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9"/>
  </p:notesMasterIdLst>
  <p:sldIdLst>
    <p:sldId id="256" r:id="rId3"/>
    <p:sldId id="259" r:id="rId4"/>
    <p:sldId id="257" r:id="rId5"/>
    <p:sldId id="261" r:id="rId6"/>
    <p:sldId id="262" r:id="rId7"/>
    <p:sldId id="276" r:id="rId8"/>
  </p:sldIdLst>
  <p:sldSz cx="9144000" cy="5143500" type="screen16x9"/>
  <p:notesSz cx="6858000" cy="9144000"/>
  <p:embeddedFontLst>
    <p:embeddedFont>
      <p:font typeface="B Nazanin" panose="00000400000000000000" pitchFamily="2" charset="-78"/>
      <p:regular r:id="rId10"/>
      <p:bold r:id="rId11"/>
    </p:embeddedFont>
    <p:embeddedFont>
      <p:font typeface="Franklin Gothic Book" panose="020B0503020102020204" pitchFamily="34" charset="0"/>
      <p:regular r:id="rId12"/>
      <p:italic r:id="rId13"/>
    </p:embeddedFont>
    <p:embeddedFont>
      <p:font typeface="IBM Plex Sans" panose="020B0503050203000203" pitchFamily="34" charset="0"/>
      <p:regular r:id="rId14"/>
      <p:bold r:id="rId15"/>
      <p:italic r:id="rId16"/>
      <p:boldItalic r:id="rId17"/>
    </p:embeddedFont>
    <p:embeddedFont>
      <p:font typeface="IBM Plex Sans Light" panose="020B0403050203000203" pitchFamily="34" charset="0"/>
      <p:regular r:id="rId18"/>
      <p:bold r:id="rId19"/>
      <p:italic r:id="rId20"/>
      <p:boldItalic r:id="rId21"/>
    </p:embeddedFont>
    <p:embeddedFont>
      <p:font typeface="IranNastaliq" panose="02020505000000020003" pitchFamily="18" charset="0"/>
      <p:regular r:id="rId22"/>
    </p:embeddedFont>
    <p:embeddedFont>
      <p:font typeface="Merriweather" panose="00000500000000000000" pitchFamily="2" charset="0"/>
      <p:regular r:id="rId23"/>
      <p:bold r:id="rId24"/>
      <p:italic r:id="rId25"/>
      <p:boldItalic r:id="rId26"/>
    </p:embeddedFont>
    <p:embeddedFont>
      <p:font typeface="Titr" pitchFamily="2" charset="-78"/>
      <p:bold r:id="rId27"/>
    </p:embeddedFont>
    <p:embeddedFont>
      <p:font typeface="Vani" panose="02040502050405020303" pitchFamily="18" charset="0"/>
      <p:regular r:id="rId28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7D00"/>
    <a:srgbClr val="C09200"/>
    <a:srgbClr val="8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BBDFF-6B9B-4462-9DDC-469176A503FA}">
  <a:tblStyle styleId="{412BBDFF-6B9B-4462-9DDC-469176A503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6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0077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fa-I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65CE50-16D3-4DD6-A735-E985EA8CE9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0610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919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5997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4068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46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5717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Ref idx="1001">
        <a:schemeClr val="bg2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"/>
          <p:cNvGrpSpPr/>
          <p:nvPr/>
        </p:nvGrpSpPr>
        <p:grpSpPr>
          <a:xfrm>
            <a:off x="-847116" y="534075"/>
            <a:ext cx="10543643" cy="3440047"/>
            <a:chOff x="-847116" y="591225"/>
            <a:chExt cx="10543643" cy="3440047"/>
          </a:xfrm>
        </p:grpSpPr>
        <p:sp>
          <p:nvSpPr>
            <p:cNvPr id="16" name="Google Shape;16;p3"/>
            <p:cNvSpPr/>
            <p:nvPr/>
          </p:nvSpPr>
          <p:spPr>
            <a:xfrm>
              <a:off x="278002" y="1405392"/>
              <a:ext cx="7944569" cy="2230428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"/>
            <p:cNvSpPr/>
            <p:nvPr/>
          </p:nvSpPr>
          <p:spPr>
            <a:xfrm>
              <a:off x="-847116" y="2227372"/>
              <a:ext cx="1691400" cy="1803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7113129" y="1325881"/>
              <a:ext cx="1691507" cy="1803781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175747" y="1165593"/>
              <a:ext cx="2241448" cy="2390699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384968" y="591225"/>
              <a:ext cx="943237" cy="1006433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7442811" y="2959969"/>
              <a:ext cx="559354" cy="59633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354027" y="961274"/>
              <a:ext cx="1342500" cy="14316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1790700" y="2099613"/>
            <a:ext cx="5562600" cy="582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790700" y="2778688"/>
            <a:ext cx="5562600" cy="26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5BE1-A1EF-41E9-99CF-A0357D18F09A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097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BAAA7CD3-5769-4493-B3A6-6EA3C3C8E668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17496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4948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7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B5D73-5660-4298-882F-F0AB4D11669E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53790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D126-40DB-4297-8772-47DAE15FE781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117043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11084"/>
            <a:ext cx="1971675" cy="43180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11083"/>
            <a:ext cx="5800725" cy="4318067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476D5-2276-43CB-9426-C97DEEAE3DA9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0935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085850"/>
            <a:ext cx="6619244" cy="14859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2743200"/>
            <a:ext cx="6619244" cy="177165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FFD3-833D-408E-828F-7A13F75A36DF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88837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userDrawn="1">
  <p:cSld name="TITLE_AND_TWO_COLUMNS">
    <p:bg>
      <p:bgPr>
        <a:solidFill>
          <a:schemeClr val="l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7"/>
          <p:cNvGrpSpPr/>
          <p:nvPr/>
        </p:nvGrpSpPr>
        <p:grpSpPr>
          <a:xfrm>
            <a:off x="751783" y="-200125"/>
            <a:ext cx="7510983" cy="1201989"/>
            <a:chOff x="-313691" y="-18375"/>
            <a:chExt cx="7510983" cy="1637005"/>
          </a:xfrm>
        </p:grpSpPr>
        <p:sp>
          <p:nvSpPr>
            <p:cNvPr id="68" name="Google Shape;68;p7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7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7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7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7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7882043" y="2687539"/>
            <a:ext cx="2523914" cy="2861599"/>
            <a:chOff x="7485392" y="1755351"/>
            <a:chExt cx="2830800" cy="3388272"/>
          </a:xfrm>
        </p:grpSpPr>
        <p:sp>
          <p:nvSpPr>
            <p:cNvPr id="75" name="Google Shape;75;p7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7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ark">
  <p:cSld name="TITLE_ONLY_1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10"/>
          <p:cNvGrpSpPr/>
          <p:nvPr/>
        </p:nvGrpSpPr>
        <p:grpSpPr>
          <a:xfrm>
            <a:off x="-313691" y="-18375"/>
            <a:ext cx="7510983" cy="1637005"/>
            <a:chOff x="-313691" y="-18375"/>
            <a:chExt cx="7510983" cy="1637005"/>
          </a:xfrm>
        </p:grpSpPr>
        <p:sp>
          <p:nvSpPr>
            <p:cNvPr id="112" name="Google Shape;112;p10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0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0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0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0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0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118;p10"/>
          <p:cNvGrpSpPr/>
          <p:nvPr/>
        </p:nvGrpSpPr>
        <p:grpSpPr>
          <a:xfrm>
            <a:off x="7485392" y="1755351"/>
            <a:ext cx="2830800" cy="3388272"/>
            <a:chOff x="7485392" y="1755351"/>
            <a:chExt cx="2830800" cy="3388272"/>
          </a:xfrm>
        </p:grpSpPr>
        <p:sp>
          <p:nvSpPr>
            <p:cNvPr id="119" name="Google Shape;119;p10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0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Google Shape;121;p10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1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5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A557-42CA-4AC5-8999-8B18D4B66278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A60BA-66C8-4F22-B5CE-FF5D94720C4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19236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9748" y="4831123"/>
            <a:ext cx="1854203" cy="273844"/>
          </a:xfrm>
        </p:spPr>
        <p:txBody>
          <a:bodyPr/>
          <a:lstStyle/>
          <a:p>
            <a:fld id="{3EEDA83C-032E-4122-A6C0-FF92E5E29737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23951" y="4837395"/>
            <a:ext cx="5302876" cy="273844"/>
          </a:xfrm>
        </p:spPr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744" y="4846281"/>
            <a:ext cx="984019" cy="273844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04181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0746" y="4835128"/>
            <a:ext cx="1854203" cy="273844"/>
          </a:xfrm>
        </p:spPr>
        <p:txBody>
          <a:bodyPr/>
          <a:lstStyle/>
          <a:p>
            <a:fld id="{AFD24485-9CA4-42C4-AE49-B2F252DB6C41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33313" y="4844839"/>
            <a:ext cx="5313896" cy="273844"/>
          </a:xfrm>
        </p:spPr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916" y="4853829"/>
            <a:ext cx="984019" cy="273844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338447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313E8-A677-4B1D-B616-AB6C12B12119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44236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1AD2-CF6D-4B21-99BE-2A680FA87119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762503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25E7C-E303-4723-964E-AF78D7A668E3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0168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14575" y="1584425"/>
            <a:ext cx="6999600" cy="29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BM Plex Sans Light"/>
              <a:buChar char="▰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●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lvl="2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lvl="3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lvl="4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lvl="5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lvl="6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lvl="7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lvl="8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6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9" name="Rectangle 8"/>
          <p:cNvSpPr/>
          <p:nvPr/>
        </p:nvSpPr>
        <p:spPr>
          <a:xfrm>
            <a:off x="0" y="4750737"/>
            <a:ext cx="9144001" cy="49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2627B0B3-4C15-4EA4-8841-B45908135D75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51149" y="4844839"/>
            <a:ext cx="531253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74751" y="4835128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23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slow">
    <p:random/>
  </p:transition>
  <p:hf hd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26" y="7975"/>
            <a:ext cx="8246186" cy="4769427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r>
              <a:rPr lang="en-US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Faculty of AI, Social and Advanced Technologies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656214" y="7975"/>
            <a:ext cx="6618684" cy="4563000"/>
          </a:xfrm>
        </p:spPr>
        <p:txBody>
          <a:bodyPr>
            <a:normAutofit fontScale="90000"/>
          </a:bodyPr>
          <a:lstStyle/>
          <a:p>
            <a:pPr algn="ctr">
              <a:spcBef>
                <a:spcPts val="450"/>
              </a:spcBef>
              <a:spcAft>
                <a:spcPts val="450"/>
              </a:spcAft>
            </a:pPr>
            <a:br>
              <a:rPr lang="en-US" sz="4500" b="1" dirty="0">
                <a:solidFill>
                  <a:srgbClr val="FFFF00"/>
                </a:solidFill>
                <a:latin typeface="Vani" panose="020B0502040204020203" pitchFamily="34" charset="0"/>
                <a:cs typeface="Vani" panose="020B0502040204020203" pitchFamily="34" charset="0"/>
              </a:rPr>
            </a:br>
            <a:br>
              <a:rPr lang="en-US" sz="3675" b="1" dirty="0">
                <a:solidFill>
                  <a:schemeClr val="tx1"/>
                </a:solidFill>
                <a:latin typeface="Vani" panose="020B0502040204020203" pitchFamily="34" charset="0"/>
                <a:cs typeface="Vani" panose="020B0502040204020203" pitchFamily="34" charset="0"/>
              </a:rPr>
            </a:br>
            <a:br>
              <a:rPr lang="en-US" sz="3675" b="1" dirty="0">
                <a:solidFill>
                  <a:schemeClr val="tx1"/>
                </a:solidFill>
                <a:latin typeface="Vani" panose="020B0502040204020203" pitchFamily="34" charset="0"/>
                <a:cs typeface="Vani" panose="020B0502040204020203" pitchFamily="34" charset="0"/>
              </a:rPr>
            </a:br>
            <a:br>
              <a:rPr lang="fa-IR" sz="3675" b="1" dirty="0">
                <a:solidFill>
                  <a:schemeClr val="tx1"/>
                </a:solidFill>
                <a:latin typeface="Vani" panose="020B0502040204020203" pitchFamily="34" charset="0"/>
              </a:rPr>
            </a:br>
            <a:br>
              <a:rPr lang="en-US" sz="3675" b="1" dirty="0">
                <a:solidFill>
                  <a:schemeClr val="tx1"/>
                </a:solidFill>
                <a:latin typeface="Vani" panose="020B0502040204020203" pitchFamily="34" charset="0"/>
              </a:rPr>
            </a:br>
            <a:br>
              <a:rPr lang="fa-IR" sz="3675" b="1" dirty="0">
                <a:solidFill>
                  <a:schemeClr val="tx1"/>
                </a:solidFill>
                <a:latin typeface="Vani" panose="020B0502040204020203" pitchFamily="34" charset="0"/>
              </a:rPr>
            </a:br>
            <a:br>
              <a:rPr lang="fa-IR" sz="2700" dirty="0">
                <a:solidFill>
                  <a:srgbClr val="FFC000"/>
                </a:solidFill>
              </a:rPr>
            </a:br>
            <a:br>
              <a:rPr lang="fa-IR" sz="2700" dirty="0">
                <a:solidFill>
                  <a:srgbClr val="FFC000"/>
                </a:solidFill>
              </a:rPr>
            </a:br>
            <a:r>
              <a:rPr lang="en-US" sz="2325" b="1" dirty="0">
                <a:solidFill>
                  <a:srgbClr val="002060"/>
                </a:solidFill>
                <a:latin typeface="Vani" panose="020B0502040204020203" pitchFamily="34" charset="0"/>
              </a:rPr>
              <a:t>CCES2025</a:t>
            </a:r>
            <a:br>
              <a:rPr lang="en-US" sz="2325" b="1" dirty="0">
                <a:solidFill>
                  <a:srgbClr val="002060"/>
                </a:solidFill>
                <a:latin typeface="Vani" panose="020B0502040204020203" pitchFamily="34" charset="0"/>
              </a:rPr>
            </a:br>
            <a:br>
              <a:rPr lang="en-US" sz="2325" b="1" dirty="0">
                <a:solidFill>
                  <a:srgbClr val="002060"/>
                </a:solidFill>
                <a:latin typeface="Vani" panose="020B0502040204020203" pitchFamily="34" charset="0"/>
              </a:rPr>
            </a:br>
            <a:br>
              <a:rPr lang="en-US" sz="2325" b="1" dirty="0">
                <a:solidFill>
                  <a:srgbClr val="FFFF00"/>
                </a:solidFill>
                <a:latin typeface="Vani" panose="020B0502040204020203" pitchFamily="34" charset="0"/>
                <a:cs typeface="Titr" pitchFamily="2" charset="-78"/>
              </a:rPr>
            </a:br>
            <a:r>
              <a:rPr lang="fa-IR" sz="2700" dirty="0">
                <a:solidFill>
                  <a:srgbClr val="FFFF00"/>
                </a:solidFill>
                <a:cs typeface="Titr" pitchFamily="2" charset="-78"/>
              </a:rPr>
              <a:t>دانشکده هوش مصنوعی، فناوری‌های اجتماعی و پیشرفته</a:t>
            </a:r>
            <a:br>
              <a:rPr lang="en-US" sz="1350" b="1" dirty="0">
                <a:solidFill>
                  <a:srgbClr val="FFFF00"/>
                </a:solidFill>
                <a:latin typeface="Vani" panose="020B0502040204020203" pitchFamily="34" charset="0"/>
                <a:cs typeface="Titr" pitchFamily="2" charset="-78"/>
              </a:rPr>
            </a:br>
            <a:br>
              <a:rPr lang="fa-IR" sz="1350" b="1" dirty="0">
                <a:solidFill>
                  <a:srgbClr val="FFFF00"/>
                </a:solidFill>
                <a:latin typeface="Vani" panose="020B0502040204020203" pitchFamily="34" charset="0"/>
                <a:cs typeface="Titr" pitchFamily="2" charset="-78"/>
              </a:rPr>
            </a:br>
            <a:r>
              <a:rPr lang="fa-IR" sz="1350" b="1" dirty="0">
                <a:solidFill>
                  <a:srgbClr val="FFFF00"/>
                </a:solidFill>
                <a:latin typeface="Vani" panose="020B0502040204020203" pitchFamily="34" charset="0"/>
                <a:cs typeface="Titr" pitchFamily="2" charset="-78"/>
              </a:rPr>
              <a:t>دانشگاه آزاد اسلامی واحد جامع مستقل نجف آباد</a:t>
            </a:r>
            <a:endParaRPr lang="en-US" sz="1350" b="1" dirty="0">
              <a:solidFill>
                <a:srgbClr val="FFFF00"/>
              </a:solidFill>
              <a:latin typeface="Vani" panose="020B0502040204020203" pitchFamily="34" charset="0"/>
              <a:cs typeface="Titr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100" y="1451433"/>
            <a:ext cx="4828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>
              <a:buClrTx/>
            </a:pPr>
            <a:r>
              <a:rPr lang="en-US" sz="3600" kern="1200" dirty="0">
                <a:solidFill>
                  <a:srgbClr val="63A537">
                    <a:lumMod val="75000"/>
                  </a:srgbClr>
                </a:solidFill>
                <a:latin typeface="Calibri" panose="020F0502020204030204"/>
                <a:ea typeface="+mn-ea"/>
                <a:cs typeface="+mn-cs"/>
              </a:rPr>
              <a:t>I</a:t>
            </a:r>
          </a:p>
          <a:p>
            <a:pPr algn="ctr" defTabSz="685800">
              <a:buClrTx/>
            </a:pPr>
            <a:r>
              <a:rPr lang="en-US" sz="3600" kern="1200" dirty="0">
                <a:solidFill>
                  <a:srgbClr val="63A537">
                    <a:lumMod val="75000"/>
                  </a:srgbClr>
                </a:solidFill>
                <a:latin typeface="Calibri" panose="020F0502020204030204"/>
                <a:ea typeface="+mn-ea"/>
                <a:cs typeface="+mn-cs"/>
              </a:rPr>
              <a:t>A</a:t>
            </a:r>
          </a:p>
          <a:p>
            <a:pPr algn="ctr" defTabSz="685800">
              <a:buClrTx/>
            </a:pPr>
            <a:r>
              <a:rPr lang="en-US" sz="3600" kern="1200" dirty="0">
                <a:solidFill>
                  <a:srgbClr val="63A537">
                    <a:lumMod val="75000"/>
                  </a:srgbClr>
                </a:solidFill>
                <a:latin typeface="Calibri" panose="020F0502020204030204"/>
                <a:ea typeface="+mn-ea"/>
                <a:cs typeface="+mn-cs"/>
              </a:rPr>
              <a:t>U</a:t>
            </a:r>
          </a:p>
          <a:p>
            <a:pPr algn="ctr" defTabSz="685800">
              <a:buClrTx/>
            </a:pPr>
            <a:r>
              <a:rPr lang="en-US" sz="3600" kern="1200" dirty="0">
                <a:solidFill>
                  <a:srgbClr val="63A537">
                    <a:lumMod val="75000"/>
                  </a:srgbClr>
                </a:solidFill>
                <a:latin typeface="Calibri" panose="020F0502020204030204"/>
                <a:ea typeface="+mn-ea"/>
                <a:cs typeface="+mn-cs"/>
              </a:rPr>
              <a:t>N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872836" y="0"/>
            <a:ext cx="11690" cy="4769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3" y="3981810"/>
            <a:ext cx="856574" cy="787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A3AA60BA-66C8-4F22-B5CE-FF5D94720C45}" type="slidenum">
              <a:rPr lang="en-US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defTabSz="685800">
                <a:buClrTx/>
              </a:pPr>
              <a:t>1</a:t>
            </a:fld>
            <a:endParaRPr lang="en-US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18" name="Picture 2" descr="Gener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5" y="98638"/>
            <a:ext cx="724372" cy="108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4698" y="1131898"/>
            <a:ext cx="479618" cy="25391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defTabSz="685800">
              <a:buClrTx/>
            </a:pPr>
            <a:r>
              <a:rPr lang="fa-IR" sz="1050" kern="1200" dirty="0">
                <a:solidFill>
                  <a:srgbClr val="0070C0"/>
                </a:solidFill>
                <a:latin typeface="IranNastaliq" panose="02020505000000020003" pitchFamily="18" charset="0"/>
                <a:ea typeface="+mn-ea"/>
                <a:cs typeface="IranNastaliq" panose="02020505000000020003" pitchFamily="18" charset="0"/>
              </a:rPr>
              <a:t>واحد نجف آباد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80475" y="4844839"/>
            <a:ext cx="278294" cy="2641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685800">
              <a:buClrTx/>
            </a:pPr>
            <a:endParaRPr lang="fa-IR" sz="1350" kern="1200">
              <a:solidFill>
                <a:prstClr val="white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14" name="32-Point Star 13"/>
          <p:cNvSpPr/>
          <p:nvPr/>
        </p:nvSpPr>
        <p:spPr>
          <a:xfrm>
            <a:off x="8286588" y="1043940"/>
            <a:ext cx="644053" cy="624840"/>
          </a:xfrm>
          <a:prstGeom prst="star3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685800">
              <a:buClrTx/>
            </a:pPr>
            <a:endParaRPr lang="fa-IR" sz="1350" kern="1200">
              <a:solidFill>
                <a:prstClr val="white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02" y="831228"/>
            <a:ext cx="1453542" cy="1521038"/>
          </a:xfrm>
          <a:prstGeom prst="rect">
            <a:avLst/>
          </a:prstGeom>
          <a:ln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22520" y="756030"/>
            <a:ext cx="475534" cy="47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C099A8-725F-87C1-4BD2-25E06DD5A8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6214" y="496"/>
            <a:ext cx="8247785" cy="113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826774"/>
      </p:ext>
    </p:extLst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"/>
          <p:cNvSpPr txBox="1">
            <a:spLocks noGrp="1"/>
          </p:cNvSpPr>
          <p:nvPr>
            <p:ph type="subTitle" idx="1"/>
          </p:nvPr>
        </p:nvSpPr>
        <p:spPr>
          <a:xfrm>
            <a:off x="1142129" y="2379989"/>
            <a:ext cx="6201058" cy="46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 algn="ctr"/>
            <a:r>
              <a:rPr lang="fa-IR" sz="24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B Titr" panose="00000700000000000000" pitchFamily="2" charset="-78"/>
              </a:rPr>
              <a:t>عنوان مقاله</a:t>
            </a:r>
            <a:endParaRPr lang="en-US" sz="24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ea typeface="Cambria" panose="02040503050406030204" pitchFamily="18" charset="0"/>
              <a:cs typeface="B Titr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224" y="2948079"/>
            <a:ext cx="8800051" cy="582300"/>
          </a:xfrm>
        </p:spPr>
        <p:txBody>
          <a:bodyPr/>
          <a:lstStyle/>
          <a:p>
            <a:pPr algn="ctr"/>
            <a:r>
              <a:rPr lang="fa-IR" sz="1800" b="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اسامی نویسندگان</a:t>
            </a:r>
            <a:endParaRPr lang="en-US" sz="1800" b="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936270"/>
            <a:ext cx="9143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ارائه دهنده</a:t>
            </a:r>
            <a:endParaRPr lang="en-US" sz="2000" dirty="0">
              <a:solidFill>
                <a:schemeClr val="accent5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0916A8-3C4C-3182-BBCC-55BC838F0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19740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مقدمه</a:t>
            </a:r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- اینترنت اشیا </a:t>
            </a:r>
            <a:r>
              <a:rPr lang="en-US" sz="1800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IoT</a:t>
            </a:r>
            <a:endParaRPr lang="en-US" sz="180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602166" y="4742001"/>
            <a:ext cx="7358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A47D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سومین کنفرانس بین المللی مهندسی و علوم کامپیوتر و اولین کنفرانس ملی سامانه های هوشمند، کلان داده و رایانش پیشرفته</a:t>
            </a:r>
            <a:endParaRPr lang="en-US" sz="1200" b="1" dirty="0">
              <a:solidFill>
                <a:srgbClr val="A47D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7459" y="4653338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a-IR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A39AD0-4D52-2978-646C-C8A8C663D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893" y="0"/>
            <a:ext cx="5452844" cy="11314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نمای کلی</a:t>
            </a:r>
            <a:endParaRPr lang="en-US" sz="18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- اینترنت اشیا ادغام می شود</a:t>
            </a:r>
            <a:endParaRPr lang="en-US" sz="180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7459" y="4653338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a-IR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EED385-8B4C-E397-368D-4F926A53E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288" y="0"/>
            <a:ext cx="5452844" cy="11314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8D876E-A8CC-4858-4303-E3A34B5915A5}"/>
              </a:ext>
            </a:extLst>
          </p:cNvPr>
          <p:cNvSpPr txBox="1"/>
          <p:nvPr/>
        </p:nvSpPr>
        <p:spPr>
          <a:xfrm>
            <a:off x="602166" y="4742001"/>
            <a:ext cx="7358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A47D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سومین کنفرانس بین المللی مهندسی و علوم کامپیوتر و اولین کنفرانس ملی سامانه های هوشمند، کلان داده و رایانش پیشرفته</a:t>
            </a:r>
            <a:endParaRPr lang="en-US" sz="1200" b="1" dirty="0">
              <a:solidFill>
                <a:srgbClr val="A47D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793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b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نقش پروتکل های لایه کاربردی</a:t>
            </a:r>
            <a:endParaRPr lang="en-US" sz="18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- این پروتکل ها</a:t>
            </a:r>
            <a:endParaRPr lang="en-US" sz="180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7459" y="4653338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a-IR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C391CD-88B0-C60D-1E35-5EDD9BC65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2117" y="0"/>
            <a:ext cx="5452844" cy="11314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6FCC43-01DF-3915-22A6-5B37D0A15C10}"/>
              </a:ext>
            </a:extLst>
          </p:cNvPr>
          <p:cNvSpPr txBox="1"/>
          <p:nvPr/>
        </p:nvSpPr>
        <p:spPr>
          <a:xfrm>
            <a:off x="602166" y="4742001"/>
            <a:ext cx="7358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A47D00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سومین کنفرانس بین المللی مهندسی و علوم کامپیوتر و اولین کنفرانس ملی سامانه های هوشمند، کلان داده و رایانش پیشرفته</a:t>
            </a:r>
            <a:endParaRPr lang="en-US" sz="1200" b="1" dirty="0">
              <a:solidFill>
                <a:srgbClr val="A47D00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9234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9473" y="3981028"/>
            <a:ext cx="81665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b="1" dirty="0">
                <a:solidFill>
                  <a:srgbClr val="A47D0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از توجه شما متشکرم</a:t>
            </a:r>
            <a:endParaRPr lang="en-US" sz="4400" dirty="0">
              <a:solidFill>
                <a:srgbClr val="A47D0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8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50" y="1112126"/>
            <a:ext cx="3227128" cy="295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94F053D-E6F3-E561-050D-7A4F178D7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9792" y="0"/>
            <a:ext cx="5452844" cy="113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35699"/>
      </p:ext>
    </p:extLst>
  </p:cSld>
  <p:clrMapOvr>
    <a:masterClrMapping/>
  </p:clrMapOvr>
</p:sld>
</file>

<file path=ppt/theme/theme1.xml><?xml version="1.0" encoding="utf-8"?>
<a:theme xmlns:a="http://schemas.openxmlformats.org/drawingml/2006/main" name="Surrey template">
  <a:themeElements>
    <a:clrScheme name="Custom 5">
      <a:dk1>
        <a:srgbClr val="061E3A"/>
      </a:dk1>
      <a:lt1>
        <a:srgbClr val="FFFFFF"/>
      </a:lt1>
      <a:dk2>
        <a:srgbClr val="757C83"/>
      </a:dk2>
      <a:lt2>
        <a:srgbClr val="EBF0F3"/>
      </a:lt2>
      <a:accent1>
        <a:srgbClr val="7FCA20"/>
      </a:accent1>
      <a:accent2>
        <a:srgbClr val="02C1D3"/>
      </a:accent2>
      <a:accent3>
        <a:srgbClr val="66BDE8"/>
      </a:accent3>
      <a:accent4>
        <a:srgbClr val="1985D2"/>
      </a:accent4>
      <a:accent5>
        <a:srgbClr val="E3E4E6"/>
      </a:accent5>
      <a:accent6>
        <a:srgbClr val="061E3A"/>
      </a:accent6>
      <a:hlink>
        <a:srgbClr val="1985D2"/>
      </a:hlink>
      <a:folHlink>
        <a:srgbClr val="F2F2F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151</Words>
  <Application>Microsoft Office PowerPoint</Application>
  <PresentationFormat>On-screen Show (16:9)</PresentationFormat>
  <Paragraphs>25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Arial</vt:lpstr>
      <vt:lpstr>IBM Plex Sans Light</vt:lpstr>
      <vt:lpstr>B Nazanin</vt:lpstr>
      <vt:lpstr>Calibri</vt:lpstr>
      <vt:lpstr>Vani</vt:lpstr>
      <vt:lpstr>IBM Plex Sans</vt:lpstr>
      <vt:lpstr>Calibri Light</vt:lpstr>
      <vt:lpstr>IranNastaliq</vt:lpstr>
      <vt:lpstr>Franklin Gothic Book</vt:lpstr>
      <vt:lpstr>Merriweather</vt:lpstr>
      <vt:lpstr>Times New Roman</vt:lpstr>
      <vt:lpstr>Titr</vt:lpstr>
      <vt:lpstr>Surrey template</vt:lpstr>
      <vt:lpstr>Retrospect</vt:lpstr>
      <vt:lpstr>        CCES2025   دانشکده هوش مصنوعی، فناوری‌های اجتماعی و پیشرفته  دانشگاه آزاد اسلامی واحد جامع مستقل نجف آباد</vt:lpstr>
      <vt:lpstr>اسامی نویسندگان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SOM!</dc:creator>
  <cp:lastModifiedBy>Behrang Barekatain</cp:lastModifiedBy>
  <cp:revision>115</cp:revision>
  <dcterms:modified xsi:type="dcterms:W3CDTF">2025-12-01T10:57:47Z</dcterms:modified>
</cp:coreProperties>
</file>