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8"/>
  </p:notesMasterIdLst>
  <p:sldIdLst>
    <p:sldId id="260" r:id="rId2"/>
    <p:sldId id="259" r:id="rId3"/>
    <p:sldId id="257" r:id="rId4"/>
    <p:sldId id="261" r:id="rId5"/>
    <p:sldId id="262" r:id="rId6"/>
    <p:sldId id="276" r:id="rId7"/>
  </p:sldIdLst>
  <p:sldSz cx="9144000" cy="5143500" type="screen16x9"/>
  <p:notesSz cx="6858000" cy="9144000"/>
  <p:embeddedFontLst>
    <p:embeddedFont>
      <p:font typeface="B Nazanin" panose="00000400000000000000" pitchFamily="2" charset="-78"/>
      <p:regular r:id="rId9"/>
      <p:bold r:id="rId10"/>
    </p:embeddedFont>
    <p:embeddedFont>
      <p:font typeface="B Titr" panose="00000700000000000000" pitchFamily="2" charset="-78"/>
      <p:bold r:id="rId11"/>
    </p:embeddedFont>
    <p:embeddedFont>
      <p:font typeface="IBM Plex Sans" panose="020B0503050203000203" pitchFamily="34" charset="0"/>
      <p:regular r:id="rId12"/>
      <p:bold r:id="rId13"/>
      <p:italic r:id="rId14"/>
      <p:boldItalic r:id="rId15"/>
    </p:embeddedFont>
    <p:embeddedFont>
      <p:font typeface="IBM Plex Sans Light" panose="020B0403050203000203" pitchFamily="34" charset="0"/>
      <p:regular r:id="rId16"/>
      <p:bold r:id="rId17"/>
      <p:italic r:id="rId18"/>
      <p:boldItalic r:id="rId19"/>
    </p:embeddedFont>
    <p:embeddedFont>
      <p:font typeface="Merriweather" panose="00000500000000000000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7D00"/>
    <a:srgbClr val="C092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BBDFF-6B9B-4462-9DDC-469176A503FA}">
  <a:tblStyle styleId="{412BBDFF-6B9B-4462-9DDC-469176A503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76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0077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172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919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5997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068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467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5717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Ref idx="1001">
        <a:schemeClr val="bg2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847116" y="534075"/>
            <a:ext cx="10543643" cy="3440047"/>
            <a:chOff x="-847116" y="591225"/>
            <a:chExt cx="10543643" cy="3440047"/>
          </a:xfrm>
        </p:grpSpPr>
        <p:sp>
          <p:nvSpPr>
            <p:cNvPr id="16" name="Google Shape;16;p3"/>
            <p:cNvSpPr/>
            <p:nvPr/>
          </p:nvSpPr>
          <p:spPr>
            <a:xfrm>
              <a:off x="278002" y="1405392"/>
              <a:ext cx="7944569" cy="2230428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3"/>
            <p:cNvSpPr/>
            <p:nvPr/>
          </p:nvSpPr>
          <p:spPr>
            <a:xfrm>
              <a:off x="-847116" y="2227372"/>
              <a:ext cx="1691400" cy="1803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3"/>
            <p:cNvSpPr/>
            <p:nvPr/>
          </p:nvSpPr>
          <p:spPr>
            <a:xfrm>
              <a:off x="7113129" y="1325881"/>
              <a:ext cx="1691507" cy="1803781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175747" y="1165593"/>
              <a:ext cx="2241448" cy="2390699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384968" y="591225"/>
              <a:ext cx="943237" cy="1006433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7442811" y="2959969"/>
              <a:ext cx="559354" cy="59633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354027" y="961274"/>
              <a:ext cx="1342500" cy="14316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1790700" y="2099613"/>
            <a:ext cx="5562600" cy="582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1790700" y="2778688"/>
            <a:ext cx="5562600" cy="26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accent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TITLE_1_1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-50"/>
            <a:ext cx="9144000" cy="5143500"/>
          </a:xfrm>
          <a:prstGeom prst="parallelogram">
            <a:avLst>
              <a:gd name="adj" fmla="val 55588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-161316" y="2170222"/>
            <a:ext cx="1691400" cy="18039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510053" y="1108443"/>
            <a:ext cx="2241300" cy="2390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>
            <a:off x="1070768" y="534075"/>
            <a:ext cx="943200" cy="10065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>
            <a:off x="7308537" y="814737"/>
            <a:ext cx="1744500" cy="1859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6769741" y="3169650"/>
            <a:ext cx="1234800" cy="13167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4"/>
              </a:gs>
              <a:gs pos="100000">
                <a:schemeClr val="accent5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4"/>
          <p:cNvSpPr/>
          <p:nvPr/>
        </p:nvSpPr>
        <p:spPr>
          <a:xfrm>
            <a:off x="7174525" y="2019350"/>
            <a:ext cx="1782000" cy="1900500"/>
          </a:xfrm>
          <a:prstGeom prst="parallelogram">
            <a:avLst>
              <a:gd name="adj" fmla="val 59001"/>
            </a:avLst>
          </a:prstGeom>
          <a:gradFill>
            <a:gsLst>
              <a:gs pos="0">
                <a:schemeClr val="accent1"/>
              </a:gs>
              <a:gs pos="100000">
                <a:srgbClr val="02C1D3">
                  <a:alpha val="33725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userDrawn="1">
  <p:cSld name="TITLE_AND_TWO_COLUMNS">
    <p:bg>
      <p:bgPr>
        <a:solidFill>
          <a:schemeClr val="lt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751783" y="-200125"/>
            <a:ext cx="7510983" cy="1201989"/>
            <a:chOff x="-313691" y="-18375"/>
            <a:chExt cx="7510983" cy="1637005"/>
          </a:xfrm>
        </p:grpSpPr>
        <p:sp>
          <p:nvSpPr>
            <p:cNvPr id="68" name="Google Shape;68;p7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74;p7"/>
          <p:cNvGrpSpPr/>
          <p:nvPr/>
        </p:nvGrpSpPr>
        <p:grpSpPr>
          <a:xfrm>
            <a:off x="7882043" y="2687539"/>
            <a:ext cx="2523914" cy="2861599"/>
            <a:chOff x="7485392" y="1755351"/>
            <a:chExt cx="2830800" cy="3388272"/>
          </a:xfrm>
        </p:grpSpPr>
        <p:sp>
          <p:nvSpPr>
            <p:cNvPr id="75" name="Google Shape;75;p7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7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Dark">
  <p:cSld name="TITLE_ONLY_1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10"/>
          <p:cNvGrpSpPr/>
          <p:nvPr/>
        </p:nvGrpSpPr>
        <p:grpSpPr>
          <a:xfrm>
            <a:off x="-313691" y="-18375"/>
            <a:ext cx="7510983" cy="1637005"/>
            <a:chOff x="-313691" y="-18375"/>
            <a:chExt cx="7510983" cy="1637005"/>
          </a:xfrm>
        </p:grpSpPr>
        <p:sp>
          <p:nvSpPr>
            <p:cNvPr id="112" name="Google Shape;112;p10"/>
            <p:cNvSpPr/>
            <p:nvPr/>
          </p:nvSpPr>
          <p:spPr>
            <a:xfrm>
              <a:off x="256376" y="499825"/>
              <a:ext cx="6692400" cy="804900"/>
            </a:xfrm>
            <a:prstGeom prst="parallelogram">
              <a:avLst>
                <a:gd name="adj" fmla="val 54997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0"/>
            <p:cNvSpPr/>
            <p:nvPr/>
          </p:nvSpPr>
          <p:spPr>
            <a:xfrm>
              <a:off x="-313691" y="81373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0"/>
            <p:cNvSpPr/>
            <p:nvPr/>
          </p:nvSpPr>
          <p:spPr>
            <a:xfrm>
              <a:off x="6442492" y="309450"/>
              <a:ext cx="754800" cy="8049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0"/>
            <p:cNvSpPr/>
            <p:nvPr/>
          </p:nvSpPr>
          <p:spPr>
            <a:xfrm>
              <a:off x="53899" y="237925"/>
              <a:ext cx="1000200" cy="10668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0"/>
            <p:cNvSpPr/>
            <p:nvPr/>
          </p:nvSpPr>
          <p:spPr>
            <a:xfrm>
              <a:off x="304107" y="-18375"/>
              <a:ext cx="420900" cy="449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0"/>
            <p:cNvSpPr/>
            <p:nvPr/>
          </p:nvSpPr>
          <p:spPr>
            <a:xfrm>
              <a:off x="6589606" y="1038628"/>
              <a:ext cx="249600" cy="2661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" name="Google Shape;118;p10"/>
          <p:cNvGrpSpPr/>
          <p:nvPr/>
        </p:nvGrpSpPr>
        <p:grpSpPr>
          <a:xfrm>
            <a:off x="7485392" y="1755351"/>
            <a:ext cx="2830800" cy="3388272"/>
            <a:chOff x="7485392" y="1755351"/>
            <a:chExt cx="2830800" cy="3388272"/>
          </a:xfrm>
        </p:grpSpPr>
        <p:sp>
          <p:nvSpPr>
            <p:cNvPr id="119" name="Google Shape;119;p10"/>
            <p:cNvSpPr/>
            <p:nvPr/>
          </p:nvSpPr>
          <p:spPr>
            <a:xfrm>
              <a:off x="8005394" y="2926923"/>
              <a:ext cx="2078100" cy="22167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7485392" y="1755351"/>
              <a:ext cx="2830800" cy="3019200"/>
            </a:xfrm>
            <a:prstGeom prst="parallelogram">
              <a:avLst>
                <a:gd name="adj" fmla="val 59001"/>
              </a:avLst>
            </a:prstGeom>
            <a:gradFill>
              <a:gsLst>
                <a:gs pos="0">
                  <a:schemeClr val="accent1"/>
                </a:gs>
                <a:gs pos="100000">
                  <a:srgbClr val="02C1D3">
                    <a:alpha val="33725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1" name="Google Shape;121;p10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2" name="Google Shape;122;p10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chemeClr val="accent6"/>
            </a:gs>
            <a:gs pos="100000">
              <a:schemeClr val="accent5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14575" y="495875"/>
            <a:ext cx="6026700" cy="8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Merriweather"/>
              <a:buNone/>
              <a:defRPr sz="2000" b="1">
                <a:solidFill>
                  <a:schemeClr val="accent5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14575" y="1584425"/>
            <a:ext cx="6999600" cy="299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IBM Plex Sans Light"/>
              <a:buChar char="▰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╺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●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○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IBM Plex Sans Light"/>
              <a:buChar char="■"/>
              <a:defRPr sz="2400">
                <a:solidFill>
                  <a:schemeClr val="dk1"/>
                </a:solidFill>
                <a:latin typeface="IBM Plex Sans Light"/>
                <a:ea typeface="IBM Plex Sans Light"/>
                <a:cs typeface="IBM Plex Sans Light"/>
                <a:sym typeface="IBM Plex Sans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7525" y="0"/>
            <a:ext cx="4341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lvl="2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lvl="3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lvl="4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lvl="5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lvl="6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lvl="7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lvl="8" algn="r" rtl="0">
              <a:buNone/>
              <a:defRPr sz="1200">
                <a:solidFill>
                  <a:schemeClr val="dk2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6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1182848" y="2795755"/>
            <a:ext cx="58639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800" b="0" i="0" u="none" strike="noStrike" baseline="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b="0" i="0" u="none" strike="noStrike" baseline="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6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(CCES2025)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222922" y="4706224"/>
            <a:ext cx="1841260" cy="3103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48089" y="4708057"/>
            <a:ext cx="1799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dirty="0">
                <a:latin typeface="Times New Roman" panose="02020603050405020304" pitchFamily="18" charset="0"/>
                <a:cs typeface="B Titr" panose="00000700000000000000" pitchFamily="2" charset="-78"/>
              </a:rPr>
              <a:t>کد مقاله: 1420</a:t>
            </a:r>
            <a:endParaRPr lang="en-US" dirty="0"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43314" y="2449766"/>
            <a:ext cx="4405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3200" b="1" dirty="0">
                <a:solidFill>
                  <a:schemeClr val="accent2"/>
                </a:solidFill>
              </a:rPr>
              <a:t>سومین کنفرانس بین المللی مهندسی و علوم کامپیوتر</a:t>
            </a:r>
            <a:endParaRPr lang="fa-IR" sz="5400" dirty="0">
              <a:solidFill>
                <a:schemeClr val="accent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281342-BF30-3BE7-82A2-093D1CACC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545"/>
            <a:ext cx="9144000" cy="2358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1142129" y="2379989"/>
            <a:ext cx="6201058" cy="4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 algn="ctr"/>
            <a:r>
              <a:rPr lang="fa-IR" sz="24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Titr" panose="00000700000000000000" pitchFamily="2" charset="-78"/>
              </a:rPr>
              <a:t>عنوان مقاله</a:t>
            </a:r>
            <a:endParaRPr lang="en-US" sz="24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Cambria" panose="02040503050406030204" pitchFamily="18" charset="0"/>
              <a:cs typeface="B Titr" panose="00000700000000000000" pitchFamily="2" charset="-7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224" y="2948079"/>
            <a:ext cx="8800051" cy="582300"/>
          </a:xfrm>
        </p:spPr>
        <p:txBody>
          <a:bodyPr/>
          <a:lstStyle/>
          <a:p>
            <a:pPr algn="ctr"/>
            <a:r>
              <a:rPr lang="fa-IR" sz="1800" b="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اسامی نویسندگان</a:t>
            </a:r>
            <a:endParaRPr lang="en-US" sz="1800" b="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36270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دهنده</a:t>
            </a:r>
            <a:endParaRPr lang="en-US" sz="2000" dirty="0">
              <a:solidFill>
                <a:schemeClr val="accent5">
                  <a:lumMod val="10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1B608C-D976-3588-5184-B5500EAB2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5632"/>
            <a:ext cx="9144000" cy="22110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مقدمه</a:t>
            </a:r>
            <a:r>
              <a:rPr lang="en-US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اینترنت اشیا </a:t>
            </a:r>
            <a:r>
              <a:rPr lang="en-US" sz="1800" dirty="0" err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IoT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3565320" y="4742001"/>
            <a:ext cx="4395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accent2"/>
                </a:solidFill>
              </a:rPr>
              <a:t>سومین کنفرانس بین المللی مهندسی و علوم کامپیوتر 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CCES2025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200" b="1" dirty="0">
              <a:solidFill>
                <a:schemeClr val="accent2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1CA0A6-8ACC-B51E-20A3-C3ED83BEF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248" y="0"/>
            <a:ext cx="5452844" cy="10705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نمای کلی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اینترنت اشیا ادغام می شود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3565320" y="4742001"/>
            <a:ext cx="4395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accent2"/>
                </a:solidFill>
              </a:rPr>
              <a:t>سومین کنفرانس بین المللی مهندسی و علوم کامپیوتر 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CCES2025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200" b="1" dirty="0">
              <a:solidFill>
                <a:schemeClr val="accent2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D70FF7-5205-025A-3705-45A125ACE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248" y="0"/>
            <a:ext cx="5452844" cy="107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3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8114" y="1080126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b="1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نقش پروتکل های لایه کاربردی</a:t>
            </a:r>
            <a:endParaRPr lang="en-US" sz="1800" b="1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9512" y="1459029"/>
            <a:ext cx="87077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1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- این پروتکل ها</a:t>
            </a:r>
            <a:endParaRPr lang="en-US" sz="1800" dirty="0">
              <a:solidFill>
                <a:schemeClr val="accent5">
                  <a:lumMod val="10000"/>
                </a:schemeClr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D75E1B-06F1-4655-A0AF-7A9D0EF418D7}"/>
              </a:ext>
            </a:extLst>
          </p:cNvPr>
          <p:cNvSpPr txBox="1"/>
          <p:nvPr/>
        </p:nvSpPr>
        <p:spPr>
          <a:xfrm>
            <a:off x="3565320" y="4742001"/>
            <a:ext cx="43958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b="1" dirty="0">
                <a:solidFill>
                  <a:schemeClr val="accent2"/>
                </a:solidFill>
              </a:rPr>
              <a:t>سومین کنفرانس بین المللی مهندسی و علوم کامپیوتر 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CCES2025</a:t>
            </a:r>
            <a:r>
              <a:rPr lang="fa-IR" sz="1200" b="1" dirty="0">
                <a:solidFill>
                  <a:schemeClr val="accent2"/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1200" b="1" dirty="0">
              <a:solidFill>
                <a:schemeClr val="accent2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7459" y="4653338"/>
            <a:ext cx="5202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a-IR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5C5726-C573-5657-A7C5-F8D171A95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7248" y="0"/>
            <a:ext cx="5452844" cy="107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34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39473" y="3981028"/>
            <a:ext cx="81665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b="1" dirty="0">
                <a:solidFill>
                  <a:schemeClr val="accent2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سپاس از توجه شما</a:t>
            </a:r>
            <a:endParaRPr lang="en-US" sz="4400" dirty="0">
              <a:solidFill>
                <a:schemeClr val="accent2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650" y="1112126"/>
            <a:ext cx="3227128" cy="29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535699"/>
      </p:ext>
    </p:extLst>
  </p:cSld>
  <p:clrMapOvr>
    <a:masterClrMapping/>
  </p:clrMapOvr>
</p:sld>
</file>

<file path=ppt/theme/theme1.xml><?xml version="1.0" encoding="utf-8"?>
<a:theme xmlns:a="http://schemas.openxmlformats.org/drawingml/2006/main" name="Surrey templat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434B"/>
      </a:accent1>
      <a:accent2>
        <a:srgbClr val="066464"/>
      </a:accent2>
      <a:accent3>
        <a:srgbClr val="145157"/>
      </a:accent3>
      <a:accent4>
        <a:srgbClr val="146E77"/>
      </a:accent4>
      <a:accent5>
        <a:srgbClr val="2496A1"/>
      </a:accent5>
      <a:accent6>
        <a:srgbClr val="36CCC8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</TotalTime>
  <Words>90</Words>
  <Application>Microsoft Office PowerPoint</Application>
  <PresentationFormat>On-screen Show (16:9)</PresentationFormat>
  <Paragraphs>21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Times New Roman</vt:lpstr>
      <vt:lpstr>B Titr</vt:lpstr>
      <vt:lpstr>Merriweather</vt:lpstr>
      <vt:lpstr>IBM Plex Sans</vt:lpstr>
      <vt:lpstr>IBM Plex Sans Light</vt:lpstr>
      <vt:lpstr>Surrey template</vt:lpstr>
      <vt:lpstr>PowerPoint Presentation</vt:lpstr>
      <vt:lpstr>اسامی نویسندگان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SOM!</dc:creator>
  <cp:lastModifiedBy>Behrang Barekatain</cp:lastModifiedBy>
  <cp:revision>118</cp:revision>
  <dcterms:modified xsi:type="dcterms:W3CDTF">2025-12-07T10:48:31Z</dcterms:modified>
</cp:coreProperties>
</file>