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43526075" cy="244141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25" d="100"/>
          <a:sy n="25" d="100"/>
        </p:scale>
        <p:origin x="1404" y="4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760" y="3995560"/>
            <a:ext cx="32644556" cy="8499746"/>
          </a:xfrm>
        </p:spPr>
        <p:txBody>
          <a:bodyPr anchor="b"/>
          <a:lstStyle>
            <a:lvl1pPr algn="ctr"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0760" y="12823089"/>
            <a:ext cx="32644556" cy="5894436"/>
          </a:xfrm>
        </p:spPr>
        <p:txBody>
          <a:bodyPr/>
          <a:lstStyle>
            <a:lvl1pPr marL="0" indent="0" algn="ctr">
              <a:buNone/>
              <a:defRPr sz="8544"/>
            </a:lvl1pPr>
            <a:lvl2pPr marL="1627632" indent="0" algn="ctr">
              <a:buNone/>
              <a:defRPr sz="7120"/>
            </a:lvl2pPr>
            <a:lvl3pPr marL="3255264" indent="0" algn="ctr">
              <a:buNone/>
              <a:defRPr sz="6408"/>
            </a:lvl3pPr>
            <a:lvl4pPr marL="4882896" indent="0" algn="ctr">
              <a:buNone/>
              <a:defRPr sz="5696"/>
            </a:lvl4pPr>
            <a:lvl5pPr marL="6510528" indent="0" algn="ctr">
              <a:buNone/>
              <a:defRPr sz="5696"/>
            </a:lvl5pPr>
            <a:lvl6pPr marL="8138160" indent="0" algn="ctr">
              <a:buNone/>
              <a:defRPr sz="5696"/>
            </a:lvl6pPr>
            <a:lvl7pPr marL="9765792" indent="0" algn="ctr">
              <a:buNone/>
              <a:defRPr sz="5696"/>
            </a:lvl7pPr>
            <a:lvl8pPr marL="11393424" indent="0" algn="ctr">
              <a:buNone/>
              <a:defRPr sz="5696"/>
            </a:lvl8pPr>
            <a:lvl9pPr marL="13021056" indent="0" algn="ctr">
              <a:buNone/>
              <a:defRPr sz="56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7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5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748" y="6086590"/>
            <a:ext cx="37541240" cy="10155612"/>
          </a:xfrm>
        </p:spPr>
        <p:txBody>
          <a:bodyPr anchor="b"/>
          <a:lstStyle>
            <a:lvl1pPr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48" y="16338278"/>
            <a:ext cx="37541240" cy="5340596"/>
          </a:xfrm>
        </p:spPr>
        <p:txBody>
          <a:bodyPr/>
          <a:lstStyle>
            <a:lvl1pPr marL="0" indent="0">
              <a:buNone/>
              <a:defRPr sz="8544">
                <a:solidFill>
                  <a:schemeClr val="tx1">
                    <a:tint val="75000"/>
                  </a:schemeClr>
                </a:solidFill>
              </a:defRPr>
            </a:lvl1pPr>
            <a:lvl2pPr marL="1627632" indent="0">
              <a:buNone/>
              <a:defRPr sz="7120">
                <a:solidFill>
                  <a:schemeClr val="tx1">
                    <a:tint val="75000"/>
                  </a:schemeClr>
                </a:solidFill>
              </a:defRPr>
            </a:lvl2pPr>
            <a:lvl3pPr marL="3255264" indent="0">
              <a:buNone/>
              <a:defRPr sz="6408">
                <a:solidFill>
                  <a:schemeClr val="tx1">
                    <a:tint val="75000"/>
                  </a:schemeClr>
                </a:solidFill>
              </a:defRPr>
            </a:lvl3pPr>
            <a:lvl4pPr marL="488289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4pPr>
            <a:lvl5pPr marL="6510528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5pPr>
            <a:lvl6pPr marL="8138160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6pPr>
            <a:lvl7pPr marL="9765792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7pPr>
            <a:lvl8pPr marL="11393424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8pPr>
            <a:lvl9pPr marL="1302105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6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2418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35075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3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7" y="1299830"/>
            <a:ext cx="37541240" cy="47189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8089" y="5984862"/>
            <a:ext cx="18413568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8089" y="8917951"/>
            <a:ext cx="18413568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035076" y="5984862"/>
            <a:ext cx="18504251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35076" y="8917951"/>
            <a:ext cx="18504251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4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0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8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4251" y="3515189"/>
            <a:ext cx="22035075" cy="17349880"/>
          </a:xfrm>
        </p:spPr>
        <p:txBody>
          <a:bodyPr/>
          <a:lstStyle>
            <a:lvl1pPr>
              <a:defRPr sz="11392"/>
            </a:lvl1pPr>
            <a:lvl2pPr>
              <a:defRPr sz="9968"/>
            </a:lvl2pPr>
            <a:lvl3pPr>
              <a:defRPr sz="8544"/>
            </a:lvl3pPr>
            <a:lvl4pPr>
              <a:defRPr sz="7120"/>
            </a:lvl4pPr>
            <a:lvl5pPr>
              <a:defRPr sz="7120"/>
            </a:lvl5pPr>
            <a:lvl6pPr>
              <a:defRPr sz="7120"/>
            </a:lvl6pPr>
            <a:lvl7pPr>
              <a:defRPr sz="7120"/>
            </a:lvl7pPr>
            <a:lvl8pPr>
              <a:defRPr sz="7120"/>
            </a:lvl8pPr>
            <a:lvl9pPr>
              <a:defRPr sz="71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04251" y="3515189"/>
            <a:ext cx="22035075" cy="17349880"/>
          </a:xfrm>
        </p:spPr>
        <p:txBody>
          <a:bodyPr anchor="t"/>
          <a:lstStyle>
            <a:lvl1pPr marL="0" indent="0">
              <a:buNone/>
              <a:defRPr sz="11392"/>
            </a:lvl1pPr>
            <a:lvl2pPr marL="1627632" indent="0">
              <a:buNone/>
              <a:defRPr sz="9968"/>
            </a:lvl2pPr>
            <a:lvl3pPr marL="3255264" indent="0">
              <a:buNone/>
              <a:defRPr sz="8544"/>
            </a:lvl3pPr>
            <a:lvl4pPr marL="4882896" indent="0">
              <a:buNone/>
              <a:defRPr sz="7120"/>
            </a:lvl4pPr>
            <a:lvl5pPr marL="6510528" indent="0">
              <a:buNone/>
              <a:defRPr sz="7120"/>
            </a:lvl5pPr>
            <a:lvl6pPr marL="8138160" indent="0">
              <a:buNone/>
              <a:defRPr sz="7120"/>
            </a:lvl6pPr>
            <a:lvl7pPr marL="9765792" indent="0">
              <a:buNone/>
              <a:defRPr sz="7120"/>
            </a:lvl7pPr>
            <a:lvl8pPr marL="11393424" indent="0">
              <a:buNone/>
              <a:defRPr sz="7120"/>
            </a:lvl8pPr>
            <a:lvl9pPr marL="13021056" indent="0">
              <a:buNone/>
              <a:defRPr sz="71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4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48347" y="1299828"/>
            <a:ext cx="9385310" cy="20689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92418" y="1299828"/>
            <a:ext cx="27611854" cy="20689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0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18" y="1299830"/>
            <a:ext cx="37541240" cy="47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418" y="6499141"/>
            <a:ext cx="37541240" cy="154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2418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EDF1-D5E0-41F8-B8A2-9EB19AE0DE91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18013" y="22628314"/>
            <a:ext cx="14690050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740290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55264" rtl="0" eaLnBrk="1" latinLnBrk="0" hangingPunct="1">
        <a:lnSpc>
          <a:spcPct val="90000"/>
        </a:lnSpc>
        <a:spcBef>
          <a:spcPct val="0"/>
        </a:spcBef>
        <a:buNone/>
        <a:defRPr sz="15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816" indent="-813816" algn="l" defTabSz="3255264" rtl="0" eaLnBrk="1" latinLnBrk="0" hangingPunct="1">
        <a:lnSpc>
          <a:spcPct val="90000"/>
        </a:lnSpc>
        <a:spcBef>
          <a:spcPts val="3560"/>
        </a:spcBef>
        <a:buFont typeface="Arial" panose="020B0604020202020204" pitchFamily="34" charset="0"/>
        <a:buChar char="•"/>
        <a:defRPr sz="9968" kern="1200">
          <a:solidFill>
            <a:schemeClr val="tx1"/>
          </a:solidFill>
          <a:latin typeface="+mn-lt"/>
          <a:ea typeface="+mn-ea"/>
          <a:cs typeface="+mn-cs"/>
        </a:defRPr>
      </a:lvl1pPr>
      <a:lvl2pPr marL="244144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8544" kern="1200">
          <a:solidFill>
            <a:schemeClr val="tx1"/>
          </a:solidFill>
          <a:latin typeface="+mn-lt"/>
          <a:ea typeface="+mn-ea"/>
          <a:cs typeface="+mn-cs"/>
        </a:defRPr>
      </a:lvl2pPr>
      <a:lvl3pPr marL="406908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7120" kern="1200">
          <a:solidFill>
            <a:schemeClr val="tx1"/>
          </a:solidFill>
          <a:latin typeface="+mn-lt"/>
          <a:ea typeface="+mn-ea"/>
          <a:cs typeface="+mn-cs"/>
        </a:defRPr>
      </a:lvl3pPr>
      <a:lvl4pPr marL="569671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7324344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951976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1057960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220724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83487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62763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2pPr>
      <a:lvl3pPr marL="325526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3pPr>
      <a:lvl4pPr marL="488289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6510528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13816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976579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139342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02105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10">
            <a:extLst>
              <a:ext uri="{FF2B5EF4-FFF2-40B4-BE49-F238E27FC236}">
                <a16:creationId xmlns:a16="http://schemas.microsoft.com/office/drawing/2014/main" id="{BD69687D-5543-46AE-AC86-3F40CDEDE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0154779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squar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sz="3000" b="1">
                <a:latin typeface="Libre Baskerville"/>
              </a:rPr>
              <a:t>1. Respiratory Support</a:t>
            </a:r>
          </a:p>
        </p:txBody>
      </p:sp>
      <p:sp>
        <p:nvSpPr>
          <p:cNvPr id="67" name="Rectangle 10">
            <a:extLst>
              <a:ext uri="{FF2B5EF4-FFF2-40B4-BE49-F238E27FC236}">
                <a16:creationId xmlns:a16="http://schemas.microsoft.com/office/drawing/2014/main" id="{86181FC3-D5A6-401B-8FE2-92C964237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1983" y="10174884"/>
            <a:ext cx="20713588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squar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sz="3000" b="1">
                <a:latin typeface="Libre Baskerville"/>
              </a:rPr>
              <a:t>3. Clinical Monitoring</a:t>
            </a:r>
          </a:p>
        </p:txBody>
      </p:sp>
      <p:sp>
        <p:nvSpPr>
          <p:cNvPr id="68" name="Rectangle 10">
            <a:extLst>
              <a:ext uri="{FF2B5EF4-FFF2-40B4-BE49-F238E27FC236}">
                <a16:creationId xmlns:a16="http://schemas.microsoft.com/office/drawing/2014/main" id="{C1EB03CE-E92B-48C4-A5CF-A6A199277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8724" y="10141121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squar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sz="3000" b="1">
                <a:latin typeface="Libre Baskerville"/>
              </a:rPr>
              <a:t>4. Critical Care Outcomes</a:t>
            </a:r>
          </a:p>
        </p:txBody>
      </p:sp>
      <p:sp>
        <p:nvSpPr>
          <p:cNvPr id="71" name="Rectangle 10">
            <a:extLst>
              <a:ext uri="{FF2B5EF4-FFF2-40B4-BE49-F238E27FC236}">
                <a16:creationId xmlns:a16="http://schemas.microsoft.com/office/drawing/2014/main" id="{915E473E-97C4-4EC4-A3BC-07695BAC4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7002754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squar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sz="3000" b="1">
                <a:latin typeface="Libre Baskerville"/>
              </a:rPr>
              <a:t>2. Airway Management</a:t>
            </a:r>
          </a:p>
        </p:txBody>
      </p:sp>
      <p:sp>
        <p:nvSpPr>
          <p:cNvPr id="72" name="Rectangle 10">
            <a:extLst>
              <a:ext uri="{FF2B5EF4-FFF2-40B4-BE49-F238E27FC236}">
                <a16:creationId xmlns:a16="http://schemas.microsoft.com/office/drawing/2014/main" id="{607EAE84-951F-4EAB-B7B6-2D55C5003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76641" y="17973400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square" lIns="137126" tIns="73152" rIns="137126" bIns="68563" anchor="ctr" anchorCtr="0"/>
          <a:lstStyle>
            <a:defPPr>
              <a:defRPr kern="1200"/>
            </a:defPPr>
          </a:lstStyle>
          <a:p>
            <a:pPr algn="ctr"/>
            <a:r>
              <a:rPr sz="3000" b="1">
                <a:latin typeface="Libre Baskerville"/>
              </a:rPr>
              <a:t>5. Potential Complications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B9B3D83F-BBF4-4E4F-A46F-4B4BC9E85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3526075" cy="45720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63480" rIns="0" bIns="-6348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100" b="0" i="0" u="none" strike="noStrike" cap="none" normalizeH="0" baseline="0">
                <a:ln>
                  <a:noFill/>
                </a:ln>
                <a:solidFill>
                  <a:srgbClr val="1F1F1F"/>
                </a:solidFill>
                <a:effectLst/>
                <a:latin typeface="inherit"/>
              </a:rPr>
              <a:t>if available</a:t>
            </a:r>
            <a:r>
              <a:rPr kumimoji="0" lang="en-US" altLang="en-US" sz="4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11053197" y="5687030"/>
            <a:ext cx="21488400" cy="754053"/>
          </a:xfrm>
          <a:prstGeom prst="rect">
            <a:avLst/>
          </a:prstGeom>
          <a:noFill/>
        </p:spPr>
        <p:txBody>
          <a:bodyPr wrap="square" lIns="38100" tIns="38100" rIns="38100" bIns="38100" anchor="t">
            <a:spAutoFit/>
          </a:bodyPr>
          <a:lstStyle/>
          <a:p>
            <a:pPr algn="ctr"/>
            <a:r>
              <a:rPr sz="4400" b="1" dirty="0">
                <a:solidFill>
                  <a:srgbClr val="000000"/>
                </a:solidFill>
                <a:latin typeface="Times New Roman"/>
              </a:rPr>
              <a:t>Mechanical Ventilation</a:t>
            </a:r>
            <a:r>
              <a:rPr lang="en-US" sz="4400" b="1" dirty="0">
                <a:solidFill>
                  <a:srgbClr val="000000"/>
                </a:solidFill>
                <a:latin typeface="Times New Roman"/>
              </a:rPr>
              <a:t>: MECHANISM AND CLINICAL RISKS</a:t>
            </a:r>
            <a:endParaRPr sz="4400" b="1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8999483" y="6477659"/>
            <a:ext cx="25146000" cy="502920"/>
          </a:xfrm>
          <a:prstGeom prst="rect">
            <a:avLst/>
          </a:prstGeom>
          <a:noFill/>
        </p:spPr>
        <p:txBody>
          <a:bodyPr wrap="square" lIns="38100" tIns="38100" rIns="38100" bIns="38100" anchor="t">
            <a:spAutoFit/>
          </a:bodyPr>
          <a:lstStyle/>
          <a:p>
            <a:pPr algn="ctr"/>
            <a:r>
              <a:rPr sz="3000" b="1" dirty="0">
                <a:solidFill>
                  <a:srgbClr val="000000"/>
                </a:solidFill>
                <a:latin typeface="Times New Roman"/>
              </a:rPr>
              <a:t>Clinical Function and Physiological Support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10058400" y="7040880"/>
            <a:ext cx="23317200" cy="502920"/>
          </a:xfrm>
          <a:prstGeom prst="rect">
            <a:avLst/>
          </a:prstGeom>
          <a:noFill/>
        </p:spPr>
        <p:txBody>
          <a:bodyPr wrap="square" lIns="38100" tIns="38100" rIns="38100" bIns="38100" anchor="t">
            <a:spAutoFit/>
          </a:bodyPr>
          <a:lstStyle/>
          <a:p>
            <a:pPr algn="ctr"/>
            <a:r>
              <a:rPr sz="2100" b="0">
                <a:solidFill>
                  <a:srgbClr val="000000"/>
                </a:solidFill>
                <a:latin typeface="Times New Roman"/>
              </a:rPr>
              <a:t>Respiratory support • airway management • monitoring • outcomes • complications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631467" y="11339369"/>
            <a:ext cx="9144000" cy="2046714"/>
          </a:xfrm>
          <a:prstGeom prst="rect">
            <a:avLst/>
          </a:prstGeom>
          <a:noFill/>
        </p:spPr>
        <p:txBody>
          <a:bodyPr wrap="square" lIns="38100" tIns="38100" rIns="38100" bIns="38100" anchor="t">
            <a:spAutoFit/>
          </a:bodyPr>
          <a:lstStyle/>
          <a:p>
            <a:pPr algn="l"/>
            <a:r>
              <a:rPr sz="3200" b="0" dirty="0">
                <a:solidFill>
                  <a:srgbClr val="000000"/>
                </a:solidFill>
                <a:latin typeface="Times New Roman"/>
              </a:rPr>
              <a:t>Mechanical ventilators provide positive-pressure respiratory assistance by delivering oxygen-enriched gas mixtures and facilitating effective alveolar gas exchange in patients with respiratory failure.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794753" y="18226829"/>
            <a:ext cx="9144000" cy="2046714"/>
          </a:xfrm>
          <a:prstGeom prst="rect">
            <a:avLst/>
          </a:prstGeom>
          <a:noFill/>
        </p:spPr>
        <p:txBody>
          <a:bodyPr wrap="square" lIns="38100" tIns="38100" rIns="38100" bIns="38100" anchor="t">
            <a:spAutoFit/>
          </a:bodyPr>
          <a:lstStyle/>
          <a:p>
            <a:pPr algn="l"/>
            <a:r>
              <a:rPr sz="3200" b="0" dirty="0">
                <a:solidFill>
                  <a:srgbClr val="000000"/>
                </a:solidFill>
                <a:latin typeface="Times New Roman"/>
              </a:rPr>
              <a:t>Invasive mechanical ventilation requires endotracheal intubation and may involve sedation to ensure airway protection, patient comfort, and optimal patient-ventilator synchrony.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11038112" y="10972800"/>
            <a:ext cx="21178783" cy="1061829"/>
          </a:xfrm>
          <a:prstGeom prst="rect">
            <a:avLst/>
          </a:prstGeom>
          <a:noFill/>
        </p:spPr>
        <p:txBody>
          <a:bodyPr wrap="square" lIns="38100" tIns="38100" rIns="38100" bIns="38100" anchor="t">
            <a:spAutoFit/>
          </a:bodyPr>
          <a:lstStyle/>
          <a:p>
            <a:pPr algn="l"/>
            <a:r>
              <a:rPr sz="3200" b="0" dirty="0">
                <a:solidFill>
                  <a:srgbClr val="000000"/>
                </a:solidFill>
                <a:latin typeface="Times New Roman"/>
              </a:rPr>
              <a:t>Continuous monitoring of respiratory mechanics, gas exchange parameters, and ventilator waveforms is essential for optimizing treatment efficacy and patient safety.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10972800" y="17602200"/>
            <a:ext cx="17373600" cy="507831"/>
          </a:xfrm>
          <a:prstGeom prst="rect">
            <a:avLst/>
          </a:prstGeom>
          <a:noFill/>
        </p:spPr>
        <p:txBody>
          <a:bodyPr wrap="square" lIns="38100" tIns="38100" rIns="38100" bIns="38100" anchor="t">
            <a:spAutoFit/>
          </a:bodyPr>
          <a:lstStyle/>
          <a:p>
            <a:pPr algn="ctr"/>
            <a:r>
              <a:rPr sz="2800" b="0" dirty="0">
                <a:solidFill>
                  <a:srgbClr val="000000"/>
                </a:solidFill>
                <a:latin typeface="Times New Roman"/>
              </a:rPr>
              <a:t>Flow legend: Oxygenated inspiratory flow; Exhalation flow (CO2-rich)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33750303" y="11188583"/>
            <a:ext cx="8229600" cy="2539157"/>
          </a:xfrm>
          <a:prstGeom prst="rect">
            <a:avLst/>
          </a:prstGeom>
          <a:noFill/>
        </p:spPr>
        <p:txBody>
          <a:bodyPr wrap="square" lIns="38100" tIns="38100" rIns="38100" bIns="38100" anchor="t">
            <a:spAutoFit/>
          </a:bodyPr>
          <a:lstStyle/>
          <a:p>
            <a:pPr algn="l"/>
            <a:r>
              <a:rPr sz="3200" b="0" dirty="0">
                <a:solidFill>
                  <a:srgbClr val="000000"/>
                </a:solidFill>
                <a:latin typeface="Times New Roman"/>
              </a:rPr>
              <a:t>Mechanical ventilation is a life-support intervention that improves oxygenation and ventilation; however, outcomes remain dependent on disease severity, comorbidities, and overall physiological status.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34271397" y="19250186"/>
            <a:ext cx="8459925" cy="2046714"/>
          </a:xfrm>
          <a:prstGeom prst="rect">
            <a:avLst/>
          </a:prstGeom>
          <a:noFill/>
        </p:spPr>
        <p:txBody>
          <a:bodyPr wrap="square" lIns="38100" tIns="38100" rIns="38100" bIns="38100" anchor="t">
            <a:spAutoFit/>
          </a:bodyPr>
          <a:lstStyle/>
          <a:p>
            <a:pPr algn="l"/>
            <a:r>
              <a:rPr sz="3200" b="0" dirty="0">
                <a:solidFill>
                  <a:srgbClr val="000000"/>
                </a:solidFill>
                <a:latin typeface="Times New Roman"/>
              </a:rPr>
              <a:t>Potential complications include ventilator-associated pneumonia (VAP), ventilator-induced lung injury (VILI), barotrauma, </a:t>
            </a:r>
            <a:r>
              <a:rPr sz="3200" b="0" dirty="0" err="1">
                <a:solidFill>
                  <a:srgbClr val="000000"/>
                </a:solidFill>
                <a:latin typeface="Times New Roman"/>
              </a:rPr>
              <a:t>volutrauma</a:t>
            </a:r>
            <a:r>
              <a:rPr sz="3200" b="0" dirty="0">
                <a:solidFill>
                  <a:srgbClr val="000000"/>
                </a:solidFill>
                <a:latin typeface="Times New Roman"/>
              </a:rPr>
              <a:t>, and hemodynamic instability.</a:t>
            </a:r>
          </a:p>
        </p:txBody>
      </p:sp>
      <p:pic>
        <p:nvPicPr>
          <p:cNvPr id="85" name="Picture 84" descr="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00653" y="18699480"/>
            <a:ext cx="6413973" cy="4069080"/>
          </a:xfrm>
          <a:prstGeom prst="rect">
            <a:avLst/>
          </a:prstGeom>
        </p:spPr>
      </p:pic>
      <p:sp>
        <p:nvSpPr>
          <p:cNvPr id="86" name="TextBox 85"/>
          <p:cNvSpPr txBox="1"/>
          <p:nvPr/>
        </p:nvSpPr>
        <p:spPr>
          <a:xfrm>
            <a:off x="11925820" y="22841712"/>
            <a:ext cx="6963637" cy="492443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defRPr sz="1000" i="1">
                <a:solidFill>
                  <a:srgbClr val="2D4350"/>
                </a:solidFill>
                <a:latin typeface="Arial"/>
              </a:defRPr>
            </a:pP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Ventilator circuit and gas-flow mechanism</a:t>
            </a:r>
          </a:p>
        </p:txBody>
      </p:sp>
      <p:pic>
        <p:nvPicPr>
          <p:cNvPr id="87" name="Picture 86" descr="image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97397" y="18760137"/>
            <a:ext cx="6880086" cy="4069080"/>
          </a:xfrm>
          <a:prstGeom prst="rect">
            <a:avLst/>
          </a:prstGeom>
        </p:spPr>
      </p:pic>
      <p:sp>
        <p:nvSpPr>
          <p:cNvPr id="88" name="TextBox 87"/>
          <p:cNvSpPr txBox="1"/>
          <p:nvPr/>
        </p:nvSpPr>
        <p:spPr>
          <a:xfrm>
            <a:off x="20532626" y="22841712"/>
            <a:ext cx="9409627" cy="492443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defRPr sz="1000" i="1">
                <a:solidFill>
                  <a:srgbClr val="2D4350"/>
                </a:solidFill>
                <a:latin typeface="Arial"/>
              </a:defRPr>
            </a:pP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Complications and challenges during ventilatory support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E7BAEE-8554-9E33-5DA1-D8AB1AC85FAC}"/>
              </a:ext>
            </a:extLst>
          </p:cNvPr>
          <p:cNvSpPr txBox="1"/>
          <p:nvPr/>
        </p:nvSpPr>
        <p:spPr>
          <a:xfrm>
            <a:off x="11221983" y="7466785"/>
            <a:ext cx="20701000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Times New Roman" panose="02020603050405020304" pitchFamily="18" charset="0"/>
                <a:sym typeface="Open Sauce Bold"/>
              </a:rPr>
              <a:t>Hiva </a:t>
            </a:r>
            <a:r>
              <a:rPr lang="en-US" sz="4000" b="1" dirty="0" err="1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Times New Roman" panose="02020603050405020304" pitchFamily="18" charset="0"/>
                <a:sym typeface="Open Sauce Bold"/>
              </a:rPr>
              <a:t>Nargesi</a:t>
            </a:r>
            <a:r>
              <a:rPr lang="en-US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Times New Roman" panose="02020603050405020304" pitchFamily="18" charset="0"/>
                <a:sym typeface="Open Sauce Bold"/>
              </a:rPr>
              <a:t> </a:t>
            </a:r>
            <a:r>
              <a:rPr lang="en-US" sz="4000" b="1" dirty="0" err="1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Times New Roman" panose="02020603050405020304" pitchFamily="18" charset="0"/>
                <a:sym typeface="Open Sauce Bold"/>
              </a:rPr>
              <a:t>Khoramabadi</a:t>
            </a:r>
            <a:r>
              <a:rPr lang="en-US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Times New Roman" panose="02020603050405020304" pitchFamily="18" charset="0"/>
                <a:sym typeface="Open Sauce Bold"/>
              </a:rPr>
              <a:t> (1), Faezeh Kafi (2)</a:t>
            </a:r>
          </a:p>
          <a:p>
            <a:pPr marL="514350" indent="-514350" algn="ctr">
              <a:buAutoNum type="arabicParenBoth"/>
            </a:pPr>
            <a:r>
              <a:rPr lang="en-US" sz="3200" dirty="0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Department of Biomedical Engineering, Faculty of Engineering, </a:t>
            </a:r>
            <a:r>
              <a:rPr lang="en-US" sz="3200" dirty="0" err="1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Payame</a:t>
            </a:r>
            <a:r>
              <a:rPr lang="en-US" sz="3200" dirty="0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 Noor University (PNU), Karaj, Iran</a:t>
            </a:r>
          </a:p>
          <a:p>
            <a:pPr marL="514350" indent="-514350" algn="ctr">
              <a:buFont typeface="Arial" pitchFamily="34" charset="0"/>
              <a:buAutoNum type="arabicParenBoth"/>
            </a:pPr>
            <a:r>
              <a:rPr lang="en-US" sz="3200" dirty="0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Department of Animal Sciences, Faculty of Biological Sciences, </a:t>
            </a:r>
            <a:r>
              <a:rPr lang="en-US" sz="3200" dirty="0" err="1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Kharazmi</a:t>
            </a:r>
            <a:r>
              <a:rPr lang="en-US" sz="3200" dirty="0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 University, Tehran, Iran</a:t>
            </a:r>
          </a:p>
          <a:p>
            <a:pPr algn="ctr"/>
            <a:endParaRPr lang="en-US" sz="3200" dirty="0">
              <a:solidFill>
                <a:srgbClr val="000001"/>
              </a:solidFill>
              <a:latin typeface="Times New Roman" panose="02020603050405020304" pitchFamily="18" charset="0"/>
              <a:ea typeface="Open Sauce"/>
              <a:cs typeface="Times New Roman" panose="02020603050405020304" pitchFamily="18" charset="0"/>
              <a:sym typeface="Open Sauce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902580-5B9E-26BB-1595-FC324B18F8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068" y="5303346"/>
            <a:ext cx="3137420" cy="3225904"/>
          </a:xfrm>
          <a:prstGeom prst="rect">
            <a:avLst/>
          </a:prstGeom>
        </p:spPr>
      </p:pic>
      <p:pic>
        <p:nvPicPr>
          <p:cNvPr id="1027" name="Picture 5">
            <a:extLst>
              <a:ext uri="{FF2B5EF4-FFF2-40B4-BE49-F238E27FC236}">
                <a16:creationId xmlns:a16="http://schemas.microsoft.com/office/drawing/2014/main" id="{1ABFC556-AED6-D759-C4FC-E2C6E322BF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65"/>
          <a:stretch>
            <a:fillRect/>
          </a:stretch>
        </p:blipFill>
        <p:spPr bwMode="auto">
          <a:xfrm>
            <a:off x="15088704" y="12021411"/>
            <a:ext cx="10725201" cy="5532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49097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221</TotalTime>
  <Words>233</Words>
  <Application>Microsoft Office PowerPoint</Application>
  <PresentationFormat>Custom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inherit</vt:lpstr>
      <vt:lpstr>Libre Baskerville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 sh</dc:creator>
  <cp:lastModifiedBy>e n</cp:lastModifiedBy>
  <cp:revision>27</cp:revision>
  <dcterms:created xsi:type="dcterms:W3CDTF">2026-09-07T19:22:54Z</dcterms:created>
  <dcterms:modified xsi:type="dcterms:W3CDTF">2026-10-11T18:28:44Z</dcterms:modified>
</cp:coreProperties>
</file>