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34" d="100"/>
          <a:sy n="34" d="100"/>
        </p:scale>
        <p:origin x="26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87334F51-4E7F-42D9-B80D-7918B717331F}" type="datetimeFigureOut">
              <a:rPr lang="en-US" smtClean="0"/>
              <a:t>10/11/2026</a:t>
            </a:fld>
            <a:endParaRPr lang="en-US"/>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FC977C0F-4453-4DCF-9F6D-D82977580A68}" type="slidenum">
              <a:rPr lang="en-US" smtClean="0"/>
              <a:t>‹#›</a:t>
            </a:fld>
            <a:endParaRPr lang="en-US"/>
          </a:p>
        </p:txBody>
      </p:sp>
    </p:spTree>
    <p:extLst>
      <p:ext uri="{BB962C8B-B14F-4D97-AF65-F5344CB8AC3E}">
        <p14:creationId xmlns:p14="http://schemas.microsoft.com/office/powerpoint/2010/main" val="193615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977C0F-4453-4DCF-9F6D-D82977580A68}" type="slidenum">
              <a:rPr lang="en-US" smtClean="0"/>
              <a:t>1</a:t>
            </a:fld>
            <a:endParaRPr lang="en-US"/>
          </a:p>
        </p:txBody>
      </p:sp>
    </p:spTree>
    <p:extLst>
      <p:ext uri="{BB962C8B-B14F-4D97-AF65-F5344CB8AC3E}">
        <p14:creationId xmlns:p14="http://schemas.microsoft.com/office/powerpoint/2010/main" val="3213419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206398" y="3952250"/>
            <a:ext cx="30544167"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a:latin typeface="Times New Roman" panose="02020603050405020304" pitchFamily="18" charset="0"/>
                <a:cs typeface="Times New Roman" panose="02020603050405020304" pitchFamily="18" charset="0"/>
              </a:rPr>
              <a:t>Nursing Care of Complications of Mechanical Ventilation with Positive </a:t>
            </a:r>
          </a:p>
          <a:p>
            <a:pPr algn="ctr" defTabSz="4029542">
              <a:spcBef>
                <a:spcPct val="20000"/>
              </a:spcBef>
              <a:defRPr/>
            </a:pPr>
            <a:r>
              <a:rPr lang="en-US" sz="6000" b="1">
                <a:latin typeface="Times New Roman" panose="02020603050405020304" pitchFamily="18" charset="0"/>
                <a:cs typeface="Times New Roman" panose="02020603050405020304" pitchFamily="18" charset="0"/>
              </a:rPr>
              <a:t>Pressure : A Narrative Review</a:t>
            </a:r>
            <a:endParaRPr lang="en-US" sz="6000" b="1" dirty="0">
              <a:solidFill>
                <a:schemeClr val="tx1"/>
              </a:solidFill>
              <a:latin typeface="Times New Roman" panose="02020603050405020304" pitchFamily="18" charset="0"/>
              <a:cs typeface="Times New Roman" panose="02020603050405020304" pitchFamily="18"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5537976" y="8416039"/>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fa-IR" sz="4800" dirty="0">
                <a:solidFill>
                  <a:schemeClr val="tx1"/>
                </a:solidFill>
                <a:cs typeface="B Nazanin" panose="00000400000000000000" pitchFamily="2" charset="-78"/>
              </a:rPr>
              <a:t>1343</a:t>
            </a:r>
            <a:r>
              <a:rPr lang="en-US" sz="4800" dirty="0">
                <a:solidFill>
                  <a:schemeClr val="tx1"/>
                </a:solidFill>
                <a:cs typeface="B Nazanin" panose="00000400000000000000" pitchFamily="2" charset="-78"/>
              </a:rPr>
              <a:t>Code:</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8923282" y="6112762"/>
            <a:ext cx="22651123" cy="2856167"/>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Fatemeh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Farshadnia</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(1)Mehdi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Raufi</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(2)Reza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Gholami</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(3)Mohammad Hossein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Adeli</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(4)</a:t>
            </a:r>
            <a:endParaRPr lang="fa-IR"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1. Faculty Member, Faculty of Medical Sciences, Islamic Azad University, </a:t>
            </a: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Zahedan Branch, Zahedan, Iran</a:t>
            </a:r>
            <a:endParaRPr lang="fa-IR"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2. Department of Nursing, School of Nursing and Midwifery, Islamic Azad University </a:t>
            </a: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Kermanshah Branch, Kermanshah, Iran</a:t>
            </a:r>
            <a:r>
              <a:rPr lang="fa-IR" sz="3200" dirty="0">
                <a:solidFill>
                  <a:srgbClr val="000001"/>
                </a:solidFill>
                <a:latin typeface="Times New Roman" panose="02020603050405020304" pitchFamily="18" charset="0"/>
                <a:ea typeface="Open Sauce"/>
                <a:cs typeface="Times New Roman" panose="02020603050405020304" pitchFamily="18" charset="0"/>
                <a:sym typeface="Open Sauce"/>
              </a:rPr>
              <a:t> </a:t>
            </a: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12682" y="1715186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373795" y="11094410"/>
            <a:ext cx="9601200" cy="6001643"/>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cs typeface="Times New Roman"/>
              </a:rPr>
              <a:t>Mechanical ventilation, primarily utilizing positive pressure via tracheal tubes or masks, is a critical intervention for respiratory failure. However, prolonged use is associated with adverse effects, as current ventilation modes cannot fully replicate natural physiological respiratory function. Effective ventilator management requires balancing optimal respiratory support with the minimization of complications. Consequently, specialized nursing expertise in understanding various ventilation modes and their associated risks is essential for optimizing patient outcomes.</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692808"/>
            <a:ext cx="9857035" cy="3046988"/>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Synergizing nursing clinical observations with engineering advancements is crucial for mitigating complications in positive-pressure mechanical ventilation. Consequently, future studies should investigate the impact of hardware components, including filters and interfaces, on patient safety and clinical outcomes.</a:t>
            </a:r>
          </a:p>
        </p:txBody>
      </p:sp>
      <p:sp>
        <p:nvSpPr>
          <p:cNvPr id="83" name="TextBox 34">
            <a:extLst>
              <a:ext uri="{FF2B5EF4-FFF2-40B4-BE49-F238E27FC236}">
                <a16:creationId xmlns:a16="http://schemas.microsoft.com/office/drawing/2014/main" id="{2105AE90-D3B6-42CF-B13B-BF501CA20CCB}"/>
              </a:ext>
            </a:extLst>
          </p:cNvPr>
          <p:cNvSpPr txBox="1"/>
          <p:nvPr/>
        </p:nvSpPr>
        <p:spPr>
          <a:xfrm>
            <a:off x="33775569" y="15716820"/>
            <a:ext cx="3278145" cy="492443"/>
          </a:xfrm>
          <a:prstGeom prst="rect">
            <a:avLst/>
          </a:prstGeom>
        </p:spPr>
        <p:txBody>
          <a:bodyPr wrap="square" lIns="0" tIns="0" rIns="0" bIns="0" rtlCol="0" anchor="t">
            <a:spAutoFit/>
          </a:bodyPr>
          <a:lstStyle/>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456358" y="17973400"/>
            <a:ext cx="9729118" cy="6540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cs typeface="Times New Roman"/>
              </a:rPr>
              <a:t>This narrative review aimed to evaluate the physiological functions, complications, and nursing management of positive pressure mechanical ventilation. The literature search encompassed major clinical textbooks (including Marino’s ICU and Brunner &amp; </a:t>
            </a:r>
            <a:r>
              <a:rPr lang="en-US" sz="3200" dirty="0" err="1">
                <a:solidFill>
                  <a:srgbClr val="000001"/>
                </a:solidFill>
                <a:latin typeface="Times New Roman"/>
                <a:cs typeface="Times New Roman"/>
              </a:rPr>
              <a:t>Suddarth’s</a:t>
            </a:r>
            <a:r>
              <a:rPr lang="en-US" sz="3200" dirty="0">
                <a:solidFill>
                  <a:srgbClr val="000001"/>
                </a:solidFill>
                <a:latin typeface="Times New Roman"/>
                <a:cs typeface="Times New Roman"/>
              </a:rPr>
              <a:t> Nursing) and electronic databases, specifically PubMed and SID, with no temporal restrictions up to June 2026. Search strategies employed keywords related to mechanical ventilation, sedation, and pneumonia. To ensure methodological rigor, the search process was cross-verified by an independent researcher, and the final selection underwent a thorough qualitative analysis approved by the project lead.</a:t>
            </a:r>
          </a:p>
        </p:txBody>
      </p:sp>
      <p:sp>
        <p:nvSpPr>
          <p:cNvPr id="98" name="TextBox 97">
            <a:extLst>
              <a:ext uri="{FF2B5EF4-FFF2-40B4-BE49-F238E27FC236}">
                <a16:creationId xmlns:a16="http://schemas.microsoft.com/office/drawing/2014/main" id="{16CE5E7F-6469-44C6-AA51-B785B103A619}"/>
              </a:ext>
            </a:extLst>
          </p:cNvPr>
          <p:cNvSpPr txBox="1"/>
          <p:nvPr/>
        </p:nvSpPr>
        <p:spPr>
          <a:xfrm>
            <a:off x="11786205" y="11674357"/>
            <a:ext cx="9857035" cy="12403395"/>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Effective ventilator management requires balancing physiological support with the prevention of systemic complications. A significant cardiovascular risk involves PPV-induced increases in intrathoracic pressure, which can reduce cardiac output—especially in hypovolemic patients. Nurses play a vital role in detecting these changes through hemodynamic monitoring (BP, pulse, capillary refill) and managing electrolyte/pH imbalances to prevent dysrhythmias. To optimize care and patient comfort, the use of non-invasive monitoring (pulse oximetry and capnography) is encouraged to supplement traditional ABG analysis.</a:t>
            </a:r>
          </a:p>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Ventilator-associated pneumonia (VAP) is a major cause of mortality occurring 48–72 hours after intubation. It is primarily driven by the aspiration of pathogens due to disrupted airway defenses, poor oral hygiene, and inadequate cuff pressure (specifically &lt;25 cm H₂O). Clinical signs range from fever and chills to subtle movements in unconscious patients. Preventive nursing care is critical and includes maintaining head-of-bed elevation (30–45°), frequent oral hygiene, strict aseptic technique, and regular suctioning to prevent the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microaspiration</a:t>
            </a:r>
            <a:r>
              <a:rPr lang="en-US" sz="3200" dirty="0">
                <a:latin typeface="Times New Roman" panose="02020603050405020304" pitchFamily="18" charset="0"/>
                <a:ea typeface="Open Sans" panose="020B0606030504020204" pitchFamily="34" charset="0"/>
                <a:cs typeface="Times New Roman" panose="02020603050405020304" pitchFamily="18" charset="0"/>
              </a:rPr>
              <a:t> of secretions.</a:t>
            </a:r>
          </a:p>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Mechanical ventilation presents risks of barotrauma (pneumothorax), necessitating immediate manual </a:t>
            </a: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334550" y="11570410"/>
            <a:ext cx="10058400" cy="11464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cs typeface="Times New Roman"/>
              </a:rPr>
              <a:t>ventilation if clinical signs like tachypnea or diminished breath sounds appear. To manage asynchrony and prevent self-</a:t>
            </a:r>
            <a:r>
              <a:rPr lang="en-US" sz="3200" dirty="0" err="1">
                <a:solidFill>
                  <a:srgbClr val="000001"/>
                </a:solidFill>
                <a:latin typeface="Times New Roman"/>
                <a:cs typeface="Times New Roman"/>
              </a:rPr>
              <a:t>extubation</a:t>
            </a:r>
            <a:r>
              <a:rPr lang="en-US" sz="3200" dirty="0">
                <a:solidFill>
                  <a:srgbClr val="000001"/>
                </a:solidFill>
                <a:latin typeface="Times New Roman"/>
                <a:cs typeface="Times New Roman"/>
              </a:rPr>
              <a:t>, sedation and neuromuscular blockade are used, though nurses must monitor for side effects like hypothermia and contraindications (e.g., myasthenia gravis). Specialized positioning is required for specific cohorts: prone positioning to improve gas exchange in ARDS, and head-of-bed elevation (30–45°) to prevent further increases in intracranial pressure (ICP) in neurological patients. Finally, nurses must ensure circuit integrity by monitoring tidal volume discrepancies and detecting leaks.</a:t>
            </a:r>
          </a:p>
          <a:p>
            <a:pPr algn="just"/>
            <a:r>
              <a:rPr lang="en-US" sz="3200" dirty="0">
                <a:solidFill>
                  <a:srgbClr val="000001"/>
                </a:solidFill>
                <a:latin typeface="Times New Roman"/>
                <a:cs typeface="Times New Roman"/>
              </a:rPr>
              <a:t>Gastrointestinal (GI) Impact: Positive Pressure Ventilation (PPV) acts as a physiological stressor, increasing the risk of stress-related GI ulcers. Endotracheal intubation impairs swallowing, necessitating Nasogastric (NG) tube insertion, which alters normal feeding patterns. Precise management of gavage feeding—specifically monitoring volume, rate, and temperature—is critical to prevent gastric distention (which can decrease cardiac output via inferior vena cava pressure), dumping syndrome, and diarrhea. Furthermore, NG aspiration serves as a vital tool for detecting GI bleeding.</a:t>
            </a:r>
          </a:p>
        </p:txBody>
      </p:sp>
      <p:pic>
        <p:nvPicPr>
          <p:cNvPr id="4" name="Picture 3">
            <a:extLst>
              <a:ext uri="{FF2B5EF4-FFF2-40B4-BE49-F238E27FC236}">
                <a16:creationId xmlns:a16="http://schemas.microsoft.com/office/drawing/2014/main" id="{AFE9FBC4-1C93-F0F3-3E53-7F62ABE7ED0B}"/>
              </a:ext>
            </a:extLst>
          </p:cNvPr>
          <p:cNvPicPr>
            <a:picLocks noChangeAspect="1"/>
          </p:cNvPicPr>
          <p:nvPr/>
        </p:nvPicPr>
        <p:blipFill>
          <a:blip r:embed="rId4"/>
          <a:stretch>
            <a:fillRect/>
          </a:stretch>
        </p:blipFill>
        <p:spPr>
          <a:xfrm>
            <a:off x="747574" y="4562198"/>
            <a:ext cx="3609975" cy="3467100"/>
          </a:xfrm>
          <a:prstGeom prst="rect">
            <a:avLst/>
          </a:prstGeom>
        </p:spPr>
      </p:pic>
      <p:sp>
        <p:nvSpPr>
          <p:cNvPr id="8" name="TextBox 7">
            <a:extLst>
              <a:ext uri="{FF2B5EF4-FFF2-40B4-BE49-F238E27FC236}">
                <a16:creationId xmlns:a16="http://schemas.microsoft.com/office/drawing/2014/main" id="{D8425E4A-4740-CA66-AF1D-5F81E02A3787}"/>
              </a:ext>
            </a:extLst>
          </p:cNvPr>
          <p:cNvSpPr txBox="1"/>
          <p:nvPr/>
        </p:nvSpPr>
        <p:spPr>
          <a:xfrm>
            <a:off x="33212682" y="18436185"/>
            <a:ext cx="9262673" cy="4524315"/>
          </a:xfrm>
          <a:prstGeom prst="rect">
            <a:avLst/>
          </a:prstGeom>
          <a:noFill/>
        </p:spPr>
        <p:txBody>
          <a:bodyPr wrap="square">
            <a:spAutoFit/>
          </a:bodyPr>
          <a:lstStyle/>
          <a:p>
            <a:pPr algn="just"/>
            <a:r>
              <a:rPr lang="en-US" sz="3200" dirty="0"/>
              <a:t>1. Marino PL. Marino's The ICU book. 5th ed. Philadelphia: Wolters Kluwer Health; </a:t>
            </a:r>
          </a:p>
          <a:p>
            <a:pPr algn="just"/>
            <a:r>
              <a:rPr lang="en-US" sz="3200" dirty="0"/>
              <a:t>2025. P. [947].</a:t>
            </a:r>
          </a:p>
          <a:p>
            <a:pPr algn="just"/>
            <a:r>
              <a:rPr lang="en-US" sz="3200" dirty="0"/>
              <a:t>2. Hinkle JL, Cheever KH, editors. Brunner &amp; </a:t>
            </a:r>
            <a:r>
              <a:rPr lang="en-US" sz="3200" dirty="0" err="1"/>
              <a:t>Suddarth’s</a:t>
            </a:r>
            <a:r>
              <a:rPr lang="en-US" sz="3200" dirty="0"/>
              <a:t> textbook of </a:t>
            </a:r>
            <a:r>
              <a:rPr lang="en-US" sz="3200" dirty="0" err="1"/>
              <a:t>medicalsurgical</a:t>
            </a:r>
            <a:r>
              <a:rPr lang="en-US" sz="3200" dirty="0"/>
              <a:t> nursing. 15th ed. Vol. 4. Philadelphia: Wolters Kluwer; 2022. p. [354].</a:t>
            </a:r>
          </a:p>
          <a:p>
            <a:pPr algn="just"/>
            <a:r>
              <a:rPr lang="en-US" sz="3200" dirty="0"/>
              <a:t>3. Shiri M, </a:t>
            </a:r>
            <a:r>
              <a:rPr lang="en-US" sz="3200" dirty="0" err="1"/>
              <a:t>Nikravan</a:t>
            </a:r>
            <a:r>
              <a:rPr lang="en-US" sz="3200" dirty="0"/>
              <a:t> S. Principles of Intensive Care in ICU, CCU, and Dialysis. </a:t>
            </a:r>
          </a:p>
          <a:p>
            <a:pPr algn="just"/>
            <a:r>
              <a:rPr lang="en-US" sz="3200" dirty="0"/>
              <a:t>Second ed. Tehran: </a:t>
            </a:r>
            <a:r>
              <a:rPr lang="en-US" sz="3200" dirty="0" err="1"/>
              <a:t>Hedary</a:t>
            </a:r>
            <a:r>
              <a:rPr lang="en-US" sz="3200" dirty="0"/>
              <a:t>; 1403. p.[506].</a:t>
            </a: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325</TotalTime>
  <Words>801</Words>
  <Application>Microsoft Office PowerPoint</Application>
  <PresentationFormat>Custom</PresentationFormat>
  <Paragraphs>30</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Fadak</cp:lastModifiedBy>
  <cp:revision>28</cp:revision>
  <dcterms:created xsi:type="dcterms:W3CDTF">2026-09-07T19:22:54Z</dcterms:created>
  <dcterms:modified xsi:type="dcterms:W3CDTF">2026-10-11T14:22:39Z</dcterms:modified>
</cp:coreProperties>
</file>