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20" d="100"/>
          <a:sy n="20" d="100"/>
        </p:scale>
        <p:origin x="708" y="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10/8/2026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2868775" y="4467156"/>
            <a:ext cx="38146343"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lvl="0" indent="0" algn="ctr" defTabSz="4029542" rtl="0" eaLnBrk="0" fontAlgn="base" latinLnBrk="0" hangingPunct="0">
              <a:lnSpc>
                <a:spcPct val="100000"/>
              </a:lnSpc>
              <a:spcBef>
                <a:spcPct val="20000"/>
              </a:spcBef>
              <a:spcAft>
                <a:spcPct val="0"/>
              </a:spcAft>
              <a:buClrTx/>
              <a:buSzTx/>
              <a:buFontTx/>
              <a:buNone/>
              <a:tabLst/>
              <a:defRPr/>
            </a:pPr>
            <a:r>
              <a:rPr kumimoji="0" lang="fa-IR"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rPr>
              <a:t>هم افزایی آموزش اخلاق حرفه‌ای و جو اخلاقی بیمارستان در ادراک پرستاران تازه کار از مفهوم عملکرد اخلاقی : یک مرور تحلیلی </a:t>
            </a:r>
            <a:endPar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5076845" y="8377614"/>
            <a:ext cx="5938273" cy="1342668"/>
          </a:xfrm>
          <a:prstGeom prst="roundRect">
            <a:avLst>
              <a:gd name="adj" fmla="val 14169"/>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Code:</a:t>
            </a:r>
            <a:endPar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4792185" y="6576908"/>
            <a:ext cx="29886442" cy="4899803"/>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مريم عليجاني، مریم مقیمیان *، راضيه امينی</a:t>
            </a:r>
          </a:p>
          <a:p>
            <a:pPr lvl="0" algn="ctr">
              <a:defRPr/>
            </a:pP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	1.کارشناسی ارشد پرستاري، گروه پرستاري، مرکز تحقیقات توسعه علوم پرستاری و مامایی، واحد نجف آباد، دانشگاه آزاد اسلامی، نجف آباد ، ایران</a:t>
            </a: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en-US"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Mary.alijani3721@gmail.com</a:t>
            </a: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en-US"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	</a:t>
            </a: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2. دانشیار گروه پرستاری، مرکز تحقیقات توسعه علوم پرستاری و مامایی، واحد نجف آباد، دانشگاه آزاد اسلامی، نجف آباد ، ایران </a:t>
            </a: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en-US"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Email: Maryam.moghimian@iau.ac.ir</a:t>
            </a: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en-US"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	</a:t>
            </a: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3. استاديار گروه پرستاری، مرکز تحقیقات توسعه علوم پرستاری و مامایی، واحد نجف آباد، دانشگاه آزاد اسلامی، نجف آباد ، ایران</a:t>
            </a: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406243" y="11863527"/>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229679" y="10539785"/>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579103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165721" y="1641491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4524315"/>
          </a:xfrm>
          <a:prstGeom prst="rect">
            <a:avLst/>
          </a:prstGeom>
          <a:noFill/>
        </p:spPr>
        <p:txBody>
          <a:bodyPr wrap="square" rtlCol="0">
            <a:spAutoFit/>
          </a:bodyPr>
          <a:lstStyle>
            <a:defPPr>
              <a:defRPr kern="1200"/>
            </a:defPPr>
          </a:lstStyle>
          <a:p>
            <a:pPr algn="r" rtl="1"/>
            <a:r>
              <a:rPr lang="fa-IR" sz="3600" dirty="0">
                <a:solidFill>
                  <a:srgbClr val="000001"/>
                </a:solidFill>
                <a:latin typeface="Times New Roman"/>
                <a:ea typeface="Times New Roman"/>
                <a:cs typeface="B Zar" panose="00000400000000000000" pitchFamily="2" charset="-78"/>
                <a:sym typeface="Times New Roman"/>
              </a:rPr>
              <a:t>تقویت اخلاق حرفه‌ای، استراتژی مؤثری برای آماده‌سازی پرستاران تازه‏کار جهت ادارک بهتر مشکلات اخلاقی است. این سرمایه‌گذاری، ضمن ارتقاء مهارت‌های بالینی و تصمیم‏گیری اخلاقی، به بهبود کیفیت مراقبت و کاهش تعارضات اخلاقی یاری می‌رساند. توصیه می‌شود سیاست‌گذاران و مدیران آموزشی، ضمن تقویت این آموزش‌ها در بدو خدمت پرستاران، مدل تجربه‏نگر در  آموزشها را در اولویت قراردهند و با پرهیز از سیاستهای ناعادلانه در اداره بیمارستان جواخلاقی را حاکم کنند.</a:t>
            </a:r>
            <a:endParaRPr lang="en-US" sz="3600" dirty="0">
              <a:solidFill>
                <a:srgbClr val="000001"/>
              </a:solidFill>
              <a:latin typeface="Times New Roman"/>
              <a:ea typeface="Times New Roman"/>
              <a:cs typeface="B Zar" panose="00000400000000000000" pitchFamily="2" charset="-78"/>
              <a:sym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2973844" y="11863527"/>
            <a:ext cx="9857035" cy="3970318"/>
          </a:xfrm>
          <a:prstGeom prst="rect">
            <a:avLst/>
          </a:prstGeom>
          <a:noFill/>
        </p:spPr>
        <p:txBody>
          <a:bodyPr wrap="square" rtlCol="0">
            <a:spAutoFit/>
          </a:bodyPr>
          <a:lstStyle>
            <a:defPPr>
              <a:defRPr kern="1200"/>
            </a:defPPr>
          </a:lstStyle>
          <a:p>
            <a:pPr algn="r" rtl="1"/>
            <a:r>
              <a:rPr lang="fa-IR" sz="3600" dirty="0">
                <a:solidFill>
                  <a:prstClr val="black"/>
                </a:solidFill>
                <a:latin typeface="Times New Roman" panose="02020603050405020304" pitchFamily="18" charset="0"/>
                <a:ea typeface="Open Sans" panose="020B0606030504020204" pitchFamily="34" charset="0"/>
                <a:cs typeface="B Zar" panose="00000400000000000000" pitchFamily="2" charset="-78"/>
              </a:rPr>
              <a:t>اخلاق بنای مراقبت با کیفیت در نظام سلامت است. پرستاران تازه‏کار با فشارهای اخلاقی چالش‌برانگیزی روبرو هستند، اما آموزش اخلاق حرفه‌ای می‌توانند آن‌ها را در مواجهه با این مسائل بهبودبخشند. این تاثیرپذیری دستخوش جوحاکم در بیمارستان نیز هست. هدف این پژوهش، سنتز یافته‌های کلیدی پیرامون چگونگی هم‏افزایی مداخلات آموزشی و جواخلاقی بیمارستان بر ادراک پرستاران تازه‏کار از مفهوم عملکرد اخلاقی است.</a:t>
            </a:r>
            <a:endParaRPr kumimoji="0" lang="fa-IR" sz="36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037803" y="17608028"/>
            <a:ext cx="9729118" cy="2769989"/>
          </a:xfrm>
          <a:prstGeom prst="rect">
            <a:avLst/>
          </a:prstGeom>
        </p:spPr>
        <p:txBody>
          <a:bodyPr wrap="square" lIns="0" tIns="0" rIns="0" bIns="0" rtlCol="0" anchor="t">
            <a:spAutoFit/>
          </a:bodyPr>
          <a:lstStyle/>
          <a:p>
            <a:pPr lvl="0" algn="r" defTabSz="4703763" rtl="1" eaLnBrk="0" hangingPunct="0">
              <a:defRPr/>
            </a:pPr>
            <a:r>
              <a:rPr lang="fa-IR" sz="3600" dirty="0">
                <a:solidFill>
                  <a:srgbClr val="000001"/>
                </a:solidFill>
                <a:latin typeface="Times New Roman"/>
                <a:ea typeface="Times New Roman"/>
                <a:cs typeface="B Zar" panose="00000400000000000000" pitchFamily="2" charset="-78"/>
                <a:sym typeface="Times New Roman"/>
              </a:rPr>
              <a:t>دراین مطالعه، مقالات منتشره بین سال‌های 2015 تا 2025 در پایگاه‌های داده </a:t>
            </a:r>
            <a:r>
              <a:rPr lang="en-US" sz="3600" dirty="0">
                <a:solidFill>
                  <a:srgbClr val="000001"/>
                </a:solidFill>
                <a:latin typeface="Times New Roman"/>
                <a:ea typeface="Times New Roman"/>
                <a:cs typeface="B Zar" panose="00000400000000000000" pitchFamily="2" charset="-78"/>
                <a:sym typeface="Times New Roman"/>
              </a:rPr>
              <a:t>SID، PubMed، Scopus </a:t>
            </a:r>
            <a:r>
              <a:rPr lang="fa-IR" sz="3600" dirty="0">
                <a:solidFill>
                  <a:srgbClr val="000001"/>
                </a:solidFill>
                <a:latin typeface="Times New Roman"/>
                <a:ea typeface="Times New Roman"/>
                <a:cs typeface="B Zar" panose="00000400000000000000" pitchFamily="2" charset="-78"/>
                <a:sym typeface="Times New Roman"/>
              </a:rPr>
              <a:t>و </a:t>
            </a:r>
            <a:r>
              <a:rPr lang="en-US" sz="3600" dirty="0">
                <a:solidFill>
                  <a:srgbClr val="000001"/>
                </a:solidFill>
                <a:latin typeface="Times New Roman"/>
                <a:ea typeface="Times New Roman"/>
                <a:cs typeface="B Zar" panose="00000400000000000000" pitchFamily="2" charset="-78"/>
                <a:sym typeface="Times New Roman"/>
              </a:rPr>
              <a:t>CINAHL </a:t>
            </a:r>
            <a:r>
              <a:rPr lang="fa-IR" sz="3600" dirty="0">
                <a:solidFill>
                  <a:srgbClr val="000001"/>
                </a:solidFill>
                <a:latin typeface="Times New Roman"/>
                <a:ea typeface="Times New Roman"/>
                <a:cs typeface="B Zar" panose="00000400000000000000" pitchFamily="2" charset="-78"/>
                <a:sym typeface="Times New Roman"/>
              </a:rPr>
              <a:t>مرور و تحلیل شدند. مطالعاتی که به رابطه آموزش اخلاق حرفه‌ای پرستاران تازه‏کار، جواخلاقی بیمارستان و عملکرداخلاقی پرستاران پرداخته‏بودند با رویکرد تحلیلی ترکیب گردیدند</a:t>
            </a:r>
            <a:endParaRPr lang="en-US" sz="3600" dirty="0">
              <a:solidFill>
                <a:srgbClr val="000001"/>
              </a:solidFill>
              <a:latin typeface="Times New Roman"/>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368690" y="13233927"/>
            <a:ext cx="20713588" cy="2354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r" defTabSz="4703763" rtl="1" eaLnBrk="0" fontAlgn="auto" latinLnBrk="0" hangingPunct="0">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نتایج مرور مقالات، تأثیر مثبت مدل آموزش‌ را بر آگاهی، حساسیت اخلاقی و توانایی پرستاران تازه‏کار در شناسایی و مدیریت موقعیت‌های اخلاقی تأییدنمود.کارگاه‌های مبتنی بر سناریو، بحث‌های گروهی و برنامه‌های مربیگری مؤثرترین مداخلات بودند. اما چالش‌های اخلاقی بیمارستان مانعی برای عملکرداخلاقی پرستاران بود. ضروری است علاوه بر بازنگری در مدل آموزش‏ها، چالش‏های سازمانی در ارائه خدمات اخلاقی در پرستاری شناسایی گردد.</a:t>
            </a:r>
            <a:endParaRPr kumimoji="0" lang="en-US" sz="36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2" name="Rectangle 1"/>
          <p:cNvSpPr/>
          <p:nvPr/>
        </p:nvSpPr>
        <p:spPr>
          <a:xfrm>
            <a:off x="357280" y="16851570"/>
            <a:ext cx="9764078" cy="7478970"/>
          </a:xfrm>
          <a:prstGeom prst="rect">
            <a:avLst/>
          </a:prstGeom>
        </p:spPr>
        <p:txBody>
          <a:bodyPr wrap="square">
            <a:spAutoFit/>
          </a:bodyPr>
          <a:lstStyle/>
          <a:p>
            <a:pPr rtl="1"/>
            <a:r>
              <a:rPr lang="en-US" sz="3200" dirty="0">
                <a:solidFill>
                  <a:srgbClr val="000001"/>
                </a:solidFill>
                <a:latin typeface="Times New Roman"/>
                <a:ea typeface="Times New Roman"/>
                <a:cs typeface="B Zar" panose="00000400000000000000" pitchFamily="2" charset="-78"/>
                <a:sym typeface="Times New Roman"/>
              </a:rPr>
              <a:t>1.	Edmonson C, McCarthy M, Trent-Adams S, Marshall J. Emerging global health issues: A nurse’s role. Online Journal of Issues in Nursing 2017; 22(1): 1B.‏</a:t>
            </a:r>
          </a:p>
          <a:p>
            <a:pPr rtl="1"/>
            <a:r>
              <a:rPr lang="en-US" sz="3200" dirty="0">
                <a:solidFill>
                  <a:srgbClr val="000001"/>
                </a:solidFill>
                <a:latin typeface="Times New Roman"/>
                <a:ea typeface="Times New Roman"/>
                <a:cs typeface="B Zar" panose="00000400000000000000" pitchFamily="2" charset="-78"/>
                <a:sym typeface="Times New Roman"/>
              </a:rPr>
              <a:t>2.	</a:t>
            </a:r>
            <a:r>
              <a:rPr lang="en-US" sz="3200" dirty="0" err="1">
                <a:solidFill>
                  <a:srgbClr val="000001"/>
                </a:solidFill>
                <a:latin typeface="Times New Roman"/>
                <a:ea typeface="Times New Roman"/>
                <a:cs typeface="B Zar" panose="00000400000000000000" pitchFamily="2" charset="-78"/>
                <a:sym typeface="Times New Roman"/>
              </a:rPr>
              <a:t>Hudays</a:t>
            </a:r>
            <a:r>
              <a:rPr lang="en-US" sz="3200" dirty="0">
                <a:solidFill>
                  <a:srgbClr val="000001"/>
                </a:solidFill>
                <a:latin typeface="Times New Roman"/>
                <a:ea typeface="Times New Roman"/>
                <a:cs typeface="B Zar" panose="00000400000000000000" pitchFamily="2" charset="-78"/>
                <a:sym typeface="Times New Roman"/>
              </a:rPr>
              <a:t> A, Gary F, Voss JG, </a:t>
            </a:r>
            <a:r>
              <a:rPr lang="en-US" sz="3200" dirty="0" err="1">
                <a:solidFill>
                  <a:srgbClr val="000001"/>
                </a:solidFill>
                <a:latin typeface="Times New Roman"/>
                <a:ea typeface="Times New Roman"/>
                <a:cs typeface="B Zar" panose="00000400000000000000" pitchFamily="2" charset="-78"/>
                <a:sym typeface="Times New Roman"/>
              </a:rPr>
              <a:t>Arishi</a:t>
            </a:r>
            <a:r>
              <a:rPr lang="en-US" sz="3200" dirty="0">
                <a:solidFill>
                  <a:srgbClr val="000001"/>
                </a:solidFill>
                <a:latin typeface="Times New Roman"/>
                <a:ea typeface="Times New Roman"/>
                <a:cs typeface="B Zar" panose="00000400000000000000" pitchFamily="2" charset="-78"/>
                <a:sym typeface="Times New Roman"/>
              </a:rPr>
              <a:t> A, Alfar Z A, </a:t>
            </a:r>
            <a:r>
              <a:rPr lang="en-US" sz="3200" dirty="0" err="1">
                <a:solidFill>
                  <a:srgbClr val="000001"/>
                </a:solidFill>
                <a:latin typeface="Times New Roman"/>
                <a:ea typeface="Times New Roman"/>
                <a:cs typeface="B Zar" panose="00000400000000000000" pitchFamily="2" charset="-78"/>
                <a:sym typeface="Times New Roman"/>
              </a:rPr>
              <a:t>Algodimi</a:t>
            </a:r>
            <a:r>
              <a:rPr lang="en-US" sz="3200" dirty="0">
                <a:solidFill>
                  <a:srgbClr val="000001"/>
                </a:solidFill>
                <a:latin typeface="Times New Roman"/>
                <a:ea typeface="Times New Roman"/>
                <a:cs typeface="B Zar" panose="00000400000000000000" pitchFamily="2" charset="-78"/>
                <a:sym typeface="Times New Roman"/>
              </a:rPr>
              <a:t> A M, Fitzpatrick J </a:t>
            </a:r>
            <a:r>
              <a:rPr lang="en-US" sz="3200" dirty="0" err="1">
                <a:solidFill>
                  <a:srgbClr val="000001"/>
                </a:solidFill>
                <a:latin typeface="Times New Roman"/>
                <a:ea typeface="Times New Roman"/>
                <a:cs typeface="B Zar" panose="00000400000000000000" pitchFamily="2" charset="-78"/>
                <a:sym typeface="Times New Roman"/>
              </a:rPr>
              <a:t>J</a:t>
            </a:r>
            <a:r>
              <a:rPr lang="en-US" sz="3200" dirty="0">
                <a:solidFill>
                  <a:srgbClr val="000001"/>
                </a:solidFill>
                <a:latin typeface="Times New Roman"/>
                <a:ea typeface="Times New Roman"/>
                <a:cs typeface="B Zar" panose="00000400000000000000" pitchFamily="2" charset="-78"/>
                <a:sym typeface="Times New Roman"/>
              </a:rPr>
              <a:t>. Factors influencing job satisfaction among mental health nurses: a systematic review. In Healthcare 2024; 12(2):2040.</a:t>
            </a:r>
          </a:p>
          <a:p>
            <a:pPr rtl="1"/>
            <a:r>
              <a:rPr lang="en-US" sz="3200" dirty="0">
                <a:solidFill>
                  <a:srgbClr val="000001"/>
                </a:solidFill>
                <a:latin typeface="Times New Roman"/>
                <a:ea typeface="Times New Roman"/>
                <a:cs typeface="B Zar" panose="00000400000000000000" pitchFamily="2" charset="-78"/>
                <a:sym typeface="Times New Roman"/>
              </a:rPr>
              <a:t>3.	Wong F M F. Job satisfaction in nursing: A qualitative inquiry into novice and experienced nurses' perspectives. Nurse Education in Practice 2024; 78: 104018.‏</a:t>
            </a:r>
          </a:p>
          <a:p>
            <a:pPr rtl="1"/>
            <a:r>
              <a:rPr lang="en-US" sz="3200" dirty="0">
                <a:solidFill>
                  <a:srgbClr val="000001"/>
                </a:solidFill>
                <a:latin typeface="Times New Roman"/>
                <a:ea typeface="Times New Roman"/>
                <a:cs typeface="B Zar" panose="00000400000000000000" pitchFamily="2" charset="-78"/>
                <a:sym typeface="Times New Roman"/>
              </a:rPr>
              <a:t>4.	Boamah S A, Read E A, Spence Laschinger H K. Factors influencing new graduate nurse burnout development, job satisfaction and patient care quality: a time‐lagged study. Journal of advanced nursing 2024; 73(5): 1182-1195.‏</a:t>
            </a:r>
          </a:p>
        </p:txBody>
      </p:sp>
      <p:sp>
        <p:nvSpPr>
          <p:cNvPr id="4" name="TextBox 3">
            <a:extLst>
              <a:ext uri="{FF2B5EF4-FFF2-40B4-BE49-F238E27FC236}">
                <a16:creationId xmlns:a16="http://schemas.microsoft.com/office/drawing/2014/main" id="{CCF6C971-05BD-5697-E8D4-F59CD174402A}"/>
              </a:ext>
            </a:extLst>
          </p:cNvPr>
          <p:cNvSpPr txBox="1"/>
          <p:nvPr/>
        </p:nvSpPr>
        <p:spPr>
          <a:xfrm>
            <a:off x="36904570" y="8683197"/>
            <a:ext cx="3556668" cy="646331"/>
          </a:xfrm>
          <a:prstGeom prst="rect">
            <a:avLst/>
          </a:prstGeom>
          <a:noFill/>
        </p:spPr>
        <p:txBody>
          <a:bodyPr wrap="square" rtlCol="1">
            <a:spAutoFit/>
          </a:bodyPr>
          <a:lstStyle/>
          <a:p>
            <a:r>
              <a:rPr lang="en-US" sz="3600" dirty="0">
                <a:cs typeface="+mj-cs"/>
              </a:rPr>
              <a:t>JIMS-2606-3049</a:t>
            </a:r>
            <a:endParaRPr lang="fa-IR" sz="3600" dirty="0">
              <a:cs typeface="+mj-cs"/>
            </a:endParaRPr>
          </a:p>
        </p:txBody>
      </p:sp>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259</TotalTime>
  <Words>598</Words>
  <Application>Microsoft Office PowerPoint</Application>
  <PresentationFormat>Custom</PresentationFormat>
  <Paragraphs>24</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home-pc</cp:lastModifiedBy>
  <cp:revision>34</cp:revision>
  <dcterms:created xsi:type="dcterms:W3CDTF">2026-09-07T19:22:54Z</dcterms:created>
  <dcterms:modified xsi:type="dcterms:W3CDTF">2026-10-08T14:28:07Z</dcterms:modified>
</cp:coreProperties>
</file>