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0" d="100"/>
          <a:sy n="20" d="100"/>
        </p:scale>
        <p:origin x="2118" y="9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2026/10/06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2026/10/06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2026/10/06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2026/10/06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2026/10/06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2026/10/06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2026/10/06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2026/10/06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2026/10/06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2026/10/06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2026/10/06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2026/10/06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7316783" y="4474989"/>
            <a:ext cx="26897548"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rtl="1">
              <a:spcBef>
                <a:spcPct val="20000"/>
              </a:spcBef>
              <a:defRPr/>
            </a:pPr>
            <a:r>
              <a:rPr lang="fa-IR" sz="6000" b="1" dirty="0">
                <a:solidFill>
                  <a:schemeClr val="tx1"/>
                </a:solidFill>
                <a:latin typeface="Times New Roman" panose="02020603050405020304" pitchFamily="18" charset="0"/>
                <a:cs typeface="B Zar" panose="00000400000000000000" pitchFamily="2" charset="-78"/>
              </a:rPr>
              <a:t>تجزیه و تحلیل حوادث ناشی از کار دریک کشتارگاه صنعتی طیور در شهرستان رشت با استفاده از روش </a:t>
            </a:r>
            <a:r>
              <a:rPr lang="en-US" sz="6000" b="1" dirty="0">
                <a:solidFill>
                  <a:schemeClr val="tx1"/>
                </a:solidFill>
                <a:latin typeface="Times New Roman" panose="02020603050405020304" pitchFamily="18" charset="0"/>
                <a:cs typeface="B Zar" panose="00000400000000000000" pitchFamily="2" charset="-78"/>
              </a:rPr>
              <a:t>)Tripod-Beta </a:t>
            </a:r>
            <a:r>
              <a:rPr lang="fa-IR" sz="6000" b="1" dirty="0">
                <a:solidFill>
                  <a:schemeClr val="tx1"/>
                </a:solidFill>
                <a:latin typeface="Times New Roman" panose="02020603050405020304" pitchFamily="18" charset="0"/>
                <a:cs typeface="B Zar" panose="00000400000000000000" pitchFamily="2" charset="-78"/>
              </a:rPr>
              <a:t>سال1401-1399)</a:t>
            </a:r>
            <a:endParaRPr lang="en-US" sz="60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Code:1173</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1523999" y="4668253"/>
            <a:ext cx="2358189" cy="3096351"/>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نویسنده</a:t>
            </a:r>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3290777" y="6793915"/>
            <a:ext cx="36576000" cy="2548390"/>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fa-IR" sz="3600" b="1" dirty="0">
                <a:solidFill>
                  <a:srgbClr val="000001"/>
                </a:solidFill>
                <a:latin typeface="Times New Roman" panose="02020603050405020304" pitchFamily="18" charset="0"/>
                <a:ea typeface="Open Sauce Bold"/>
                <a:cs typeface="B Zar" panose="00000400000000000000" pitchFamily="2" charset="-78"/>
                <a:sym typeface="Open Sauce Bold"/>
              </a:rPr>
              <a:t>1 . مجتبی محمودزاده ،2 .  سیده شبنم عظیمی حسینی، 3 . محمدرضا ابراهیمیان</a:t>
            </a:r>
          </a:p>
          <a:p>
            <a:pPr algn="ctr" rtl="1"/>
            <a:r>
              <a:rPr lang="fa-IR" sz="3600" b="1" dirty="0">
                <a:solidFill>
                  <a:srgbClr val="000001"/>
                </a:solidFill>
                <a:latin typeface="Times New Roman" panose="02020603050405020304" pitchFamily="18" charset="0"/>
                <a:ea typeface="Open Sauce Bold"/>
                <a:cs typeface="B Zar" panose="00000400000000000000" pitchFamily="2" charset="-78"/>
                <a:sym typeface="Open Sauce Bold"/>
              </a:rPr>
              <a:t>	1 .کارشناس ارشد مهندسی ایمنی، بهداشت و محیط زیست، دانشکده مهندسی و ایمنی کار، موسسه آموزش عالی کار، قزوین، ایران</a:t>
            </a:r>
          </a:p>
          <a:p>
            <a:pPr algn="ctr" rtl="1"/>
            <a:r>
              <a:rPr lang="en-US" sz="3600" b="1" dirty="0">
                <a:solidFill>
                  <a:srgbClr val="000001"/>
                </a:solidFill>
                <a:latin typeface="Times New Roman" panose="02020603050405020304" pitchFamily="18" charset="0"/>
                <a:ea typeface="Open Sauce Bold"/>
                <a:cs typeface="B Zar" panose="00000400000000000000" pitchFamily="2" charset="-78"/>
                <a:sym typeface="Open Sauce Bold"/>
              </a:rPr>
              <a:t>	</a:t>
            </a:r>
            <a:r>
              <a:rPr lang="fa-IR" sz="3600" b="1" dirty="0">
                <a:solidFill>
                  <a:srgbClr val="000001"/>
                </a:solidFill>
                <a:latin typeface="Times New Roman" panose="02020603050405020304" pitchFamily="18" charset="0"/>
                <a:ea typeface="Open Sauce Bold"/>
                <a:cs typeface="B Zar" panose="00000400000000000000" pitchFamily="2" charset="-78"/>
                <a:sym typeface="Open Sauce Bold"/>
              </a:rPr>
              <a:t>2 .استادیار، گروه مهندسی ایمنی، بهداشت و محیط زیست، دانشکده مهندسی و ایمنی کار، موسسه آموزش عالی کار، قزوین، ایران</a:t>
            </a:r>
          </a:p>
          <a:p>
            <a:pPr algn="ctr" rtl="1"/>
            <a:r>
              <a:rPr lang="en-US" sz="3600" b="1" dirty="0">
                <a:solidFill>
                  <a:srgbClr val="000001"/>
                </a:solidFill>
                <a:latin typeface="Times New Roman" panose="02020603050405020304" pitchFamily="18" charset="0"/>
                <a:ea typeface="Open Sauce Bold"/>
                <a:cs typeface="B Zar" panose="00000400000000000000" pitchFamily="2" charset="-78"/>
                <a:sym typeface="Open Sauce Bold"/>
              </a:rPr>
              <a:t>	</a:t>
            </a:r>
            <a:r>
              <a:rPr lang="fa-IR" sz="3600" b="1" dirty="0">
                <a:solidFill>
                  <a:srgbClr val="000001"/>
                </a:solidFill>
                <a:latin typeface="Times New Roman" panose="02020603050405020304" pitchFamily="18" charset="0"/>
                <a:ea typeface="Open Sauce Bold"/>
                <a:cs typeface="B Zar" panose="00000400000000000000" pitchFamily="2" charset="-78"/>
                <a:sym typeface="Open Sauce Bold"/>
              </a:rPr>
              <a:t>3 . استادیار، گروه مکانیک، دانشکده فنی و مهندسی، موسسه آموزش عالی کار، قزوین، ایران</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53143" y="15494567"/>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4" y="154983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378935" y="11315320"/>
            <a:ext cx="9601200" cy="3046988"/>
          </a:xfrm>
          <a:prstGeom prst="rect">
            <a:avLst/>
          </a:prstGeom>
          <a:noFill/>
        </p:spPr>
        <p:txBody>
          <a:bodyPr wrap="square" rtlCol="0">
            <a:spAutoFit/>
          </a:bodyPr>
          <a:lstStyle>
            <a:defPPr>
              <a:defRPr kern="1200"/>
            </a:def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حوادث شغلی یکی از مهم‌ترین چالش‌های ایمنی و بهداشت حرفه‌ای در صنایع غذایی، به‌ویژه کشتارگاه‌های طیور به شمار می‌آیند. ماهیت فعالیت‌ها، استفاده گسترده از ابزارهای برنده، ماشین‌آلات، محیط‌های لغزنده و کار شیفتی، این صنعت را در معرض بروز انواع حوادث شغلی قرار می‌دهد. هدف از انجام این پژوهش، شناسایی عوامل پرتکرار بروز حوادث شغلی و تحلیل علل ریشه‌ای آن‌ها در یک کشتارگاه صنعتی طیور با استفاده از روش تریپود بتا می‌باشد.</a:t>
            </a:r>
            <a:endParaRPr lang="en-US" sz="32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020806" y="11315320"/>
            <a:ext cx="9857035" cy="3539430"/>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نتایج تجزیه و تحلیل این پژوهش نشان داد که حوادث شغلی در صنعت کشتارگاه طیور پدیده‌ای چندعاملی بوده و حاصل تعامل عوامل انسانی، فنی و سازمانی هستند. تمرکز صرف بر خطای انسانی نمی‌تواند منجر به کاهش پایدار حوادث شود و لازم است رویکردی سیستماتیک و پیشگیرانه در مدیریت ایمنی اتخاذ گردد. استفاده از مدل تریپود بتا در این پژوهش نشان داد که شناسایی و اصلاح علل ریشه‌ای حوادث می‌تواند نقش مؤثری در کاهش تکرار حوادث مشابه ایفا کند.</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133264" y="16538347"/>
            <a:ext cx="9729118" cy="6894195"/>
          </a:xfrm>
          <a:prstGeom prst="rect">
            <a:avLst/>
          </a:prstGeom>
        </p:spPr>
        <p:txBody>
          <a:bodyPr wrap="square" lIns="0" tIns="0" rIns="0" bIns="0" rtlCol="0" anchor="t">
            <a:spAutoFit/>
          </a:bodyPr>
          <a:lstStyle/>
          <a:p>
            <a:pPr algn="just"/>
            <a:r>
              <a:rPr lang="en-US" sz="3200" dirty="0">
                <a:solidFill>
                  <a:srgbClr val="000001"/>
                </a:solidFill>
                <a:latin typeface="Times New Roman"/>
                <a:ea typeface="Times New Roman"/>
                <a:cs typeface="B Zar" panose="00000400000000000000" pitchFamily="2" charset="-78"/>
                <a:sym typeface="Times New Roman"/>
              </a:rPr>
              <a:t>1-Sehsah, R., El-</a:t>
            </a:r>
            <a:r>
              <a:rPr lang="en-US" sz="3200" dirty="0" err="1">
                <a:solidFill>
                  <a:srgbClr val="000001"/>
                </a:solidFill>
                <a:latin typeface="Times New Roman"/>
                <a:ea typeface="Times New Roman"/>
                <a:cs typeface="B Zar" panose="00000400000000000000" pitchFamily="2" charset="-78"/>
                <a:sym typeface="Times New Roman"/>
              </a:rPr>
              <a:t>Gilany</a:t>
            </a:r>
            <a:r>
              <a:rPr lang="en-US" sz="3200" dirty="0">
                <a:solidFill>
                  <a:srgbClr val="000001"/>
                </a:solidFill>
                <a:latin typeface="Times New Roman"/>
                <a:ea typeface="Times New Roman"/>
                <a:cs typeface="B Zar" panose="00000400000000000000" pitchFamily="2" charset="-78"/>
                <a:sym typeface="Times New Roman"/>
              </a:rPr>
              <a:t>, A. H., &amp; Ibrahim, A. M. (2020). Personal protective equipment (PPE) use and its relation to accidents among construction workers. La </a:t>
            </a:r>
            <a:r>
              <a:rPr lang="en-US" sz="3200" dirty="0" err="1">
                <a:solidFill>
                  <a:srgbClr val="000001"/>
                </a:solidFill>
                <a:latin typeface="Times New Roman"/>
                <a:ea typeface="Times New Roman"/>
                <a:cs typeface="B Zar" panose="00000400000000000000" pitchFamily="2" charset="-78"/>
                <a:sym typeface="Times New Roman"/>
              </a:rPr>
              <a:t>Medicina</a:t>
            </a:r>
            <a:r>
              <a:rPr lang="en-US" sz="3200" dirty="0">
                <a:solidFill>
                  <a:srgbClr val="000001"/>
                </a:solidFill>
                <a:latin typeface="Times New Roman"/>
                <a:ea typeface="Times New Roman"/>
                <a:cs typeface="B Zar" panose="00000400000000000000" pitchFamily="2" charset="-78"/>
                <a:sym typeface="Times New Roman"/>
              </a:rPr>
              <a:t> del </a:t>
            </a:r>
            <a:r>
              <a:rPr lang="en-US" sz="3200" dirty="0" err="1">
                <a:solidFill>
                  <a:srgbClr val="000001"/>
                </a:solidFill>
                <a:latin typeface="Times New Roman"/>
                <a:ea typeface="Times New Roman"/>
                <a:cs typeface="B Zar" panose="00000400000000000000" pitchFamily="2" charset="-78"/>
                <a:sym typeface="Times New Roman"/>
              </a:rPr>
              <a:t>Lavoro</a:t>
            </a:r>
            <a:r>
              <a:rPr lang="en-US" sz="3200" dirty="0">
                <a:solidFill>
                  <a:srgbClr val="000001"/>
                </a:solidFill>
                <a:latin typeface="Times New Roman"/>
                <a:ea typeface="Times New Roman"/>
                <a:cs typeface="B Zar" panose="00000400000000000000" pitchFamily="2" charset="-78"/>
                <a:sym typeface="Times New Roman"/>
              </a:rPr>
              <a:t>, 111(4), 285.</a:t>
            </a:r>
          </a:p>
          <a:p>
            <a:pPr algn="just"/>
            <a:r>
              <a:rPr lang="en-US" sz="3200" dirty="0">
                <a:solidFill>
                  <a:srgbClr val="000001"/>
                </a:solidFill>
                <a:latin typeface="Times New Roman"/>
                <a:ea typeface="Times New Roman"/>
                <a:cs typeface="B Zar" panose="00000400000000000000" pitchFamily="2" charset="-78"/>
                <a:sym typeface="Times New Roman"/>
              </a:rPr>
              <a:t>2-Lipscomb, H. J., </a:t>
            </a:r>
            <a:r>
              <a:rPr lang="en-US" sz="3200" dirty="0" err="1">
                <a:solidFill>
                  <a:srgbClr val="000001"/>
                </a:solidFill>
                <a:latin typeface="Times New Roman"/>
                <a:ea typeface="Times New Roman"/>
                <a:cs typeface="B Zar" panose="00000400000000000000" pitchFamily="2" charset="-78"/>
                <a:sym typeface="Times New Roman"/>
              </a:rPr>
              <a:t>Epling</a:t>
            </a:r>
            <a:r>
              <a:rPr lang="en-US" sz="3200" dirty="0">
                <a:solidFill>
                  <a:srgbClr val="000001"/>
                </a:solidFill>
                <a:latin typeface="Times New Roman"/>
                <a:ea typeface="Times New Roman"/>
                <a:cs typeface="B Zar" panose="00000400000000000000" pitchFamily="2" charset="-78"/>
                <a:sym typeface="Times New Roman"/>
              </a:rPr>
              <a:t>, C. A., Pompeii, L. A., &amp; Dement, J. M. (2008). Musculoskeletal symptoms among poultry processing workers and a community comparison group. American Journal of Industrial Medicine, 51(6), 444–453.</a:t>
            </a:r>
          </a:p>
          <a:p>
            <a:pPr algn="just"/>
            <a:r>
              <a:rPr lang="en-US" sz="3200" dirty="0">
                <a:solidFill>
                  <a:srgbClr val="000001"/>
                </a:solidFill>
                <a:latin typeface="Times New Roman"/>
                <a:ea typeface="Times New Roman"/>
                <a:cs typeface="B Zar" panose="00000400000000000000" pitchFamily="2" charset="-78"/>
                <a:sym typeface="Times New Roman"/>
              </a:rPr>
              <a:t>3-Quandt, S. A., </a:t>
            </a:r>
            <a:r>
              <a:rPr lang="en-US" sz="3200" dirty="0" err="1">
                <a:solidFill>
                  <a:srgbClr val="000001"/>
                </a:solidFill>
                <a:latin typeface="Times New Roman"/>
                <a:ea typeface="Times New Roman"/>
                <a:cs typeface="B Zar" panose="00000400000000000000" pitchFamily="2" charset="-78"/>
                <a:sym typeface="Times New Roman"/>
              </a:rPr>
              <a:t>Grzywacz</a:t>
            </a:r>
            <a:r>
              <a:rPr lang="en-US" sz="3200" dirty="0">
                <a:solidFill>
                  <a:srgbClr val="000001"/>
                </a:solidFill>
                <a:latin typeface="Times New Roman"/>
                <a:ea typeface="Times New Roman"/>
                <a:cs typeface="B Zar" panose="00000400000000000000" pitchFamily="2" charset="-78"/>
                <a:sym typeface="Times New Roman"/>
              </a:rPr>
              <a:t>, J. G., Marin, A., Carrillo, L., Coates, M. L., &amp; Burke, B. (2006). Illnesses and injuries reported by Latino poultry workers in western North Carolina. American Journal of Industrial Medicine, 49(5), 343–351.</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69873" y="16720809"/>
            <a:ext cx="10058400" cy="7525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در این مطالعه تحلیلی-توصیفی کلیه حوادث شغلی ثبت‌شده در کشتارگاه صنعتی طیور  شهرستان رشت طی سال‌های ۱۳۹۹ تا ۱۴۰۱ که اطلاعات آن‌ها به‌صورت رسمی در واحد ایمنی و بهداشت آن مجموعه ثبت شده است ؛ مورد بررسی قرار گرفت. با توجه به محدود بودن تعداد حوادث شغلی و دسترسی کامل به اطلاعات مربوط به آن‌ها، در این پژوهش از روش سرشماری استفاده شده و تمامی حوادث ثبت‌شده در بازه زمانی مورد نظر به‌عنوان نمونه پژوهش در نظر گرفته شدند. داده‌های مورد نیاز این پژوهش به روش اسنادی جمع‌آوری شد. بدین منظور، اطلاعات مربوط به حوادث شغلی از طریق مراجعه به گزارش‌ها و مستندات واحد ایمنی و بهداشت حرفه‌ای کشتارگاه صنعتی طیور استخراج شد. اطلاعات کلیه حوادث در دوره مورد بررسی شامل شرح حادثه، سن افراد حادثه دیده، سابقه کار افراد حادثه دیده، عضو یا اعضای آسیب دیده، نوع صدمات بدنی و علل بروز حادثه گردآوری شد. در مرحله نخست، داده‌های مربوط به حوادث شغلی با استفاده از آمار توصیفی شامل فراوانی و درصد، مورد بررسی قرار گرفت. در مرحله دوم، از حوادث شغلی استخراج‌شده منتخب با استفاده از مدل تریپود بتا تجزیه و تحلیل شد.</a:t>
            </a:r>
            <a:endParaRPr lang="en-US" sz="3200" dirty="0">
              <a:solidFill>
                <a:srgbClr val="000001"/>
              </a:solidFill>
              <a:latin typeface="Times New Roman"/>
              <a:cs typeface="B Zar" panose="00000400000000000000" pitchFamily="2" charset="-78"/>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7551298" y="13077311"/>
            <a:ext cx="1325580"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نمودار1</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9712022" y="11278836"/>
            <a:ext cx="12257302" cy="1343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همان‌طور که در نمودار 1 مشاهده می‌شود، بیشترین تعداد حوادث شغلی در طی سال های 1399 تا 1401 مربوط به  سال ۱۳۹۹  می باشد که (22 مورد) حادثه رخ داده است و تمامی حوادث ثبت ‌شده مربوط به پرسنل مرد بوده است. همان‌طور که در نمودار 2 مشاهده می‌شود، بیشترین علت حوادث در سال های مورد تحقیق مربوط به لغزش و سر خوردن پرسنل می باشد که  بیشترین فراوانی را دارد  . همچنین، حوادثی مانند سقوط اشیا (5 مورد) ، گیرکردن عضو بین اشیاء (7 مورد) و حوادث ناشی از ابزار دستی (6 مورد)  نیز تکرار داشته‌اند . همان‌طور که در نمودار 3  مشاهده می‌شود، بیشترین نوع صدمه ثبت‌شده مربوط به شکستگی(19 مورد)وجراحت (18 مورد) بوده است. همچنین، پیچ‌خوردگی (تاندون و رباط)  (3 مورد) و کوفتگی (2 مورد)  نیز رخ داده‌اند، هرچند با فراوانی کمتر نسب به صدمات پیش آمده . این اطلاعات، مبنای تحلیل علل و موانع از دست‌رفته در مدل تریپود بتا می‌باشد و کمک می‌کند تا ریشه‌های سازمانی و پیش‌زمینه‌ای حوادث شناسایی شوند. همان‌طور که در نمودار 4  مشاهده می‌شود در سال‌های ۱۳۹۹ و ۱۴۰۰  بیشترین فراوانی عضو آسیب‌دیده در حوادث شغلی را  دست با (24 مورد) شامل می‌شوند و به ترتیب آسیب به پا (10 مورد)  ، سر (2 مورد) ،کتف (2 مورد) ، صورت (1 مورد) ، چشم (1 مورد) و لگن (1 مورد) نیز رخ داده است اما با فراوانی کمتری نسبت به آسیب های دست و پا در این سال های مورد تحقیق .  همان‌طور که در نمودار 5  مشاهده می‌شود، بیشترین حوادث شغلی مربوط به گروه سنی 30 تا 40 سال با (24 مورد) بوده و پس از آن، گروه سنی 20 تا 30 سال در رتبه دوم با (13 مورد)  قرار دارد. این موضوع نشان می‌دهد افراد در سنین فعال کاری بیشترین مواجهه با خطرات شغلی را دارند. بر اساس نمودار 6 ، بیشترین حوادث شغلی مربوط به کارکنانی با 1 تا 6 ماه تجربه کاری (15 مورد) و همچنین 1 تا 5 سال تجربه کاری (15 مورد)  بوده است. این یافته نشان می‌دهد کارکنان تازه‌کار و نیمه‌ماهر بیش از سایرین در معرض حوادث شغلی قرار دارند. کمترین میزان حادثه مربوط به افراد با بیش از 10 سال سابقه کاری بوده است (1 مورد)  که نقش تجربه در کاهش خطرات شغلی را نشان می‌دهد. مطابق نمودار 7 ، بیشترین حوادث شغلی در شیفت صبح با (21 مورد) رخ داده است. پس از آن، شیفت شب با (11 مورد) و شیفت عصر با  (9مورد) قرار دارند. بالا بودن میزان حوادث در شیفت صبح می‌تواند ناشی از حجم بالای فعالیت، شروع عملیات‌های اصلی تولید و افزایش تماس کارکنان با تجهیزات و ماشین‌آلات باشد . به عنوان نمونه تحلیل یک حادثه از سال 1400  با استفاده از روش </a:t>
            </a:r>
            <a:r>
              <a:rPr lang="en-US" sz="3200" dirty="0">
                <a:solidFill>
                  <a:srgbClr val="000001"/>
                </a:solidFill>
                <a:latin typeface="Times New Roman"/>
                <a:ea typeface="Times New Roman"/>
                <a:cs typeface="B Zar" panose="00000400000000000000" pitchFamily="2" charset="-78"/>
                <a:sym typeface="Times New Roman"/>
              </a:rPr>
              <a:t>Tripod-Beta  </a:t>
            </a:r>
            <a:r>
              <a:rPr lang="fa-IR" sz="3200" dirty="0">
                <a:solidFill>
                  <a:srgbClr val="000001"/>
                </a:solidFill>
                <a:latin typeface="Times New Roman"/>
                <a:ea typeface="Times New Roman"/>
                <a:cs typeface="B Zar" panose="00000400000000000000" pitchFamily="2" charset="-78"/>
                <a:sym typeface="Times New Roman"/>
              </a:rPr>
              <a:t>در شکل 1 مورد بررسی قرار گرفته است.</a:t>
            </a:r>
          </a:p>
        </p:txBody>
      </p:sp>
      <p:pic>
        <p:nvPicPr>
          <p:cNvPr id="32" name="Picture 31">
            <a:extLst>
              <a:ext uri="{FF2B5EF4-FFF2-40B4-BE49-F238E27FC236}">
                <a16:creationId xmlns:a16="http://schemas.microsoft.com/office/drawing/2014/main" id="{B758AC4F-CE2F-4657-B985-45BEDD77B950}"/>
              </a:ext>
            </a:extLst>
          </p:cNvPr>
          <p:cNvPicPr/>
          <p:nvPr/>
        </p:nvPicPr>
        <p:blipFill rotWithShape="1">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l="7702" t="4053" r="5388" b="2298"/>
          <a:stretch/>
        </p:blipFill>
        <p:spPr bwMode="auto">
          <a:xfrm>
            <a:off x="16984952" y="11198300"/>
            <a:ext cx="2819186" cy="1870001"/>
          </a:xfrm>
          <a:prstGeom prst="rect">
            <a:avLst/>
          </a:prstGeom>
          <a:noFill/>
          <a:ln>
            <a:noFill/>
          </a:ln>
          <a:extLst>
            <a:ext uri="{53640926-AAD7-44D8-BBD7-CCE9431645EC}">
              <a14:shadowObscured xmlns:a14="http://schemas.microsoft.com/office/drawing/2010/main"/>
            </a:ext>
          </a:extLst>
        </p:spPr>
      </p:pic>
      <p:pic>
        <p:nvPicPr>
          <p:cNvPr id="33" name="Picture 32">
            <a:extLst>
              <a:ext uri="{FF2B5EF4-FFF2-40B4-BE49-F238E27FC236}">
                <a16:creationId xmlns:a16="http://schemas.microsoft.com/office/drawing/2014/main" id="{5BE5D6E1-FF1F-4F6E-8AAC-558841F6E13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4096664" y="11198921"/>
            <a:ext cx="2764213" cy="1836572"/>
          </a:xfrm>
          <a:prstGeom prst="rect">
            <a:avLst/>
          </a:prstGeom>
          <a:noFill/>
        </p:spPr>
      </p:pic>
      <p:pic>
        <p:nvPicPr>
          <p:cNvPr id="34" name="Picture 33">
            <a:extLst>
              <a:ext uri="{FF2B5EF4-FFF2-40B4-BE49-F238E27FC236}">
                <a16:creationId xmlns:a16="http://schemas.microsoft.com/office/drawing/2014/main" id="{E3E845DD-3710-4F16-86AC-3C29927BCCC3}"/>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1218169" y="11201601"/>
            <a:ext cx="2766598" cy="1846415"/>
          </a:xfrm>
          <a:prstGeom prst="rect">
            <a:avLst/>
          </a:prstGeom>
          <a:noFill/>
        </p:spPr>
      </p:pic>
      <p:pic>
        <p:nvPicPr>
          <p:cNvPr id="35" name="Picture 34">
            <a:extLst>
              <a:ext uri="{FF2B5EF4-FFF2-40B4-BE49-F238E27FC236}">
                <a16:creationId xmlns:a16="http://schemas.microsoft.com/office/drawing/2014/main" id="{31C92D87-932C-4CF1-A1CA-BAB15A4E5532}"/>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16984952" y="13552094"/>
            <a:ext cx="2766598" cy="1954812"/>
          </a:xfrm>
          <a:prstGeom prst="rect">
            <a:avLst/>
          </a:prstGeom>
          <a:noFill/>
        </p:spPr>
      </p:pic>
      <p:pic>
        <p:nvPicPr>
          <p:cNvPr id="36" name="Picture 35">
            <a:extLst>
              <a:ext uri="{FF2B5EF4-FFF2-40B4-BE49-F238E27FC236}">
                <a16:creationId xmlns:a16="http://schemas.microsoft.com/office/drawing/2014/main" id="{144B0489-E21D-46C0-9833-D205D294E472}"/>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14129326" y="13570343"/>
            <a:ext cx="2703270" cy="1924224"/>
          </a:xfrm>
          <a:prstGeom prst="rect">
            <a:avLst/>
          </a:prstGeom>
          <a:noFill/>
        </p:spPr>
      </p:pic>
      <p:pic>
        <p:nvPicPr>
          <p:cNvPr id="37" name="Picture 36">
            <a:extLst>
              <a:ext uri="{FF2B5EF4-FFF2-40B4-BE49-F238E27FC236}">
                <a16:creationId xmlns:a16="http://schemas.microsoft.com/office/drawing/2014/main" id="{82BA6657-529D-4A95-A0F2-D82A79D2E71F}"/>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11293714" y="13552094"/>
            <a:ext cx="2703270" cy="1963977"/>
          </a:xfrm>
          <a:prstGeom prst="rect">
            <a:avLst/>
          </a:prstGeom>
          <a:noFill/>
        </p:spPr>
      </p:pic>
      <p:pic>
        <p:nvPicPr>
          <p:cNvPr id="38" name="Picture 37">
            <a:extLst>
              <a:ext uri="{FF2B5EF4-FFF2-40B4-BE49-F238E27FC236}">
                <a16:creationId xmlns:a16="http://schemas.microsoft.com/office/drawing/2014/main" id="{8F16233C-F45C-4C47-BEA6-94641BBB075A}"/>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218580" y="15934987"/>
            <a:ext cx="2866283" cy="1870001"/>
          </a:xfrm>
          <a:prstGeom prst="rect">
            <a:avLst/>
          </a:prstGeom>
          <a:noFill/>
        </p:spPr>
      </p:pic>
      <p:sp>
        <p:nvSpPr>
          <p:cNvPr id="39" name="TextBox 38">
            <a:extLst>
              <a:ext uri="{FF2B5EF4-FFF2-40B4-BE49-F238E27FC236}">
                <a16:creationId xmlns:a16="http://schemas.microsoft.com/office/drawing/2014/main" id="{29E2E685-E5AE-489C-B378-72F32CC6D39B}"/>
              </a:ext>
            </a:extLst>
          </p:cNvPr>
          <p:cNvSpPr txBox="1"/>
          <p:nvPr/>
        </p:nvSpPr>
        <p:spPr>
          <a:xfrm>
            <a:off x="14551113" y="12985594"/>
            <a:ext cx="1325580"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نمودار2</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sp>
        <p:nvSpPr>
          <p:cNvPr id="40" name="TextBox 39">
            <a:extLst>
              <a:ext uri="{FF2B5EF4-FFF2-40B4-BE49-F238E27FC236}">
                <a16:creationId xmlns:a16="http://schemas.microsoft.com/office/drawing/2014/main" id="{66EAA173-5F58-4DE7-83DC-4BF128FE7774}"/>
              </a:ext>
            </a:extLst>
          </p:cNvPr>
          <p:cNvSpPr txBox="1"/>
          <p:nvPr/>
        </p:nvSpPr>
        <p:spPr>
          <a:xfrm>
            <a:off x="12025056" y="12997907"/>
            <a:ext cx="1325580"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نمودار3</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sp>
        <p:nvSpPr>
          <p:cNvPr id="41" name="TextBox 40">
            <a:extLst>
              <a:ext uri="{FF2B5EF4-FFF2-40B4-BE49-F238E27FC236}">
                <a16:creationId xmlns:a16="http://schemas.microsoft.com/office/drawing/2014/main" id="{E30D1839-1B77-449E-9F17-E49793B50BD7}"/>
              </a:ext>
            </a:extLst>
          </p:cNvPr>
          <p:cNvSpPr txBox="1"/>
          <p:nvPr/>
        </p:nvSpPr>
        <p:spPr>
          <a:xfrm>
            <a:off x="17646224" y="15396914"/>
            <a:ext cx="1325580"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نمودار4</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sp>
        <p:nvSpPr>
          <p:cNvPr id="42" name="TextBox 41">
            <a:extLst>
              <a:ext uri="{FF2B5EF4-FFF2-40B4-BE49-F238E27FC236}">
                <a16:creationId xmlns:a16="http://schemas.microsoft.com/office/drawing/2014/main" id="{A8FC587A-E1B4-4202-BAA9-E219C0160AA9}"/>
              </a:ext>
            </a:extLst>
          </p:cNvPr>
          <p:cNvSpPr txBox="1"/>
          <p:nvPr/>
        </p:nvSpPr>
        <p:spPr>
          <a:xfrm>
            <a:off x="14781079" y="15426364"/>
            <a:ext cx="1325580"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نمودار5</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sp>
        <p:nvSpPr>
          <p:cNvPr id="43" name="TextBox 42">
            <a:extLst>
              <a:ext uri="{FF2B5EF4-FFF2-40B4-BE49-F238E27FC236}">
                <a16:creationId xmlns:a16="http://schemas.microsoft.com/office/drawing/2014/main" id="{596723BE-C172-4DC2-8A94-5EE8722BCC7B}"/>
              </a:ext>
            </a:extLst>
          </p:cNvPr>
          <p:cNvSpPr txBox="1"/>
          <p:nvPr/>
        </p:nvSpPr>
        <p:spPr>
          <a:xfrm>
            <a:off x="11850544" y="15420181"/>
            <a:ext cx="1325580"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نمودار6</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sp>
        <p:nvSpPr>
          <p:cNvPr id="44" name="TextBox 43">
            <a:extLst>
              <a:ext uri="{FF2B5EF4-FFF2-40B4-BE49-F238E27FC236}">
                <a16:creationId xmlns:a16="http://schemas.microsoft.com/office/drawing/2014/main" id="{7A67F298-D6EC-44D1-8C3C-24AC442BA95B}"/>
              </a:ext>
            </a:extLst>
          </p:cNvPr>
          <p:cNvSpPr txBox="1"/>
          <p:nvPr/>
        </p:nvSpPr>
        <p:spPr>
          <a:xfrm>
            <a:off x="15092301" y="17781753"/>
            <a:ext cx="1325580"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نمودار7</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pic>
        <p:nvPicPr>
          <p:cNvPr id="2" name="Picture 1">
            <a:extLst>
              <a:ext uri="{FF2B5EF4-FFF2-40B4-BE49-F238E27FC236}">
                <a16:creationId xmlns:a16="http://schemas.microsoft.com/office/drawing/2014/main" id="{514B23CB-4F50-48FA-BC70-A5B57435797E}"/>
              </a:ext>
            </a:extLst>
          </p:cNvPr>
          <p:cNvPicPr>
            <a:picLocks noChangeAspect="1"/>
          </p:cNvPicPr>
          <p:nvPr/>
        </p:nvPicPr>
        <p:blipFill>
          <a:blip r:embed="rId11"/>
          <a:stretch>
            <a:fillRect/>
          </a:stretch>
        </p:blipFill>
        <p:spPr>
          <a:xfrm>
            <a:off x="11085420" y="18285839"/>
            <a:ext cx="8723246" cy="4657032"/>
          </a:xfrm>
          <a:prstGeom prst="rect">
            <a:avLst/>
          </a:prstGeom>
        </p:spPr>
      </p:pic>
      <p:sp>
        <p:nvSpPr>
          <p:cNvPr id="45" name="TextBox 44">
            <a:extLst>
              <a:ext uri="{FF2B5EF4-FFF2-40B4-BE49-F238E27FC236}">
                <a16:creationId xmlns:a16="http://schemas.microsoft.com/office/drawing/2014/main" id="{A6837F2A-73B0-4425-B631-4CB4A732223E}"/>
              </a:ext>
            </a:extLst>
          </p:cNvPr>
          <p:cNvSpPr txBox="1"/>
          <p:nvPr/>
        </p:nvSpPr>
        <p:spPr>
          <a:xfrm>
            <a:off x="14492014" y="22990281"/>
            <a:ext cx="1973512"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شکل 1</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pic>
        <p:nvPicPr>
          <p:cNvPr id="6" name="Picture 5">
            <a:extLst>
              <a:ext uri="{FF2B5EF4-FFF2-40B4-BE49-F238E27FC236}">
                <a16:creationId xmlns:a16="http://schemas.microsoft.com/office/drawing/2014/main" id="{033018EF-2CC4-4D1A-8769-16C41D75C33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614582" y="4677818"/>
            <a:ext cx="2177021" cy="2983799"/>
          </a:xfrm>
          <a:prstGeom prst="rect">
            <a:avLst/>
          </a:prstGeom>
          <a:ln>
            <a:noFill/>
          </a:ln>
          <a:effectLst>
            <a:softEdge rad="112500"/>
          </a:effectLst>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276</TotalTime>
  <Words>1180</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Mojtaba Mahmoudzadeh</cp:lastModifiedBy>
  <cp:revision>38</cp:revision>
  <dcterms:created xsi:type="dcterms:W3CDTF">2026-09-07T19:22:54Z</dcterms:created>
  <dcterms:modified xsi:type="dcterms:W3CDTF">2026-10-06T06:38:44Z</dcterms:modified>
</cp:coreProperties>
</file>