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9/25/2026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879303" y="5113152"/>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276225" marR="0" algn="ctr">
              <a:spcBef>
                <a:spcPts val="0"/>
              </a:spcBef>
              <a:spcAft>
                <a:spcPts val="600"/>
              </a:spcAft>
            </a:pPr>
            <a:r>
              <a:rPr lang="en-US" sz="6000" b="1" dirty="0">
                <a:effectLst/>
                <a:latin typeface="Times New Roman" panose="02020603050405020304" pitchFamily="18" charset="0"/>
                <a:ea typeface="Times New Roman" panose="02020603050405020304" pitchFamily="18" charset="0"/>
                <a:cs typeface="B Titr"/>
              </a:rPr>
              <a:t>Artificial Intelligence in Hospital Nutrition: Designing Smart Blood Sugar-Based Nutrition Protocols for Diabetic Patients </a:t>
            </a:r>
            <a:endParaRPr lang="en-US" sz="60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Code:1057</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301313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276225" marR="0" algn="ctr">
              <a:spcBef>
                <a:spcPts val="0"/>
              </a:spcBef>
              <a:spcAft>
                <a:spcPts val="600"/>
              </a:spcAft>
            </a:pPr>
            <a:r>
              <a:rPr lang="en-US" sz="4000" b="1" dirty="0" err="1">
                <a:solidFill>
                  <a:schemeClr val="tx1"/>
                </a:solidFill>
                <a:effectLst/>
                <a:latin typeface="Times New Roman" panose="02020603050405020304" pitchFamily="18" charset="0"/>
                <a:ea typeface="Times New Roman" panose="02020603050405020304" pitchFamily="18" charset="0"/>
                <a:cs typeface="B Titr"/>
              </a:rPr>
              <a:t>Azadehalsadat</a:t>
            </a:r>
            <a:r>
              <a:rPr lang="en-US" sz="4000" b="1" dirty="0">
                <a:solidFill>
                  <a:schemeClr val="tx1"/>
                </a:solidFill>
                <a:effectLst/>
                <a:latin typeface="Times New Roman" panose="02020603050405020304" pitchFamily="18" charset="0"/>
                <a:ea typeface="Times New Roman" panose="02020603050405020304" pitchFamily="18" charset="0"/>
                <a:cs typeface="B Titr"/>
              </a:rPr>
              <a:t> Hosseini </a:t>
            </a:r>
            <a:r>
              <a:rPr lang="en-US" sz="4000" b="1" dirty="0" err="1">
                <a:solidFill>
                  <a:schemeClr val="tx1"/>
                </a:solidFill>
                <a:effectLst/>
                <a:latin typeface="Times New Roman" panose="02020603050405020304" pitchFamily="18" charset="0"/>
                <a:ea typeface="Times New Roman" panose="02020603050405020304" pitchFamily="18" charset="0"/>
                <a:cs typeface="B Titr"/>
              </a:rPr>
              <a:t>dastgerdi</a:t>
            </a:r>
            <a:endParaRPr lang="en-US" sz="44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endParaRPr>
          </a:p>
          <a:p>
            <a:pPr marL="276225" marR="0" algn="ctr">
              <a:spcBef>
                <a:spcPts val="0"/>
              </a:spcBef>
              <a:spcAft>
                <a:spcPts val="600"/>
              </a:spcAft>
            </a:pPr>
            <a:r>
              <a:rPr lang="en-US" sz="3200" b="1" dirty="0">
                <a:solidFill>
                  <a:schemeClr val="tx1"/>
                </a:solidFill>
                <a:effectLst/>
                <a:latin typeface="Times New Roman" panose="02020603050405020304" pitchFamily="18" charset="0"/>
                <a:ea typeface="Times New Roman" panose="02020603050405020304" pitchFamily="18" charset="0"/>
                <a:cs typeface="B Titr"/>
              </a:rPr>
              <a:t>1.Department of Preclinical Medical,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Branch, Islamic Azad University,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Iran</a:t>
            </a:r>
            <a:endParaRPr lang="en-US" sz="36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endParaRPr>
          </a:p>
          <a:p>
            <a:pPr marL="276225" marR="0" algn="ctr">
              <a:spcBef>
                <a:spcPts val="0"/>
              </a:spcBef>
              <a:spcAft>
                <a:spcPts val="600"/>
              </a:spcAft>
            </a:pPr>
            <a:r>
              <a:rPr lang="en-US" sz="3200" b="1" dirty="0">
                <a:solidFill>
                  <a:schemeClr val="tx1"/>
                </a:solidFill>
                <a:effectLst/>
                <a:latin typeface="Times New Roman" panose="02020603050405020304" pitchFamily="18" charset="0"/>
                <a:ea typeface="Times New Roman" panose="02020603050405020304" pitchFamily="18" charset="0"/>
                <a:cs typeface="B Titr"/>
              </a:rPr>
              <a:t>2.Clinical Research Development Center,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Branch, Islamic Azad University,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Iran</a:t>
            </a:r>
            <a:endParaRPr lang="en-US" sz="36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endParaRP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093702"/>
          </a:xfrm>
          <a:prstGeom prst="rect">
            <a:avLst/>
          </a:prstGeom>
          <a:noFill/>
        </p:spPr>
        <p:txBody>
          <a:bodyPr wrap="square" rtlCol="0">
            <a:spAutoFit/>
          </a:bodyPr>
          <a:lstStyle>
            <a:defPPr>
              <a:defRPr kern="1200"/>
            </a:defPPr>
          </a:lstStyle>
          <a:p>
            <a:pPr marL="276225" marR="0" algn="just">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Diabetes is a global health challenge with an increasing prevalence, and hospitalized diabetic patients face the dual challenge of blood sugar control and malnutrition. Traditional hospital nutrition protocols based on “one-size-fits-all” approaches are not only ineffective, but also potentially harmful. Artificial Intelligence (AI) has opened a new horizon in clinical nutrition with its multimodal data processing, adaptive learning, and real-time personalization capabilities..</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5016758"/>
          </a:xfrm>
          <a:prstGeom prst="rect">
            <a:avLst/>
          </a:prstGeom>
          <a:noFill/>
        </p:spPr>
        <p:txBody>
          <a:bodyPr wrap="square" rtlCol="0">
            <a:spAutoFit/>
          </a:bodyPr>
          <a:lstStyle>
            <a:defPPr>
              <a:defRPr kern="1200"/>
            </a:defPPr>
          </a:lstStyle>
          <a:p>
            <a:pPr marL="276225" marR="0" algn="just">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Integrating artificial intelligence into hospital nutrition protocols enables the transition from “standard nutrition” to “precision nutrition”. The design of smart nutrition protocols based on blood glucose requires the integration of continuous glucose monitoring (CGM), reinforcement learning algorithms for real-time adaptation, and personalized food recommendation systems. This development, with metabolic rehabilitation and reduction of complications, paints a promising horizon for hospitalized diabetic patients.</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8786792"/>
            <a:ext cx="9729118" cy="5909310"/>
          </a:xfrm>
          <a:prstGeom prst="rect">
            <a:avLst/>
          </a:prstGeom>
        </p:spPr>
        <p:txBody>
          <a:bodyPr wrap="square" lIns="0" tIns="0" rIns="0" bIns="0" rtlCol="0" anchor="t">
            <a:spAutoFit/>
          </a:bodyPr>
          <a:lstStyle/>
          <a:p>
            <a:pPr algn="l"/>
            <a:r>
              <a:rPr lang="en-US" sz="3200" dirty="0">
                <a:solidFill>
                  <a:srgbClr val="000001"/>
                </a:solidFill>
                <a:latin typeface="Times New Roman"/>
                <a:ea typeface="Times New Roman"/>
                <a:cs typeface="Times New Roman"/>
                <a:sym typeface="Times New Roman"/>
              </a:rPr>
              <a:t>1.	Marian CV, editor Artificial Intelligence Expert System Based on Continuous Glucose Monitoring (CGM) Data for Auto-Adaptive Adjustment Therapy Protocol–How to Make Sensors and Patients to Think Forward and Work Together? 2021 International Conference on e-Health and Bioengineering (EHB); 2021: IEEE.</a:t>
            </a:r>
          </a:p>
          <a:p>
            <a:pPr algn="l"/>
            <a:r>
              <a:rPr lang="en-US" sz="3200" dirty="0">
                <a:solidFill>
                  <a:srgbClr val="000001"/>
                </a:solidFill>
                <a:latin typeface="Times New Roman"/>
                <a:ea typeface="Times New Roman"/>
                <a:cs typeface="Times New Roman"/>
                <a:sym typeface="Times New Roman"/>
              </a:rPr>
              <a:t>2.	Mahdavi S, Anthony NM, </a:t>
            </a:r>
            <a:r>
              <a:rPr lang="en-US" sz="3200" dirty="0" err="1">
                <a:solidFill>
                  <a:srgbClr val="000001"/>
                </a:solidFill>
                <a:latin typeface="Times New Roman"/>
                <a:ea typeface="Times New Roman"/>
                <a:cs typeface="Times New Roman"/>
                <a:sym typeface="Times New Roman"/>
              </a:rPr>
              <a:t>Sikaneta</a:t>
            </a:r>
            <a:r>
              <a:rPr lang="en-US" sz="3200" dirty="0">
                <a:solidFill>
                  <a:srgbClr val="000001"/>
                </a:solidFill>
                <a:latin typeface="Times New Roman"/>
                <a:ea typeface="Times New Roman"/>
                <a:cs typeface="Times New Roman"/>
                <a:sym typeface="Times New Roman"/>
              </a:rPr>
              <a:t> T, Tam PY. Perspective: </a:t>
            </a:r>
            <a:r>
              <a:rPr lang="en-US" sz="3200" dirty="0" err="1">
                <a:solidFill>
                  <a:srgbClr val="000001"/>
                </a:solidFill>
                <a:latin typeface="Times New Roman"/>
                <a:ea typeface="Times New Roman"/>
                <a:cs typeface="Times New Roman"/>
                <a:sym typeface="Times New Roman"/>
              </a:rPr>
              <a:t>Multiomics</a:t>
            </a:r>
            <a:r>
              <a:rPr lang="en-US" sz="3200" dirty="0">
                <a:solidFill>
                  <a:srgbClr val="000001"/>
                </a:solidFill>
                <a:latin typeface="Times New Roman"/>
                <a:ea typeface="Times New Roman"/>
                <a:cs typeface="Times New Roman"/>
                <a:sym typeface="Times New Roman"/>
              </a:rPr>
              <a:t> and Artificial Intelligence for Personalized Nutritional Management of Diabetes in Patients Undergoing Peritoneal Dialysis. Advances in Nutrition. 2025;16(3):100378.</a:t>
            </a:r>
          </a:p>
          <a:p>
            <a:pPr algn="l"/>
            <a:r>
              <a:rPr lang="en-US" sz="3200" dirty="0">
                <a:solidFill>
                  <a:srgbClr val="000001"/>
                </a:solidFill>
                <a:latin typeface="Times New Roman"/>
                <a:ea typeface="Times New Roman"/>
                <a:cs typeface="Times New Roman"/>
                <a:sym typeface="Times New Roman"/>
              </a:rPr>
              <a:t>.</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161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effectLst/>
                <a:latin typeface="Times New Roman" panose="02020603050405020304" pitchFamily="18" charset="0"/>
                <a:ea typeface="Times New Roman" panose="02020603050405020304" pitchFamily="18" charset="0"/>
                <a:cs typeface="B Zar" panose="00000400000000000000" pitchFamily="2" charset="-78"/>
              </a:rPr>
              <a:t>The present study is a narrative review conducted by systematically searching PubMed, IEEE Xplore, Scopus, and ClinicalTrials.gov databases.</a:t>
            </a:r>
            <a:endParaRPr lang="en-US" sz="3200" dirty="0">
              <a:solidFill>
                <a:srgbClr val="000001"/>
              </a:solidFill>
              <a:latin typeface="Times New Roman"/>
              <a:cs typeface="Times New Roman"/>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241681"/>
            <a:ext cx="9857035" cy="5016758"/>
          </a:xfrm>
          <a:prstGeom prst="rect">
            <a:avLst/>
          </a:prstGeom>
          <a:noFill/>
        </p:spPr>
        <p:txBody>
          <a:bodyPr wrap="square" rtlCol="0">
            <a:spAutoFit/>
          </a:bodyPr>
          <a:lstStyle>
            <a:defPPr>
              <a:defRPr kern="1200"/>
            </a:defPPr>
          </a:lstStyle>
          <a:p>
            <a:pPr marL="276225" marR="0" algn="just">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Technological advances can be categorized into four main areas: 1. Intelligent food recommendation systems 2. Dynamic insulin regulation algorithms 3. Advanced artificial pancreas systems 4. Virtual nutrition assistants . Clinical studies show that the use of these systems reduces the need for in-person visits, the need for human resources, hypoglycemia and hyperglycemia in diabetic patients. However, there is a deep research gap in the use of these technologies in the intensive care unit and intravenous/tube feeding of hospitalized diabetic patients.</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pic>
        <p:nvPicPr>
          <p:cNvPr id="4" name="Picture 3">
            <a:extLst>
              <a:ext uri="{FF2B5EF4-FFF2-40B4-BE49-F238E27FC236}">
                <a16:creationId xmlns:a16="http://schemas.microsoft.com/office/drawing/2014/main" id="{79CDC09F-F3EB-44EB-A7D3-8212D0DC5F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4206" y="5039958"/>
            <a:ext cx="3192352" cy="4254968"/>
          </a:xfrm>
          <a:prstGeom prst="rect">
            <a:avLst/>
          </a:prstGeom>
        </p:spPr>
      </p:pic>
      <p:pic>
        <p:nvPicPr>
          <p:cNvPr id="6" name="Picture 5">
            <a:extLst>
              <a:ext uri="{FF2B5EF4-FFF2-40B4-BE49-F238E27FC236}">
                <a16:creationId xmlns:a16="http://schemas.microsoft.com/office/drawing/2014/main" id="{CE1DCEC5-69FB-4C11-A96D-13ABE7C6A6C7}"/>
              </a:ext>
            </a:extLst>
          </p:cNvPr>
          <p:cNvPicPr>
            <a:picLocks noChangeAspect="1"/>
          </p:cNvPicPr>
          <p:nvPr/>
        </p:nvPicPr>
        <p:blipFill>
          <a:blip r:embed="rId4"/>
          <a:stretch>
            <a:fillRect/>
          </a:stretch>
        </p:blipFill>
        <p:spPr>
          <a:xfrm>
            <a:off x="19588691" y="16757378"/>
            <a:ext cx="11325225" cy="6858000"/>
          </a:xfrm>
          <a:prstGeom prst="rect">
            <a:avLst/>
          </a:prstGeom>
          <a:ln>
            <a:noFill/>
          </a:ln>
          <a:effectLst>
            <a:softEdge rad="112500"/>
          </a:effectLst>
        </p:spPr>
      </p:pic>
      <p:pic>
        <p:nvPicPr>
          <p:cNvPr id="8" name="Picture 7">
            <a:extLst>
              <a:ext uri="{FF2B5EF4-FFF2-40B4-BE49-F238E27FC236}">
                <a16:creationId xmlns:a16="http://schemas.microsoft.com/office/drawing/2014/main" id="{46D85F03-2435-4E6A-871B-9341AE582032}"/>
              </a:ext>
            </a:extLst>
          </p:cNvPr>
          <p:cNvPicPr>
            <a:picLocks noChangeAspect="1"/>
          </p:cNvPicPr>
          <p:nvPr/>
        </p:nvPicPr>
        <p:blipFill>
          <a:blip r:embed="rId5"/>
          <a:stretch>
            <a:fillRect/>
          </a:stretch>
        </p:blipFill>
        <p:spPr>
          <a:xfrm>
            <a:off x="36423470" y="6122260"/>
            <a:ext cx="5381625" cy="3362325"/>
          </a:xfrm>
          <a:prstGeom prst="rect">
            <a:avLst/>
          </a:prstGeom>
          <a:ln>
            <a:noFill/>
          </a:ln>
          <a:effectLst>
            <a:softEdge rad="112500"/>
          </a:effectLst>
        </p:spPr>
      </p:pic>
      <p:pic>
        <p:nvPicPr>
          <p:cNvPr id="10" name="Picture 9">
            <a:extLst>
              <a:ext uri="{FF2B5EF4-FFF2-40B4-BE49-F238E27FC236}">
                <a16:creationId xmlns:a16="http://schemas.microsoft.com/office/drawing/2014/main" id="{EC153CB8-A812-4F28-AF48-C528EA78D5B6}"/>
              </a:ext>
            </a:extLst>
          </p:cNvPr>
          <p:cNvPicPr>
            <a:picLocks noChangeAspect="1"/>
          </p:cNvPicPr>
          <p:nvPr/>
        </p:nvPicPr>
        <p:blipFill>
          <a:blip r:embed="rId6"/>
          <a:stretch>
            <a:fillRect/>
          </a:stretch>
        </p:blipFill>
        <p:spPr>
          <a:xfrm>
            <a:off x="23765933" y="11093177"/>
            <a:ext cx="5664201" cy="5664201"/>
          </a:xfrm>
          <a:prstGeom prst="rect">
            <a:avLst/>
          </a:prstGeom>
        </p:spPr>
      </p:pic>
      <p:pic>
        <p:nvPicPr>
          <p:cNvPr id="11" name="Picture 10">
            <a:extLst>
              <a:ext uri="{FF2B5EF4-FFF2-40B4-BE49-F238E27FC236}">
                <a16:creationId xmlns:a16="http://schemas.microsoft.com/office/drawing/2014/main" id="{9676AE90-7838-4F40-8277-24AAA917AB69}"/>
              </a:ext>
            </a:extLst>
          </p:cNvPr>
          <p:cNvPicPr>
            <a:picLocks noChangeAspect="1"/>
          </p:cNvPicPr>
          <p:nvPr/>
        </p:nvPicPr>
        <p:blipFill>
          <a:blip r:embed="rId7"/>
          <a:stretch>
            <a:fillRect/>
          </a:stretch>
        </p:blipFill>
        <p:spPr>
          <a:xfrm>
            <a:off x="7016200" y="19909969"/>
            <a:ext cx="5975733" cy="3985814"/>
          </a:xfrm>
          <a:prstGeom prst="rect">
            <a:avLst/>
          </a:prstGeom>
          <a:ln>
            <a:noFill/>
          </a:ln>
          <a:effectLst>
            <a:softEdge rad="112500"/>
          </a:effectLst>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210</TotalTime>
  <Words>420</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sunmedia</cp:lastModifiedBy>
  <cp:revision>28</cp:revision>
  <dcterms:created xsi:type="dcterms:W3CDTF">2026-09-07T19:22:54Z</dcterms:created>
  <dcterms:modified xsi:type="dcterms:W3CDTF">2026-09-25T15:55:49Z</dcterms:modified>
</cp:coreProperties>
</file>