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3" d="100"/>
          <a:sy n="23" d="100"/>
        </p:scale>
        <p:origin x="773"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9/25/2026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782341" y="4267321"/>
            <a:ext cx="30544167" cy="2973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276225" marR="0" algn="ctr">
              <a:lnSpc>
                <a:spcPct val="150000"/>
              </a:lnSpc>
              <a:spcBef>
                <a:spcPts val="0"/>
              </a:spcBef>
              <a:spcAft>
                <a:spcPts val="600"/>
              </a:spcAft>
            </a:pPr>
            <a:r>
              <a:rPr lang="en-US" sz="6000" b="1" dirty="0">
                <a:effectLst/>
                <a:latin typeface="Times New Roman" panose="02020603050405020304" pitchFamily="18" charset="0"/>
                <a:ea typeface="Times New Roman" panose="02020603050405020304" pitchFamily="18" charset="0"/>
                <a:cs typeface="B Titr"/>
              </a:rPr>
              <a:t>Microbiome-mediated metabolic rehabilitation: The role of prebiotics and probiotics in improving insulin resistance and preventing diabetic osteoporosis</a:t>
            </a:r>
            <a:endParaRPr lang="en-US" sz="60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a:t>
            </a:r>
            <a:r>
              <a:rPr lang="en-US" sz="4800">
                <a:solidFill>
                  <a:schemeClr val="tx1"/>
                </a:solidFill>
                <a:cs typeface="B Nazanin" panose="00000400000000000000" pitchFamily="2" charset="-78"/>
              </a:rPr>
              <a:t>:105</a:t>
            </a:r>
            <a:r>
              <a:rPr lang="en-US" sz="4800" dirty="0">
                <a:solidFill>
                  <a:schemeClr val="tx1"/>
                </a:solidFill>
                <a:cs typeface="B Nazanin" panose="00000400000000000000" pitchFamily="2" charset="-78"/>
              </a:rPr>
              <a:t>8</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3013133"/>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276225" marR="0" algn="ctr">
              <a:spcBef>
                <a:spcPts val="0"/>
              </a:spcBef>
              <a:spcAft>
                <a:spcPts val="600"/>
              </a:spcAft>
            </a:pPr>
            <a:r>
              <a:rPr lang="en-US" sz="4000" b="1" dirty="0" err="1">
                <a:solidFill>
                  <a:schemeClr val="tx1"/>
                </a:solidFill>
                <a:effectLst/>
                <a:latin typeface="Times New Roman" panose="02020603050405020304" pitchFamily="18" charset="0"/>
                <a:ea typeface="Times New Roman" panose="02020603050405020304" pitchFamily="18" charset="0"/>
                <a:cs typeface="B Titr"/>
              </a:rPr>
              <a:t>Azadehalsadat</a:t>
            </a:r>
            <a:r>
              <a:rPr lang="en-US" sz="4000" b="1" dirty="0">
                <a:solidFill>
                  <a:schemeClr val="tx1"/>
                </a:solidFill>
                <a:effectLst/>
                <a:latin typeface="Times New Roman" panose="02020603050405020304" pitchFamily="18" charset="0"/>
                <a:ea typeface="Times New Roman" panose="02020603050405020304" pitchFamily="18" charset="0"/>
                <a:cs typeface="B Titr"/>
              </a:rPr>
              <a:t> Hosseini </a:t>
            </a:r>
            <a:r>
              <a:rPr lang="en-US" sz="4000" b="1" dirty="0" err="1">
                <a:solidFill>
                  <a:schemeClr val="tx1"/>
                </a:solidFill>
                <a:effectLst/>
                <a:latin typeface="Times New Roman" panose="02020603050405020304" pitchFamily="18" charset="0"/>
                <a:ea typeface="Times New Roman" panose="02020603050405020304" pitchFamily="18" charset="0"/>
                <a:cs typeface="B Titr"/>
              </a:rPr>
              <a:t>dastgerdi</a:t>
            </a:r>
            <a:endParaRPr lang="en-US" sz="4400" dirty="0">
              <a:solidFill>
                <a:schemeClr val="tx1"/>
              </a:solidFill>
              <a:effectLst/>
              <a:latin typeface="Times New Roman" panose="02020603050405020304" pitchFamily="18" charset="0"/>
              <a:ea typeface="Times New Roman" panose="02020603050405020304" pitchFamily="18" charset="0"/>
              <a:cs typeface="B Zar" panose="00000400000000000000" pitchFamily="2" charset="-78"/>
            </a:endParaRPr>
          </a:p>
          <a:p>
            <a:pPr marL="276225" marR="0" algn="ctr">
              <a:spcBef>
                <a:spcPts val="0"/>
              </a:spcBef>
              <a:spcAft>
                <a:spcPts val="600"/>
              </a:spcAft>
            </a:pPr>
            <a:r>
              <a:rPr lang="en-US" sz="3200" b="1" dirty="0">
                <a:solidFill>
                  <a:schemeClr val="tx1"/>
                </a:solidFill>
                <a:effectLst/>
                <a:latin typeface="Times New Roman" panose="02020603050405020304" pitchFamily="18" charset="0"/>
                <a:ea typeface="Times New Roman" panose="02020603050405020304" pitchFamily="18" charset="0"/>
                <a:cs typeface="B Titr"/>
              </a:rPr>
              <a:t>1.Department of Preclinical Medical, </a:t>
            </a:r>
            <a:r>
              <a:rPr lang="en-US" sz="3200" b="1" dirty="0" err="1">
                <a:solidFill>
                  <a:schemeClr val="tx1"/>
                </a:solidFill>
                <a:effectLst/>
                <a:latin typeface="Times New Roman" panose="02020603050405020304" pitchFamily="18" charset="0"/>
                <a:ea typeface="Times New Roman" panose="02020603050405020304" pitchFamily="18" charset="0"/>
                <a:cs typeface="B Titr"/>
              </a:rPr>
              <a:t>Najafabad</a:t>
            </a:r>
            <a:r>
              <a:rPr lang="en-US" sz="3200" b="1" dirty="0">
                <a:solidFill>
                  <a:schemeClr val="tx1"/>
                </a:solidFill>
                <a:effectLst/>
                <a:latin typeface="Times New Roman" panose="02020603050405020304" pitchFamily="18" charset="0"/>
                <a:ea typeface="Times New Roman" panose="02020603050405020304" pitchFamily="18" charset="0"/>
                <a:cs typeface="B Titr"/>
              </a:rPr>
              <a:t> Branch, Islamic Azad University, </a:t>
            </a:r>
            <a:r>
              <a:rPr lang="en-US" sz="3200" b="1" dirty="0" err="1">
                <a:solidFill>
                  <a:schemeClr val="tx1"/>
                </a:solidFill>
                <a:effectLst/>
                <a:latin typeface="Times New Roman" panose="02020603050405020304" pitchFamily="18" charset="0"/>
                <a:ea typeface="Times New Roman" panose="02020603050405020304" pitchFamily="18" charset="0"/>
                <a:cs typeface="B Titr"/>
              </a:rPr>
              <a:t>Najafabad</a:t>
            </a:r>
            <a:r>
              <a:rPr lang="en-US" sz="3200" b="1" dirty="0">
                <a:solidFill>
                  <a:schemeClr val="tx1"/>
                </a:solidFill>
                <a:effectLst/>
                <a:latin typeface="Times New Roman" panose="02020603050405020304" pitchFamily="18" charset="0"/>
                <a:ea typeface="Times New Roman" panose="02020603050405020304" pitchFamily="18" charset="0"/>
                <a:cs typeface="B Titr"/>
              </a:rPr>
              <a:t>, Iran</a:t>
            </a:r>
            <a:endParaRPr lang="en-US" sz="3600" dirty="0">
              <a:solidFill>
                <a:schemeClr val="tx1"/>
              </a:solidFill>
              <a:effectLst/>
              <a:latin typeface="Times New Roman" panose="02020603050405020304" pitchFamily="18" charset="0"/>
              <a:ea typeface="Times New Roman" panose="02020603050405020304" pitchFamily="18" charset="0"/>
              <a:cs typeface="B Zar" panose="00000400000000000000" pitchFamily="2" charset="-78"/>
            </a:endParaRPr>
          </a:p>
          <a:p>
            <a:pPr marL="276225" marR="0" algn="ctr">
              <a:spcBef>
                <a:spcPts val="0"/>
              </a:spcBef>
              <a:spcAft>
                <a:spcPts val="600"/>
              </a:spcAft>
            </a:pPr>
            <a:r>
              <a:rPr lang="en-US" sz="3200" b="1" dirty="0">
                <a:solidFill>
                  <a:schemeClr val="tx1"/>
                </a:solidFill>
                <a:effectLst/>
                <a:latin typeface="Times New Roman" panose="02020603050405020304" pitchFamily="18" charset="0"/>
                <a:ea typeface="Times New Roman" panose="02020603050405020304" pitchFamily="18" charset="0"/>
                <a:cs typeface="B Titr"/>
              </a:rPr>
              <a:t>2.Clinical Research Development Center, </a:t>
            </a:r>
            <a:r>
              <a:rPr lang="en-US" sz="3200" b="1" dirty="0" err="1">
                <a:solidFill>
                  <a:schemeClr val="tx1"/>
                </a:solidFill>
                <a:effectLst/>
                <a:latin typeface="Times New Roman" panose="02020603050405020304" pitchFamily="18" charset="0"/>
                <a:ea typeface="Times New Roman" panose="02020603050405020304" pitchFamily="18" charset="0"/>
                <a:cs typeface="B Titr"/>
              </a:rPr>
              <a:t>Najafabad</a:t>
            </a:r>
            <a:r>
              <a:rPr lang="en-US" sz="3200" b="1" dirty="0">
                <a:solidFill>
                  <a:schemeClr val="tx1"/>
                </a:solidFill>
                <a:effectLst/>
                <a:latin typeface="Times New Roman" panose="02020603050405020304" pitchFamily="18" charset="0"/>
                <a:ea typeface="Times New Roman" panose="02020603050405020304" pitchFamily="18" charset="0"/>
                <a:cs typeface="B Titr"/>
              </a:rPr>
              <a:t> Branch, Islamic Azad University, </a:t>
            </a:r>
            <a:r>
              <a:rPr lang="en-US" sz="3200" b="1" dirty="0" err="1">
                <a:solidFill>
                  <a:schemeClr val="tx1"/>
                </a:solidFill>
                <a:effectLst/>
                <a:latin typeface="Times New Roman" panose="02020603050405020304" pitchFamily="18" charset="0"/>
                <a:ea typeface="Times New Roman" panose="02020603050405020304" pitchFamily="18" charset="0"/>
                <a:cs typeface="B Titr"/>
              </a:rPr>
              <a:t>Najafabad</a:t>
            </a:r>
            <a:r>
              <a:rPr lang="en-US" sz="3200" b="1" dirty="0">
                <a:solidFill>
                  <a:schemeClr val="tx1"/>
                </a:solidFill>
                <a:effectLst/>
                <a:latin typeface="Times New Roman" panose="02020603050405020304" pitchFamily="18" charset="0"/>
                <a:ea typeface="Times New Roman" panose="02020603050405020304" pitchFamily="18" charset="0"/>
                <a:cs typeface="B Titr"/>
              </a:rPr>
              <a:t>, Iran</a:t>
            </a:r>
            <a:endParaRPr lang="en-US" sz="3600" dirty="0">
              <a:solidFill>
                <a:schemeClr val="tx1"/>
              </a:solidFill>
              <a:effectLst/>
              <a:latin typeface="Times New Roman" panose="02020603050405020304" pitchFamily="18" charset="0"/>
              <a:ea typeface="Times New Roman" panose="02020603050405020304" pitchFamily="18" charset="0"/>
              <a:cs typeface="B Zar" panose="00000400000000000000" pitchFamily="2" charset="-78"/>
            </a:endParaRP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0" y="18791935"/>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093702"/>
          </a:xfrm>
          <a:prstGeom prst="rect">
            <a:avLst/>
          </a:prstGeom>
          <a:noFill/>
        </p:spPr>
        <p:txBody>
          <a:bodyPr wrap="square" rtlCol="0">
            <a:spAutoFit/>
          </a:bodyPr>
          <a:lstStyle>
            <a:defPPr>
              <a:defRPr kern="1200"/>
            </a:defPPr>
          </a:lstStyle>
          <a:p>
            <a:pPr marL="276225" marR="0" algn="just">
              <a:lnSpc>
                <a:spcPct val="150000"/>
              </a:lnSpc>
              <a:spcBef>
                <a:spcPts val="0"/>
              </a:spcBef>
              <a:spcAft>
                <a:spcPts val="600"/>
              </a:spcAft>
            </a:pPr>
            <a:r>
              <a:rPr lang="en-US" sz="3200" dirty="0">
                <a:effectLst/>
                <a:latin typeface="Times New Roman" panose="02020603050405020304" pitchFamily="18" charset="0"/>
                <a:ea typeface="Times New Roman" panose="02020603050405020304" pitchFamily="18" charset="0"/>
                <a:cs typeface="B Titr"/>
              </a:rPr>
              <a:t>Type 2 diabetes mellitus (T2DM) is associated with two major challenges: 1. Insulin resistance (the axis of metabolic dysfunction), 2. Diabetic osteoporosis (a silent but debilitating complication). One of the new targets proposed for metabolic rehabilitation is the “microbiome-gut-bone” axis.</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148723" y="10989611"/>
            <a:ext cx="9857035" cy="7390485"/>
          </a:xfrm>
          <a:prstGeom prst="rect">
            <a:avLst/>
          </a:prstGeom>
          <a:noFill/>
        </p:spPr>
        <p:txBody>
          <a:bodyPr wrap="square" rtlCol="0">
            <a:spAutoFit/>
          </a:bodyPr>
          <a:lstStyle>
            <a:defPPr>
              <a:defRPr kern="1200"/>
            </a:defPPr>
          </a:lstStyle>
          <a:p>
            <a:pPr marL="276225" marR="0" algn="just">
              <a:lnSpc>
                <a:spcPct val="150000"/>
              </a:lnSpc>
              <a:spcBef>
                <a:spcPts val="0"/>
              </a:spcBef>
              <a:spcAft>
                <a:spcPts val="600"/>
              </a:spcAft>
            </a:pPr>
            <a:r>
              <a:rPr lang="en-US" sz="3200" dirty="0">
                <a:effectLst/>
                <a:latin typeface="Times New Roman" panose="02020603050405020304" pitchFamily="18" charset="0"/>
                <a:ea typeface="Times New Roman" panose="02020603050405020304" pitchFamily="18" charset="0"/>
                <a:cs typeface="B Titr"/>
              </a:rPr>
              <a:t>Microbiome therapy in metabolic rehabilitation of diabetes is recommended for glucose control and inflammation, but its prescription for the prevention or treatment of diabetic osteoporosis lacks clinical evidence and is considered a “premature leap from animal evidence to clinical recommendation”. Clinical trial designs with an intervention period of ≥12 weeks, selection of populations with confirmed osteopenia/osteoporosis, and use of </a:t>
            </a:r>
            <a:r>
              <a:rPr lang="en-US" sz="3200" dirty="0" err="1">
                <a:effectLst/>
                <a:latin typeface="Times New Roman" panose="02020603050405020304" pitchFamily="18" charset="0"/>
                <a:ea typeface="Times New Roman" panose="02020603050405020304" pitchFamily="18" charset="0"/>
                <a:cs typeface="B Titr"/>
              </a:rPr>
              <a:t>synbiotic</a:t>
            </a:r>
            <a:r>
              <a:rPr lang="en-US" sz="3200" dirty="0">
                <a:effectLst/>
                <a:latin typeface="Times New Roman" panose="02020603050405020304" pitchFamily="18" charset="0"/>
                <a:ea typeface="Times New Roman" panose="02020603050405020304" pitchFamily="18" charset="0"/>
                <a:cs typeface="B Titr"/>
              </a:rPr>
              <a:t> combinations are essential.</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020806" y="19909969"/>
            <a:ext cx="9729118" cy="4262705"/>
          </a:xfrm>
          <a:prstGeom prst="rect">
            <a:avLst/>
          </a:prstGeom>
        </p:spPr>
        <p:txBody>
          <a:bodyPr wrap="square" lIns="0" tIns="0" rIns="0" bIns="0" rtlCol="0" anchor="t">
            <a:spAutoFit/>
          </a:bodyPr>
          <a:lstStyle/>
          <a:p>
            <a:pPr marL="276225" marR="0" algn="just">
              <a:lnSpc>
                <a:spcPct val="150000"/>
              </a:lnSpc>
              <a:spcBef>
                <a:spcPts val="0"/>
              </a:spcBef>
              <a:spcAft>
                <a:spcPts val="600"/>
              </a:spcAft>
            </a:pPr>
            <a:r>
              <a:rPr lang="en-US" sz="3200" dirty="0">
                <a:effectLst/>
                <a:latin typeface="Times New Roman" panose="02020603050405020304" pitchFamily="18" charset="0"/>
                <a:ea typeface="Times New Roman" panose="02020603050405020304" pitchFamily="18" charset="0"/>
                <a:cs typeface="B Titr"/>
              </a:rPr>
              <a:t>1.	</a:t>
            </a:r>
            <a:r>
              <a:rPr lang="en-US" sz="3200" dirty="0" err="1">
                <a:effectLst/>
                <a:latin typeface="Times New Roman" panose="02020603050405020304" pitchFamily="18" charset="0"/>
                <a:ea typeface="Times New Roman" panose="02020603050405020304" pitchFamily="18" charset="0"/>
                <a:cs typeface="B Titr"/>
              </a:rPr>
              <a:t>Birkeland</a:t>
            </a:r>
            <a:r>
              <a:rPr lang="en-US" sz="3200" dirty="0">
                <a:effectLst/>
                <a:latin typeface="Times New Roman" panose="02020603050405020304" pitchFamily="18" charset="0"/>
                <a:ea typeface="Times New Roman" panose="02020603050405020304" pitchFamily="18" charset="0"/>
                <a:cs typeface="B Titr"/>
              </a:rPr>
              <a:t> E, </a:t>
            </a:r>
            <a:r>
              <a:rPr lang="en-US" sz="3200" dirty="0" err="1">
                <a:effectLst/>
                <a:latin typeface="Times New Roman" panose="02020603050405020304" pitchFamily="18" charset="0"/>
                <a:ea typeface="Times New Roman" panose="02020603050405020304" pitchFamily="18" charset="0"/>
                <a:cs typeface="B Titr"/>
              </a:rPr>
              <a:t>Bamigbetan</a:t>
            </a:r>
            <a:r>
              <a:rPr lang="en-US" sz="3200" dirty="0">
                <a:effectLst/>
                <a:latin typeface="Times New Roman" panose="02020603050405020304" pitchFamily="18" charset="0"/>
                <a:ea typeface="Times New Roman" panose="02020603050405020304" pitchFamily="18" charset="0"/>
                <a:cs typeface="B Titr"/>
              </a:rPr>
              <a:t> WA, </a:t>
            </a:r>
            <a:r>
              <a:rPr lang="en-US" sz="3200" dirty="0" err="1">
                <a:effectLst/>
                <a:latin typeface="Times New Roman" panose="02020603050405020304" pitchFamily="18" charset="0"/>
                <a:ea typeface="Times New Roman" panose="02020603050405020304" pitchFamily="18" charset="0"/>
                <a:cs typeface="B Titr"/>
              </a:rPr>
              <a:t>Molven</a:t>
            </a:r>
            <a:r>
              <a:rPr lang="en-US" sz="3200" dirty="0">
                <a:effectLst/>
                <a:latin typeface="Times New Roman" panose="02020603050405020304" pitchFamily="18" charset="0"/>
                <a:ea typeface="Times New Roman" panose="02020603050405020304" pitchFamily="18" charset="0"/>
                <a:cs typeface="B Titr"/>
              </a:rPr>
              <a:t> KD, Thorsby PM, </a:t>
            </a:r>
            <a:r>
              <a:rPr lang="en-US" sz="3200" dirty="0" err="1">
                <a:effectLst/>
                <a:latin typeface="Times New Roman" panose="02020603050405020304" pitchFamily="18" charset="0"/>
                <a:ea typeface="Times New Roman" panose="02020603050405020304" pitchFamily="18" charset="0"/>
                <a:cs typeface="B Titr"/>
              </a:rPr>
              <a:t>Gulseth</a:t>
            </a:r>
            <a:r>
              <a:rPr lang="en-US" sz="3200" dirty="0">
                <a:effectLst/>
                <a:latin typeface="Times New Roman" panose="02020603050405020304" pitchFamily="18" charset="0"/>
                <a:ea typeface="Times New Roman" panose="02020603050405020304" pitchFamily="18" charset="0"/>
                <a:cs typeface="B Titr"/>
              </a:rPr>
              <a:t> HL, </a:t>
            </a:r>
            <a:r>
              <a:rPr lang="en-US" sz="3200" dirty="0" err="1">
                <a:effectLst/>
                <a:latin typeface="Times New Roman" panose="02020603050405020304" pitchFamily="18" charset="0"/>
                <a:ea typeface="Times New Roman" panose="02020603050405020304" pitchFamily="18" charset="0"/>
                <a:cs typeface="B Titr"/>
              </a:rPr>
              <a:t>Aas</a:t>
            </a:r>
            <a:r>
              <a:rPr lang="en-US" sz="3200" dirty="0">
                <a:effectLst/>
                <a:latin typeface="Times New Roman" panose="02020603050405020304" pitchFamily="18" charset="0"/>
                <a:ea typeface="Times New Roman" panose="02020603050405020304" pitchFamily="18" charset="0"/>
                <a:cs typeface="B Titr"/>
              </a:rPr>
              <a:t> A-M, et al. Can supplements with prebiotic </a:t>
            </a:r>
            <a:r>
              <a:rPr lang="en-US" sz="3200" dirty="0" err="1">
                <a:effectLst/>
                <a:latin typeface="Times New Roman" panose="02020603050405020304" pitchFamily="18" charset="0"/>
                <a:ea typeface="Times New Roman" panose="02020603050405020304" pitchFamily="18" charset="0"/>
                <a:cs typeface="B Titr"/>
              </a:rPr>
              <a:t>fibres</a:t>
            </a:r>
            <a:r>
              <a:rPr lang="en-US" sz="3200" dirty="0">
                <a:effectLst/>
                <a:latin typeface="Times New Roman" panose="02020603050405020304" pitchFamily="18" charset="0"/>
                <a:ea typeface="Times New Roman" panose="02020603050405020304" pitchFamily="18" charset="0"/>
                <a:cs typeface="B Titr"/>
              </a:rPr>
              <a:t> positively influence bone health in type 2 diabetes? Insights from a </a:t>
            </a:r>
            <a:r>
              <a:rPr lang="en-US" sz="3200" dirty="0" err="1">
                <a:effectLst/>
                <a:latin typeface="Times New Roman" panose="02020603050405020304" pitchFamily="18" charset="0"/>
                <a:ea typeface="Times New Roman" panose="02020603050405020304" pitchFamily="18" charset="0"/>
                <a:cs typeface="B Titr"/>
              </a:rPr>
              <a:t>randomised</a:t>
            </a:r>
            <a:r>
              <a:rPr lang="en-US" sz="3200" dirty="0">
                <a:effectLst/>
                <a:latin typeface="Times New Roman" panose="02020603050405020304" pitchFamily="18" charset="0"/>
                <a:ea typeface="Times New Roman" panose="02020603050405020304" pitchFamily="18" charset="0"/>
                <a:cs typeface="B Titr"/>
              </a:rPr>
              <a:t> controlled crossover trial. Archives of Osteoporosis. 2025;20(1):71.</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a:p>
            <a:pPr algn="l"/>
            <a:r>
              <a:rPr lang="en-US" sz="3200" dirty="0">
                <a:solidFill>
                  <a:srgbClr val="000001"/>
                </a:solidFill>
                <a:latin typeface="Times New Roman"/>
                <a:ea typeface="Times New Roman"/>
                <a:cs typeface="Times New Roman"/>
                <a:sym typeface="Times New Roman"/>
              </a:rPr>
              <a:t>.</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1615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effectLst/>
                <a:latin typeface="Times New Roman" panose="02020603050405020304" pitchFamily="18" charset="0"/>
                <a:ea typeface="Times New Roman" panose="02020603050405020304" pitchFamily="18" charset="0"/>
                <a:cs typeface="B Titr"/>
              </a:rPr>
              <a:t>This review study critically compares the available clinical evidence in the two areas of “microbiome-insulin” and “microbiome-diabetic bone”.</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a:t>
            </a:r>
            <a:endParaRPr lang="en-US" sz="3200" dirty="0">
              <a:solidFill>
                <a:srgbClr val="000001"/>
              </a:solidFill>
              <a:latin typeface="Times New Roman"/>
              <a:cs typeface="Times New Roman"/>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721742" y="11241681"/>
            <a:ext cx="9857035" cy="9525685"/>
          </a:xfrm>
          <a:prstGeom prst="rect">
            <a:avLst/>
          </a:prstGeom>
          <a:noFill/>
        </p:spPr>
        <p:txBody>
          <a:bodyPr wrap="square" rtlCol="0">
            <a:spAutoFit/>
          </a:bodyPr>
          <a:lstStyle>
            <a:defPPr>
              <a:defRPr kern="1200"/>
            </a:defPPr>
          </a:lstStyle>
          <a:p>
            <a:pPr marL="276225" marR="0" algn="just">
              <a:lnSpc>
                <a:spcPct val="150000"/>
              </a:lnSpc>
              <a:spcBef>
                <a:spcPts val="0"/>
              </a:spcBef>
              <a:spcAft>
                <a:spcPts val="600"/>
              </a:spcAft>
            </a:pPr>
            <a:r>
              <a:rPr lang="en-US" sz="3200" dirty="0">
                <a:effectLst/>
                <a:latin typeface="Times New Roman" panose="02020603050405020304" pitchFamily="18" charset="0"/>
                <a:ea typeface="Times New Roman" panose="02020603050405020304" pitchFamily="18" charset="0"/>
                <a:cs typeface="B Titr"/>
              </a:rPr>
              <a:t>Regarding insulin resistance, relatively strong clinical evidence supports the efficacy of </a:t>
            </a:r>
            <a:r>
              <a:rPr lang="en-US" sz="3200" dirty="0" err="1">
                <a:effectLst/>
                <a:latin typeface="Times New Roman" panose="02020603050405020304" pitchFamily="18" charset="0"/>
                <a:ea typeface="Times New Roman" panose="02020603050405020304" pitchFamily="18" charset="0"/>
                <a:cs typeface="B Titr"/>
              </a:rPr>
              <a:t>Acremantia</a:t>
            </a:r>
            <a:r>
              <a:rPr lang="en-US" sz="3200" dirty="0">
                <a:effectLst/>
                <a:latin typeface="Times New Roman" panose="02020603050405020304" pitchFamily="18" charset="0"/>
                <a:ea typeface="Times New Roman" panose="02020603050405020304" pitchFamily="18" charset="0"/>
                <a:cs typeface="B Titr"/>
              </a:rPr>
              <a:t> </a:t>
            </a:r>
            <a:r>
              <a:rPr lang="en-US" sz="3200" dirty="0" err="1">
                <a:effectLst/>
                <a:latin typeface="Times New Roman" panose="02020603050405020304" pitchFamily="18" charset="0"/>
                <a:ea typeface="Times New Roman" panose="02020603050405020304" pitchFamily="18" charset="0"/>
                <a:cs typeface="B Titr"/>
              </a:rPr>
              <a:t>musciniphila</a:t>
            </a:r>
            <a:r>
              <a:rPr lang="en-US" sz="3200" dirty="0">
                <a:effectLst/>
                <a:latin typeface="Times New Roman" panose="02020603050405020304" pitchFamily="18" charset="0"/>
                <a:ea typeface="Times New Roman" panose="02020603050405020304" pitchFamily="18" charset="0"/>
                <a:cs typeface="B Titr"/>
              </a:rPr>
              <a:t> and inulin-like fructo-oligosaccharides, although contradictory results and conflicts of interest are evident in some studies. On the other hand, regarding diabetic osteoporosis, some studies, including a clinical trial (Birkland et al., 2025, University of Oslo), showed no significant effect on calcium, magnesium, vitamin D, P1NP, and CTX-1 with a 6-week course of inulin supplementation. This contradiction indicates a deep gap in the understanding of the effect of probiotics on insulin resistance and osteoporosis.</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a:p>
            <a:pPr marL="276225" marR="0" algn="just">
              <a:spcBef>
                <a:spcPts val="0"/>
              </a:spcBef>
              <a:spcAft>
                <a:spcPts val="600"/>
              </a:spcAft>
            </a:pPr>
            <a:r>
              <a:rPr lang="en-US" sz="3200" dirty="0">
                <a:effectLst/>
                <a:latin typeface="Times New Roman" panose="02020603050405020304" pitchFamily="18" charset="0"/>
                <a:ea typeface="Times New Roman" panose="02020603050405020304" pitchFamily="18" charset="0"/>
                <a:cs typeface="B Zar" panose="00000400000000000000" pitchFamily="2" charset="-78"/>
              </a:rPr>
              <a:t>.</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p:txBody>
      </p:sp>
      <p:pic>
        <p:nvPicPr>
          <p:cNvPr id="4" name="Picture 3">
            <a:extLst>
              <a:ext uri="{FF2B5EF4-FFF2-40B4-BE49-F238E27FC236}">
                <a16:creationId xmlns:a16="http://schemas.microsoft.com/office/drawing/2014/main" id="{79CDC09F-F3EB-44EB-A7D3-8212D0DC5F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4206" y="5039958"/>
            <a:ext cx="3192352" cy="4254968"/>
          </a:xfrm>
          <a:prstGeom prst="rect">
            <a:avLst/>
          </a:prstGeom>
        </p:spPr>
      </p:pic>
      <p:pic>
        <p:nvPicPr>
          <p:cNvPr id="12" name="Picture 11">
            <a:extLst>
              <a:ext uri="{FF2B5EF4-FFF2-40B4-BE49-F238E27FC236}">
                <a16:creationId xmlns:a16="http://schemas.microsoft.com/office/drawing/2014/main" id="{DAC411A9-E395-4E72-9320-D3E7DADD2AB3}"/>
              </a:ext>
            </a:extLst>
          </p:cNvPr>
          <p:cNvPicPr>
            <a:picLocks noChangeAspect="1"/>
          </p:cNvPicPr>
          <p:nvPr/>
        </p:nvPicPr>
        <p:blipFill>
          <a:blip r:embed="rId4"/>
          <a:stretch>
            <a:fillRect/>
          </a:stretch>
        </p:blipFill>
        <p:spPr>
          <a:xfrm>
            <a:off x="36034335" y="5663149"/>
            <a:ext cx="5359398" cy="4462519"/>
          </a:xfrm>
          <a:prstGeom prst="rect">
            <a:avLst/>
          </a:prstGeom>
          <a:ln>
            <a:noFill/>
          </a:ln>
          <a:effectLst>
            <a:softEdge rad="112500"/>
          </a:effectLst>
        </p:spPr>
      </p:pic>
      <p:pic>
        <p:nvPicPr>
          <p:cNvPr id="1026" name="Picture 2" descr="Insulin Resistance Explained: Early Signs, Functional Testing, and ...">
            <a:extLst>
              <a:ext uri="{FF2B5EF4-FFF2-40B4-BE49-F238E27FC236}">
                <a16:creationId xmlns:a16="http://schemas.microsoft.com/office/drawing/2014/main" id="{46A4E973-94C8-4911-83B0-C125D32FB0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84208" y="12313485"/>
            <a:ext cx="10287000" cy="64293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0A3EB960-F555-423F-8895-673E8E89B4DD}"/>
              </a:ext>
            </a:extLst>
          </p:cNvPr>
          <p:cNvPicPr>
            <a:picLocks noChangeAspect="1"/>
          </p:cNvPicPr>
          <p:nvPr/>
        </p:nvPicPr>
        <p:blipFill>
          <a:blip r:embed="rId6"/>
          <a:stretch>
            <a:fillRect/>
          </a:stretch>
        </p:blipFill>
        <p:spPr>
          <a:xfrm>
            <a:off x="5191293" y="19665236"/>
            <a:ext cx="4812774" cy="4470486"/>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219</TotalTime>
  <Words>370</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sunmedia</cp:lastModifiedBy>
  <cp:revision>29</cp:revision>
  <dcterms:created xsi:type="dcterms:W3CDTF">2026-09-07T19:22:54Z</dcterms:created>
  <dcterms:modified xsi:type="dcterms:W3CDTF">2026-09-25T16:04:02Z</dcterms:modified>
</cp:coreProperties>
</file>