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-6867" y="-6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99" y="5165824"/>
            <a:ext cx="3054416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sz="6000" b="1" dirty="0">
                <a:solidFill>
                  <a:srgbClr val="141414"/>
                </a:solidFill>
                <a:latin typeface="Times New Roman"/>
              </a:rPr>
              <a:t>Association Between Educational Level and HPV Vaccination Uptake
Among HPV-Positive Women in Isfahan, Iran</a:t>
            </a:r>
          </a:p>
        </p:txBody>
      </p:sp>
      <p:sp>
        <p:nvSpPr>
          <p:cNvPr id="32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298708"/>
            <a:ext cx="5359399" cy="1086922"/>
          </a:xfrm>
          <a:prstGeom prst="roundRect">
            <a:avLst>
              <a:gd name="adj" fmla="val 7000"/>
            </a:avLst>
          </a:prstGeom>
          <a:solidFill>
            <a:srgbClr val="0F497E"/>
          </a:solidFill>
          <a:ln>
            <a:solidFill>
              <a:srgbClr val="0F497E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ctr" rtl="1">
              <a:defRPr/>
            </a:pPr>
            <a:r>
              <a:rPr sz="3200" b="1" dirty="0">
                <a:solidFill>
                  <a:srgbClr val="FFFFFF"/>
                </a:solidFill>
                <a:latin typeface="Times New Roman"/>
              </a:rPr>
              <a:t>ARTICLE </a:t>
            </a:r>
            <a:r>
              <a:rPr sz="3200" b="1" dirty="0" smtClean="0">
                <a:solidFill>
                  <a:srgbClr val="FFFFFF"/>
                </a:solidFill>
                <a:latin typeface="Times New Roman"/>
              </a:rPr>
              <a:t>CODE</a:t>
            </a:r>
            <a:r>
              <a:rPr lang="en-US" sz="3200" b="1" dirty="0" smtClean="0">
                <a:solidFill>
                  <a:srgbClr val="FFFFFF"/>
                </a:solidFill>
                <a:latin typeface="Times New Roman"/>
              </a:rPr>
              <a:t>:1730</a:t>
            </a:r>
            <a:endParaRPr lang="fa-IR" sz="66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264226" y="8092211"/>
            <a:ext cx="36576000" cy="1797415"/>
          </a:xfrm>
          <a:prstGeom prst="rect">
            <a:avLst/>
          </a:prstGeom>
        </p:spPr>
        <p:txBody>
          <a:bodyPr wrap="square" tIns="0" bIns="0" anchor="ctr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>
                <a:solidFill>
                  <a:srgbClr val="142332"/>
                </a:solidFill>
                <a:latin typeface="Times New Roman"/>
              </a:rPr>
              <a:t>Hamed</a:t>
            </a:r>
            <a:r>
              <a:rPr lang="en-US" sz="4000" b="1" dirty="0">
                <a:solidFill>
                  <a:srgbClr val="142332"/>
                </a:solidFill>
                <a:latin typeface="Times New Roman"/>
              </a:rPr>
              <a:t> </a:t>
            </a:r>
            <a:r>
              <a:rPr lang="en-US" sz="4000" b="1" dirty="0" smtClean="0">
                <a:solidFill>
                  <a:srgbClr val="142332"/>
                </a:solidFill>
                <a:latin typeface="Times New Roman"/>
              </a:rPr>
              <a:t>Ghandehari</a:t>
            </a:r>
            <a:r>
              <a:rPr lang="en-US" sz="4000" b="1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b="1" dirty="0" smtClean="0">
                <a:solidFill>
                  <a:srgbClr val="142332"/>
                </a:solidFill>
                <a:latin typeface="Times New Roman"/>
              </a:rPr>
              <a:t> , </a:t>
            </a:r>
            <a:r>
              <a:rPr lang="en-US" sz="4000" b="1" dirty="0" err="1" smtClean="0">
                <a:solidFill>
                  <a:srgbClr val="142332"/>
                </a:solidFill>
                <a:latin typeface="Times New Roman"/>
              </a:rPr>
              <a:t>Shahla</a:t>
            </a:r>
            <a:r>
              <a:rPr lang="en-US" sz="4000" b="1" dirty="0" smtClean="0">
                <a:solidFill>
                  <a:srgbClr val="142332"/>
                </a:solidFill>
                <a:latin typeface="Times New Roman"/>
              </a:rPr>
              <a:t> </a:t>
            </a:r>
            <a:r>
              <a:rPr lang="en-US" sz="4000" b="1" dirty="0" smtClean="0">
                <a:solidFill>
                  <a:srgbClr val="142332"/>
                </a:solidFill>
                <a:latin typeface="Times New Roman"/>
              </a:rPr>
              <a:t>Rostamirad</a:t>
            </a:r>
            <a:r>
              <a:rPr lang="en-US" sz="3200" b="1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 smtClean="0">
              <a:solidFill>
                <a:srgbClr val="142332"/>
              </a:solidFill>
              <a:latin typeface="Times New Roman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(1)Clinical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development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center,Na.c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Islamic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azad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university,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Najafabad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Iran </a:t>
            </a:r>
          </a:p>
          <a:p>
            <a:pPr algn="ctr"/>
            <a:r>
              <a:rPr lang="en-US" sz="3200" dirty="0" smtClean="0">
                <a:solidFill>
                  <a:srgbClr val="142332"/>
                </a:solidFill>
                <a:latin typeface="Times New Roman"/>
              </a:rPr>
              <a:t>(2)Department </a:t>
            </a:r>
            <a:r>
              <a:rPr lang="en-US" sz="3200" dirty="0">
                <a:solidFill>
                  <a:srgbClr val="142332"/>
                </a:solidFill>
                <a:latin typeface="Times New Roman"/>
              </a:rPr>
              <a:t>of Medicine, Islamic Azad University, </a:t>
            </a:r>
            <a:r>
              <a:rPr lang="en-US" sz="3200" dirty="0" err="1">
                <a:solidFill>
                  <a:srgbClr val="142332"/>
                </a:solidFill>
                <a:latin typeface="Times New Roman"/>
              </a:rPr>
              <a:t>Najafabad</a:t>
            </a:r>
            <a:r>
              <a:rPr lang="en-US" sz="3200" dirty="0">
                <a:solidFill>
                  <a:srgbClr val="142332"/>
                </a:solidFill>
                <a:latin typeface="Times New Roman"/>
              </a:rPr>
              <a:t>, Iran</a:t>
            </a:r>
            <a:endParaRPr sz="3200" b="1" dirty="0">
              <a:solidFill>
                <a:srgbClr val="142332"/>
              </a:solidFill>
              <a:latin typeface="Times New Roman"/>
            </a:endParaRP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600" b="1" dirty="0">
                <a:solidFill>
                  <a:srgbClr val="FFFFFF"/>
                </a:solidFill>
                <a:latin typeface="Libre Baskerville"/>
              </a:rPr>
              <a:t>Background</a:t>
            </a:r>
          </a:p>
        </p:txBody>
      </p:sp>
      <p:sp>
        <p:nvSpPr>
          <p:cNvPr id="35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600" b="1" dirty="0" smtClean="0">
                <a:solidFill>
                  <a:srgbClr val="FFFFFF"/>
                </a:solidFill>
                <a:latin typeface="Libre Baskerville"/>
              </a:rPr>
              <a:t>Findings</a:t>
            </a:r>
            <a:endParaRPr sz="3600" b="1" dirty="0">
              <a:solidFill>
                <a:srgbClr val="FFFFFF"/>
              </a:solidFill>
              <a:latin typeface="Libre Baskerville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600" b="1" dirty="0">
                <a:solidFill>
                  <a:srgbClr val="FFFFFF"/>
                </a:solidFill>
                <a:latin typeface="Libre Baskerville"/>
              </a:rPr>
              <a:t>Conclusion</a:t>
            </a: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3600" b="1" dirty="0">
                <a:solidFill>
                  <a:srgbClr val="FFFFFF"/>
                </a:solidFill>
                <a:latin typeface="Libre Baskerville"/>
              </a:rPr>
              <a:t>Methods</a:t>
            </a:r>
          </a:p>
        </p:txBody>
      </p:sp>
      <p:sp>
        <p:nvSpPr>
          <p:cNvPr id="38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8196560"/>
            <a:ext cx="9601200" cy="749808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sz="3600" b="1" dirty="0">
                <a:solidFill>
                  <a:srgbClr val="FFFFFF"/>
                </a:solidFill>
                <a:latin typeface="Times New Roman"/>
              </a:rPr>
              <a:t>Key References</a:t>
            </a:r>
          </a:p>
        </p:txBody>
      </p:sp>
      <p:pic>
        <p:nvPicPr>
          <p:cNvPr id="39" name="Picture 38" descr="author_photo_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919472"/>
            <a:ext cx="2788920" cy="2788920"/>
          </a:xfrm>
          <a:prstGeom prst="rect">
            <a:avLst/>
          </a:prstGeom>
        </p:spPr>
      </p:pic>
      <p:sp>
        <p:nvSpPr>
          <p:cNvPr id="40" name="Oval 39"/>
          <p:cNvSpPr/>
          <p:nvPr/>
        </p:nvSpPr>
        <p:spPr>
          <a:xfrm>
            <a:off x="914400" y="4919472"/>
            <a:ext cx="2788920" cy="2788920"/>
          </a:xfrm>
          <a:prstGeom prst="ellipse">
            <a:avLst/>
          </a:prstGeom>
          <a:noFill/>
          <a:ln w="31750">
            <a:solidFill>
              <a:srgbClr val="147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94360" y="11247120"/>
            <a:ext cx="9098280" cy="4505849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l"/>
            <a:r>
              <a:rPr sz="3200" b="0" dirty="0">
                <a:solidFill>
                  <a:srgbClr val="142D4B"/>
                </a:solidFill>
                <a:latin typeface="Times New Roman"/>
              </a:rPr>
              <a:t>HPV vaccination is one of the most important strategies for preventing HPV infection and its related consequences. Identifying factors associated with vaccine uptake may help improve prevention programs.[1–3]
This study assessed the association between educational attainment and HPV vaccination uptake among HPV-positive women in Isfahan, Iran.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18031968"/>
            <a:ext cx="9281160" cy="4168834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l">
              <a:spcAft>
                <a:spcPts val="300"/>
              </a:spcAft>
              <a:defRPr sz="1300">
                <a:solidFill>
                  <a:srgbClr val="192D46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• Cross-sectional study</a:t>
            </a:r>
          </a:p>
          <a:p>
            <a:pPr>
              <a:spcAft>
                <a:spcPts val="300"/>
              </a:spcAft>
              <a:defRPr sz="1300">
                <a:solidFill>
                  <a:srgbClr val="192D46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• 298 HPV-positive women; Isfahan, Iran</a:t>
            </a:r>
          </a:p>
          <a:p>
            <a:pPr>
              <a:spcAft>
                <a:spcPts val="300"/>
              </a:spcAft>
              <a:defRPr sz="1300">
                <a:solidFill>
                  <a:srgbClr val="192D46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• 2025–2026; consecutive sampling</a:t>
            </a:r>
          </a:p>
          <a:p>
            <a:pPr>
              <a:spcAft>
                <a:spcPts val="300"/>
              </a:spcAft>
              <a:defRPr sz="1300">
                <a:solidFill>
                  <a:srgbClr val="192D46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• Demographic characteristics and HPV vaccination status collected</a:t>
            </a:r>
          </a:p>
          <a:p>
            <a:pPr>
              <a:spcAft>
                <a:spcPts val="300"/>
              </a:spcAft>
              <a:defRPr sz="1300">
                <a:solidFill>
                  <a:srgbClr val="192D46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• Chi-square test for educational level × vaccination uptake</a:t>
            </a:r>
          </a:p>
          <a:p>
            <a:pPr>
              <a:spcAft>
                <a:spcPts val="300"/>
              </a:spcAft>
              <a:defRPr sz="1300">
                <a:solidFill>
                  <a:srgbClr val="192D46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• Linear-by-Linear Association </a:t>
            </a:r>
            <a:r>
              <a:rPr sz="3200" dirty="0" smtClean="0">
                <a:latin typeface="Times New Roman"/>
              </a:rPr>
              <a:t>test</a:t>
            </a:r>
            <a:endParaRPr sz="3200" dirty="0">
              <a:latin typeface="Times New Roman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1567160" y="11384280"/>
            <a:ext cx="20116800" cy="10116152"/>
          </a:xfrm>
          <a:prstGeom prst="roundRect">
            <a:avLst/>
          </a:prstGeom>
          <a:solidFill>
            <a:srgbClr val="F6FBFE"/>
          </a:solidFill>
          <a:ln>
            <a:solidFill>
              <a:srgbClr val="C3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2298680" y="11632081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l"/>
            <a:r>
              <a:rPr sz="2600" b="1" dirty="0">
                <a:solidFill>
                  <a:srgbClr val="143A69"/>
                </a:solidFill>
                <a:latin typeface="Times New Roman"/>
              </a:rPr>
              <a:t>HPV vaccination uptake by educational level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2298680" y="15296997"/>
            <a:ext cx="2057400" cy="1756562"/>
          </a:xfrm>
          <a:prstGeom prst="rect">
            <a:avLst/>
          </a:prstGeom>
          <a:solidFill>
            <a:srgbClr val="1C9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2298680" y="14821509"/>
            <a:ext cx="2057400" cy="41148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2500" b="1">
                <a:solidFill>
                  <a:srgbClr val="12507D"/>
                </a:solidFill>
                <a:latin typeface="Times New Roman"/>
              </a:rPr>
              <a:t>11.3%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298680" y="17172432"/>
            <a:ext cx="2057400" cy="77724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1800" b="0">
                <a:solidFill>
                  <a:srgbClr val="1E2D3C"/>
                </a:solidFill>
                <a:latin typeface="Times New Roman"/>
              </a:rPr>
              <a:t>Associate degree
or lower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544800" y="14146682"/>
            <a:ext cx="2057400" cy="2906877"/>
          </a:xfrm>
          <a:prstGeom prst="rect">
            <a:avLst/>
          </a:prstGeom>
          <a:solidFill>
            <a:srgbClr val="1C9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15544800" y="13671194"/>
            <a:ext cx="2057400" cy="41148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2500" b="1">
                <a:solidFill>
                  <a:srgbClr val="12507D"/>
                </a:solidFill>
                <a:latin typeface="Times New Roman"/>
              </a:rPr>
              <a:t>18.7%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5544800" y="17172432"/>
            <a:ext cx="2057400" cy="77724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1800" b="0">
                <a:solidFill>
                  <a:srgbClr val="1E2D3C"/>
                </a:solidFill>
                <a:latin typeface="Times New Roman"/>
              </a:rPr>
              <a:t>Bachelor’s
degree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8790920" y="12359030"/>
            <a:ext cx="2057400" cy="4694529"/>
          </a:xfrm>
          <a:prstGeom prst="rect">
            <a:avLst/>
          </a:prstGeom>
          <a:solidFill>
            <a:srgbClr val="1C91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8790920" y="11883542"/>
            <a:ext cx="2057400" cy="41148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2500" b="1">
                <a:solidFill>
                  <a:srgbClr val="12507D"/>
                </a:solidFill>
                <a:latin typeface="Times New Roman"/>
              </a:rPr>
              <a:t>30.2%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8790920" y="17172432"/>
            <a:ext cx="2057400" cy="777240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1800" b="0">
                <a:solidFill>
                  <a:srgbClr val="1E2D3C"/>
                </a:solidFill>
                <a:latin typeface="Times New Roman"/>
              </a:rPr>
              <a:t>Master’s degree
or higher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1978640" y="17053560"/>
            <a:ext cx="9098280" cy="22860"/>
          </a:xfrm>
          <a:prstGeom prst="rect">
            <a:avLst/>
          </a:prstGeom>
          <a:solidFill>
            <a:srgbClr val="5064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11750357" y="18241866"/>
            <a:ext cx="10012680" cy="1874519"/>
          </a:xfrm>
          <a:prstGeom prst="roundRect">
            <a:avLst/>
          </a:prstGeom>
          <a:solidFill>
            <a:srgbClr val="E4F2FA"/>
          </a:solidFill>
          <a:ln>
            <a:solidFill>
              <a:srgbClr val="198C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200" b="1" dirty="0">
                <a:solidFill>
                  <a:srgbClr val="19375F"/>
                </a:solidFill>
                <a:latin typeface="Times New Roman"/>
              </a:rPr>
              <a:t>Overall association:  χ² = 8.916   |   P = 0.012</a:t>
            </a:r>
          </a:p>
          <a:p>
            <a:pPr algn="ctr"/>
            <a:r>
              <a:rPr sz="3200" b="1" dirty="0">
                <a:solidFill>
                  <a:srgbClr val="19375F"/>
                </a:solidFill>
                <a:latin typeface="Times New Roman"/>
              </a:rPr>
              <a:t>Linear-by-Linear Association:  P = 0.003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21873411" y="12089282"/>
            <a:ext cx="9414638" cy="3591451"/>
          </a:xfrm>
          <a:prstGeom prst="roundRect">
            <a:avLst/>
          </a:prstGeom>
          <a:solidFill>
            <a:srgbClr val="FAFCFD"/>
          </a:solidFill>
          <a:ln>
            <a:solidFill>
              <a:srgbClr val="CD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t"/>
          <a:lstStyle/>
          <a:p>
            <a:pPr algn="l">
              <a:spcAft>
                <a:spcPts val="500"/>
              </a:spcAft>
              <a:defRPr sz="1700" b="1">
                <a:solidFill>
                  <a:srgbClr val="19375F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Key message</a:t>
            </a:r>
          </a:p>
          <a:p>
            <a:pPr>
              <a:spcAft>
                <a:spcPts val="500"/>
              </a:spcAft>
              <a:defRPr sz="1350" b="0">
                <a:solidFill>
                  <a:srgbClr val="233750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Observed vaccination uptake increased stepwise with higher educational attainment:</a:t>
            </a:r>
          </a:p>
          <a:p>
            <a:pPr>
              <a:spcAft>
                <a:spcPts val="500"/>
              </a:spcAft>
              <a:defRPr sz="1500" b="1">
                <a:solidFill>
                  <a:srgbClr val="233750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11.3% → 18.7% → 30.2%.</a:t>
            </a:r>
          </a:p>
          <a:p>
            <a:pPr>
              <a:spcAft>
                <a:spcPts val="500"/>
              </a:spcAft>
              <a:defRPr sz="1350" b="0">
                <a:solidFill>
                  <a:srgbClr val="233750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The overall association was statistically </a:t>
            </a:r>
            <a:r>
              <a:rPr sz="3200" dirty="0" smtClean="0">
                <a:latin typeface="Times New Roman"/>
              </a:rPr>
              <a:t>significant</a:t>
            </a:r>
            <a:r>
              <a:rPr lang="en-US" sz="3200" dirty="0" smtClean="0">
                <a:latin typeface="Times New Roman"/>
              </a:rPr>
              <a:t> </a:t>
            </a:r>
            <a:r>
              <a:rPr sz="3200" dirty="0" smtClean="0">
                <a:latin typeface="Times New Roman"/>
              </a:rPr>
              <a:t> </a:t>
            </a:r>
            <a:r>
              <a:rPr lang="en-US" sz="3200" dirty="0" smtClean="0">
                <a:latin typeface="Times New Roman"/>
              </a:rPr>
              <a:t>    </a:t>
            </a:r>
            <a:r>
              <a:rPr sz="3200" dirty="0" smtClean="0">
                <a:latin typeface="Times New Roman"/>
              </a:rPr>
              <a:t>(</a:t>
            </a:r>
            <a:r>
              <a:rPr sz="3200" dirty="0">
                <a:latin typeface="Times New Roman"/>
              </a:rPr>
              <a:t>P = 0.012), with a significant linear </a:t>
            </a:r>
            <a:r>
              <a:rPr sz="3200" dirty="0" smtClean="0">
                <a:latin typeface="Times New Roman"/>
              </a:rPr>
              <a:t>trend </a:t>
            </a:r>
            <a:r>
              <a:rPr sz="3200" dirty="0">
                <a:latin typeface="Times New Roman"/>
              </a:rPr>
              <a:t>(P = 0.003).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21873411" y="15932124"/>
            <a:ext cx="9497860" cy="960120"/>
          </a:xfrm>
          <a:prstGeom prst="roundRect">
            <a:avLst/>
          </a:prstGeom>
          <a:solidFill>
            <a:srgbClr val="F0A52D"/>
          </a:solidFill>
          <a:ln>
            <a:solidFill>
              <a:srgbClr val="F0A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3000" dirty="0">
                <a:solidFill>
                  <a:srgbClr val="FFFFFF"/>
                </a:solidFill>
                <a:latin typeface="Times New Roman"/>
              </a:rPr>
              <a:t>Higher education  →  higher observed HPV vaccine uptake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1873411" y="17085565"/>
            <a:ext cx="9414638" cy="3749039"/>
          </a:xfrm>
          <a:prstGeom prst="roundRect">
            <a:avLst/>
          </a:prstGeom>
          <a:solidFill>
            <a:srgbClr val="FAFCFD"/>
          </a:solidFill>
          <a:ln>
            <a:solidFill>
              <a:srgbClr val="CD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t"/>
          <a:lstStyle/>
          <a:p>
            <a:pPr algn="l"/>
            <a:r>
              <a:rPr sz="3200" b="0" dirty="0">
                <a:solidFill>
                  <a:srgbClr val="142D4B"/>
                </a:solidFill>
                <a:latin typeface="Times New Roman"/>
              </a:rPr>
              <a:t>Interpretation
Higher educational attainment was associated with greater vaccine uptake. The cross-sectional design supports an association, not a causal effect.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3329880" y="11704319"/>
            <a:ext cx="9464040" cy="5338419"/>
          </a:xfrm>
          <a:prstGeom prst="roundRect">
            <a:avLst/>
          </a:prstGeom>
          <a:solidFill>
            <a:srgbClr val="FAFCFD"/>
          </a:solidFill>
          <a:ln>
            <a:solidFill>
              <a:srgbClr val="CD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t"/>
          <a:lstStyle/>
          <a:p>
            <a:pPr algn="l">
              <a:spcAft>
                <a:spcPts val="1000"/>
              </a:spcAft>
              <a:defRPr sz="1400">
                <a:solidFill>
                  <a:srgbClr val="233750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Among HPV-positive women in this study, higher educational attainment was significantly associated with higher HPV vaccination uptake.</a:t>
            </a:r>
          </a:p>
          <a:p>
            <a:pPr>
              <a:spcAft>
                <a:spcPts val="1000"/>
              </a:spcAft>
              <a:defRPr sz="1400">
                <a:solidFill>
                  <a:srgbClr val="233750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Targeted educational and communication strategies, particularly for women with lower educational attainment, may help improve vaccine awareness and acceptance.</a:t>
            </a:r>
          </a:p>
          <a:p>
            <a:pPr>
              <a:spcAft>
                <a:spcPts val="1000"/>
              </a:spcAft>
              <a:defRPr sz="1400">
                <a:solidFill>
                  <a:srgbClr val="233750"/>
                </a:solidFill>
                <a:latin typeface="Times New Roman"/>
              </a:defRPr>
            </a:pPr>
            <a:r>
              <a:rPr sz="3200" dirty="0">
                <a:latin typeface="Times New Roman"/>
              </a:rPr>
              <a:t>Because this was a cross-sectional study, causal relationships cannot be inferred.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33329880" y="19387277"/>
            <a:ext cx="9547961" cy="4071402"/>
          </a:xfrm>
          <a:prstGeom prst="roundRect">
            <a:avLst/>
          </a:prstGeom>
          <a:solidFill>
            <a:srgbClr val="FAFCFD"/>
          </a:solidFill>
          <a:ln>
            <a:solidFill>
              <a:srgbClr val="CD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t"/>
          <a:lstStyle/>
          <a:p>
            <a:pPr>
              <a:spcAft>
                <a:spcPts val="500"/>
              </a:spcAft>
              <a:defRPr sz="720">
                <a:solidFill>
                  <a:srgbClr val="1E3750"/>
                </a:solidFill>
                <a:latin typeface="Arial"/>
              </a:defRP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Enerly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Flingtorp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R, Christiansen IK, Campbell S, Hansen M,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Myklebust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TÅ, et al. An observational study comparing HPV prevalence and type distribution between HPV-vaccinated and -unvaccinated girls after introduction of school-based HPV vaccination in Norway.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PLoS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One. 2019;14(10):e0223612. doi:10.1371/journal.pone.0223612. PMID:31600341.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36530280" y="6446520"/>
            <a:ext cx="4572000" cy="2743200"/>
          </a:xfrm>
          <a:prstGeom prst="roundRect">
            <a:avLst/>
          </a:prstGeom>
          <a:solidFill>
            <a:srgbClr val="F7FBFE"/>
          </a:solidFill>
          <a:ln>
            <a:solidFill>
              <a:srgbClr val="CD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36758880" y="6656832"/>
            <a:ext cx="4114800" cy="443198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2400" b="1">
                <a:solidFill>
                  <a:srgbClr val="143A69"/>
                </a:solidFill>
                <a:latin typeface="Times New Roman"/>
              </a:rPr>
              <a:t>STUDY SNAPSHOT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6804600" y="7242048"/>
            <a:ext cx="4023360" cy="1058751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3200" b="1">
                <a:solidFill>
                  <a:srgbClr val="142D4B"/>
                </a:solidFill>
                <a:latin typeface="Times New Roman"/>
              </a:rPr>
              <a:t>n = 298
HPV-positive women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6804600" y="8264264"/>
            <a:ext cx="4023360" cy="935641"/>
          </a:xfrm>
          <a:prstGeom prst="rect">
            <a:avLst/>
          </a:prstGeom>
          <a:noFill/>
          <a:ln>
            <a:noFill/>
          </a:ln>
        </p:spPr>
        <p:txBody>
          <a:bodyPr wrap="square" lIns="54864" tIns="36576" rIns="54864" bIns="36576" anchor="t">
            <a:spAutoFit/>
          </a:bodyPr>
          <a:lstStyle/>
          <a:p>
            <a:pPr algn="ctr"/>
            <a:r>
              <a:rPr sz="2800" b="0" dirty="0">
                <a:solidFill>
                  <a:srgbClr val="142D4B"/>
                </a:solidFill>
                <a:latin typeface="Times New Roman"/>
              </a:rPr>
              <a:t>Isfahan, Iran
2025–2026</a:t>
            </a:r>
          </a:p>
        </p:txBody>
      </p:sp>
      <p:sp>
        <p:nvSpPr>
          <p:cNvPr id="75" name="TextBox 74"/>
          <p:cNvSpPr txBox="1"/>
          <p:nvPr/>
        </p:nvSpPr>
        <p:spPr>
          <a:xfrm rot="16200000">
            <a:off x="6940827" y="14941295"/>
            <a:ext cx="96926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" b="0" i="1" dirty="0">
                <a:solidFill>
                  <a:srgbClr val="4B5564"/>
                </a:solidFill>
                <a:latin typeface="Times New Roman"/>
              </a:rPr>
              <a:t>Percent vaccinated within each education group.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502920" y="22229064"/>
            <a:ext cx="9639701" cy="1963686"/>
          </a:xfrm>
          <a:prstGeom prst="roundRect">
            <a:avLst/>
          </a:prstGeom>
          <a:solidFill>
            <a:srgbClr val="F6FBFE"/>
          </a:solidFill>
          <a:ln w="15240">
            <a:solidFill>
              <a:srgbClr val="A6D3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ounded Rectangle 78"/>
          <p:cNvSpPr/>
          <p:nvPr/>
        </p:nvSpPr>
        <p:spPr>
          <a:xfrm>
            <a:off x="613608" y="22634239"/>
            <a:ext cx="1978429" cy="1256759"/>
          </a:xfrm>
          <a:prstGeom prst="roundRect">
            <a:avLst/>
          </a:prstGeom>
          <a:solidFill>
            <a:srgbClr val="278BC5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Times New Roman"/>
              </a:rPr>
              <a:t>298 HPV-positive
women</a:t>
            </a:r>
          </a:p>
        </p:txBody>
      </p:sp>
      <p:sp>
        <p:nvSpPr>
          <p:cNvPr id="80" name="Right Arrow 79"/>
          <p:cNvSpPr/>
          <p:nvPr/>
        </p:nvSpPr>
        <p:spPr>
          <a:xfrm>
            <a:off x="2614230" y="23056866"/>
            <a:ext cx="429602" cy="504948"/>
          </a:xfrm>
          <a:prstGeom prst="rightArrow">
            <a:avLst/>
          </a:prstGeom>
          <a:solidFill>
            <a:srgbClr val="7897AC"/>
          </a:solidFill>
          <a:ln>
            <a:solidFill>
              <a:srgbClr val="7897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ounded Rectangle 80"/>
          <p:cNvSpPr/>
          <p:nvPr/>
        </p:nvSpPr>
        <p:spPr>
          <a:xfrm>
            <a:off x="3046408" y="22634239"/>
            <a:ext cx="1978429" cy="1256759"/>
          </a:xfrm>
          <a:prstGeom prst="roundRect">
            <a:avLst/>
          </a:prstGeom>
          <a:solidFill>
            <a:srgbClr val="4CA4B5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Times New Roman"/>
              </a:rPr>
              <a:t>Education
level</a:t>
            </a:r>
          </a:p>
        </p:txBody>
      </p:sp>
      <p:sp>
        <p:nvSpPr>
          <p:cNvPr id="85" name="Right Arrow 84"/>
          <p:cNvSpPr/>
          <p:nvPr/>
        </p:nvSpPr>
        <p:spPr>
          <a:xfrm>
            <a:off x="5062274" y="23056866"/>
            <a:ext cx="429602" cy="504948"/>
          </a:xfrm>
          <a:prstGeom prst="rightArrow">
            <a:avLst/>
          </a:prstGeom>
          <a:solidFill>
            <a:srgbClr val="7897AC"/>
          </a:solidFill>
          <a:ln>
            <a:solidFill>
              <a:srgbClr val="7897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ounded Rectangle 85"/>
          <p:cNvSpPr/>
          <p:nvPr/>
        </p:nvSpPr>
        <p:spPr>
          <a:xfrm>
            <a:off x="5515285" y="22634239"/>
            <a:ext cx="1978429" cy="1256759"/>
          </a:xfrm>
          <a:prstGeom prst="roundRect">
            <a:avLst/>
          </a:prstGeom>
          <a:solidFill>
            <a:srgbClr val="6657A6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Times New Roman"/>
              </a:rPr>
              <a:t>Vaccination
status</a:t>
            </a:r>
          </a:p>
        </p:txBody>
      </p:sp>
      <p:sp>
        <p:nvSpPr>
          <p:cNvPr id="89" name="Right Arrow 88"/>
          <p:cNvSpPr/>
          <p:nvPr/>
        </p:nvSpPr>
        <p:spPr>
          <a:xfrm>
            <a:off x="7527929" y="23056866"/>
            <a:ext cx="429602" cy="504948"/>
          </a:xfrm>
          <a:prstGeom prst="rightArrow">
            <a:avLst/>
          </a:prstGeom>
          <a:solidFill>
            <a:srgbClr val="7897AC"/>
          </a:solidFill>
          <a:ln>
            <a:solidFill>
              <a:srgbClr val="7897A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ounded Rectangle 96"/>
          <p:cNvSpPr/>
          <p:nvPr/>
        </p:nvSpPr>
        <p:spPr>
          <a:xfrm>
            <a:off x="7958103" y="22582527"/>
            <a:ext cx="1978429" cy="1256759"/>
          </a:xfrm>
          <a:prstGeom prst="roundRect">
            <a:avLst/>
          </a:prstGeom>
          <a:solidFill>
            <a:srgbClr val="27799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Statistical Analysis</a:t>
            </a:r>
          </a:p>
        </p:txBody>
      </p:sp>
      <p:pic>
        <p:nvPicPr>
          <p:cNvPr id="100" name="Picture 99" descr="virus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14821509"/>
            <a:ext cx="2221230" cy="2221230"/>
          </a:xfrm>
          <a:prstGeom prst="rect">
            <a:avLst/>
          </a:prstGeom>
        </p:spPr>
      </p:pic>
      <p:pic>
        <p:nvPicPr>
          <p:cNvPr id="101" name="Picture 100" descr="dna_cir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4477" y="19762139"/>
            <a:ext cx="2651493" cy="2651493"/>
          </a:xfrm>
          <a:prstGeom prst="rect">
            <a:avLst/>
          </a:prstGeom>
        </p:spPr>
      </p:pic>
      <p:pic>
        <p:nvPicPr>
          <p:cNvPr id="102" name="Picture 101" descr="virus_circ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3658" y="22582527"/>
            <a:ext cx="1417320" cy="1417320"/>
          </a:xfrm>
          <a:prstGeom prst="rect">
            <a:avLst/>
          </a:prstGeom>
        </p:spPr>
      </p:pic>
      <p:pic>
        <p:nvPicPr>
          <p:cNvPr id="103" name="Picture 102" descr="vaccine_circ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30096" y="16050705"/>
            <a:ext cx="1704946" cy="170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</TotalTime>
  <Words>276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Aptos</vt:lpstr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HP</cp:lastModifiedBy>
  <cp:revision>33</cp:revision>
  <dcterms:created xsi:type="dcterms:W3CDTF">2026-09-07T19:22:54Z</dcterms:created>
  <dcterms:modified xsi:type="dcterms:W3CDTF">2026-10-16T07:39:35Z</dcterms:modified>
</cp:coreProperties>
</file>