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1" d="100"/>
          <a:sy n="31" d="100"/>
        </p:scale>
        <p:origin x="1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812/ijcm-157898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بررسی همبستگی بین سلامت معنوی و کیفیت زندگی در مراقبان بیماران مبتلا به سرطان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Code:1656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187550" y="6109320"/>
            <a:ext cx="36576000" cy="286847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رومینا</a:t>
            </a: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صیدی1، شراره </a:t>
            </a:r>
            <a:r>
              <a:rPr kumimoji="0" lang="fa-I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ضیغمی</a:t>
            </a: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محمدی⁕2، بتول محمدی3</a:t>
            </a: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1-دانشجوی کارشناسی ارشد، گروه پرستاری، </a:t>
            </a:r>
            <a:r>
              <a:rPr kumimoji="0" lang="fa-I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واحدکرج،دانشگاه</a:t>
            </a: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آزاد اسلامی، کرج ، ایران. 4820-0224-0005-0009</a:t>
            </a: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2- دکترای پرستاری، استادیار، مرکز تحقیقات مراقبتهای بالینی و ارتقاء سلامت، واحد کرج، دانشگاه آزاد اسلامی، کرج، ایران. . </a:t>
            </a: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3- کارشناس ارشد پرستاری، مربی، مرکز تحقیقات مراقبتهای بالینی و ارتقاء سلامت، واحد کرج، دانشگاه آزاد اسلامی، کرج، ایران. </a:t>
            </a: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* نویسنده مسئول: شراره </a:t>
            </a:r>
            <a:r>
              <a:rPr kumimoji="0" lang="fa-I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ضیغمی</a:t>
            </a: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محمدی، مرکز تحقیقات مراقبتهای بالینی و ارتقاء سلامت، واحد کرج، دانشگاه آزاد اسلامی، کرج، ایران.  ایمیل: </a:t>
            </a:r>
            <a:r>
              <a:rPr kumimoji="0" lang="af-Z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Email: zeighamimohammadi@iau.ac.ir</a:t>
            </a: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151" y="1017488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8074" y="9214608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082" y="1659840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4559" y="15146806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776151" y="12197084"/>
            <a:ext cx="9601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ar-SA" sz="3600" cap="al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Lotus" panose="00000400000000000000" pitchFamily="2" charset="-78"/>
              </a:rPr>
              <a:t>سلامت معنوی با کیفیت زندگی مراقبان بیماران مبتلا به سرطان ارتباط دارد. ارزیابی سلامت معنوی مراقبان، طراحی و اجرای مداخلات حمایتی تلفیقی مبتنی بر معنویت، میتواند به ‌عنوان بخشی مؤثر از برنامه‌های مراقبتی در حوزه انکولوژی و مراقبتهای تسکینی مدنظر قرار گیرد. </a:t>
            </a:r>
            <a:endParaRPr lang="en-US" sz="36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48724" y="11365992"/>
            <a:ext cx="98570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40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سرطان </a:t>
            </a:r>
            <a:r>
              <a:rPr lang="fa-IR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به‌عنوان</a:t>
            </a:r>
            <a:r>
              <a:rPr lang="fa-IR" sz="40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یکی از </a:t>
            </a:r>
            <a:r>
              <a:rPr lang="fa-IR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شایع‌ترین</a:t>
            </a:r>
            <a:r>
              <a:rPr lang="fa-IR" sz="40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بیماریهای مزمن و تهدید کننده حیات، افزون بر بیماران، مراقبان آنان را نیز با </a:t>
            </a:r>
            <a:r>
              <a:rPr lang="fa-IR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چالش‌های</a:t>
            </a:r>
            <a:r>
              <a:rPr lang="fa-IR" sz="40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گسترده جسمی، روانی و اجتماعی مواجه </a:t>
            </a:r>
            <a:r>
              <a:rPr lang="fa-IR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می‌سازد</a:t>
            </a:r>
            <a:r>
              <a:rPr lang="fa-IR" sz="40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 از این رو، هدف این مطالعه تعیین همبستگی بین سلامت معنوی و کیفیت زندگی در مراقبان بیماران مبتلا به سرطان بود.</a:t>
            </a:r>
            <a:endParaRPr kumimoji="0" lang="fa-IR" sz="40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294875" y="16340128"/>
            <a:ext cx="9729118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مطالعه‌ی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توصیفی-همبستگی با مشارکت ۱۲۵ مراقب بیماران مبتلا به سرطان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مراجعه‌کننده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به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بخش‌های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سرپایی بیمارستان رسول اکرم شهر تهران در سال ۱۴۰۴ انجام شد. نمونه گیری به روش هدفمند صورت گرفت.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داده‌ها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با استفاده از پرسشنامه سلامت معنوی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پالوتزین-الیسون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پرسشنامه کیفیت زندگی مراقبان و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به‌صورت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خودایفا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گردآوری شد. تحلیل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داده‌ها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با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نرم‌افزار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af-ZA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SPSS 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نسخه 26 و با استفاده از آمار توصیفی، آزمون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شاپیرو-ویلک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</a:t>
            </a:r>
            <a:r>
              <a:rPr lang="fa-IR" sz="36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رگرسیون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کانونی انجام شد. سطح معناداری 05/0 در نظر گرفته شد.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1428" y="18760281"/>
            <a:ext cx="9764078" cy="227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rtl="0">
              <a:buFont typeface="+mj-lt"/>
              <a:buAutoNum type="arabicPeriod"/>
            </a:pP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Sung H, </a:t>
            </a:r>
            <a:r>
              <a:rPr lang="en-US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Ferlay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J, Siegel </a:t>
            </a:r>
            <a:r>
              <a:rPr lang="en-US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Rl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, </a:t>
            </a:r>
            <a:r>
              <a:rPr lang="en-US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Laversanne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M, </a:t>
            </a:r>
            <a:r>
              <a:rPr lang="en-US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Soerjomataram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I, Jemal A, Bray F. Global Cancer Statistics 2020: </a:t>
            </a:r>
            <a:r>
              <a:rPr lang="en-US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Globocan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Estimates Of Incidence And Mortality Worldwide For 36 Cancers In 185 Countries. CA: A Cancer Journal For Clinicians. 2021;71(3):209-249. Doi: 10.3322/Caac.21660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+mj-cs"/>
            </a:endParaRPr>
          </a:p>
          <a:p>
            <a:pPr marL="342900" marR="0" lvl="0" indent="-342900" algn="l" rtl="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Eshrati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B, 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Rampisheh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Z, 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Soleimanvandi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Azar N, Eftekhar A, 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Tayefi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B. Age-standardized Cancer Incidence Rate And Ethnicity In Iran. International Journal Of Cancer Management.2025;18(1):e157898.</a:t>
            </a:r>
            <a:r>
              <a:rPr lang="en-US" sz="1600" u="none" strike="noStrik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Https://Doi.Org/10.5812/Ijcm-157898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.</a:t>
            </a:r>
          </a:p>
          <a:p>
            <a:pPr marL="342900" marR="0" lvl="0" indent="-342900" algn="l" rtl="0">
              <a:buFont typeface="+mj-lt"/>
              <a:buAutoNum type="arabicPeriod"/>
            </a:pP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Mirzaei-</a:t>
            </a:r>
            <a:r>
              <a:rPr lang="en-US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alavijeh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M, </a:t>
            </a:r>
            <a:r>
              <a:rPr lang="en-US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Shekarbeygi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N, Jalilian F. Spiritual Health Of Caregivers Of Cancer Patients. Avicenna Interdisciplinary Journal Of Religion And Health. 2024;4(2):1-7. Doi:10.32592/Jorh.4.2.1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. [Persian]</a:t>
            </a:r>
          </a:p>
          <a:p>
            <a:pPr marL="342900" marR="0" lvl="0" indent="-342900" algn="l" rtl="0">
              <a:buFont typeface="+mj-lt"/>
              <a:buAutoNum type="arabicPeriod"/>
            </a:pP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Northouse </a:t>
            </a:r>
            <a:r>
              <a:rPr lang="en-US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Ll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, </a:t>
            </a:r>
            <a:r>
              <a:rPr lang="en-US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Katapodi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Mc, Schafenacker Am, Weiss D. The Impact Of Caregiving On The Psychological Well-being Of Family Caregivers And Cancer Patients. Seminars In Oncology Nursing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.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 2012;28(4):236-45.</a:t>
            </a:r>
            <a:r>
              <a:rPr lang="en-US" sz="16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en-US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Doi:10.1016/J.Soncn.2012.09.006 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C22860-75A3-7F9B-04B3-F6A368D32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4852" y="13302952"/>
            <a:ext cx="6655952" cy="56209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B540DD-299D-F28E-B2FB-C384035138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5975" y="13436039"/>
            <a:ext cx="9156792" cy="51575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9A2EEC-E6FB-969C-22D6-1247FDFBA6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16531" y="19773671"/>
            <a:ext cx="7206419" cy="46404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FDC99D-9C51-E5D1-C747-C3BD926E67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06962" y="20031550"/>
            <a:ext cx="10334819" cy="42142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7FF84C2-432A-136F-FBE9-36AFA87641EF}"/>
              </a:ext>
            </a:extLst>
          </p:cNvPr>
          <p:cNvSpPr txBox="1"/>
          <p:nvPr/>
        </p:nvSpPr>
        <p:spPr>
          <a:xfrm>
            <a:off x="11118074" y="10505503"/>
            <a:ext cx="2071358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میانگین نمره کل سلامت معنوی 77/19 </a:t>
            </a:r>
            <a:r>
              <a:rPr lang="ar-SA" sz="2800" cap="all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 28/78و کیفیت زندگی 74/16 </a:t>
            </a:r>
            <a:r>
              <a:rPr lang="ar-SA" sz="2800" cap="all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 10/79  بود. تحلیل رگرسیون کانونی</a:t>
            </a:r>
            <a:r>
              <a:rPr lang="ar-SA" sz="2800" cap="al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نشان داد تنها تابع کانونی اول معنادار بود(001/0&gt;</a:t>
            </a:r>
            <a:r>
              <a:rPr lang="en-US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P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 ، 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68/0=</a:t>
            </a:r>
            <a:r>
              <a:rPr lang="en-US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 </a:t>
            </a:r>
            <a:r>
              <a:rPr lang="en-US" sz="2800" cap="all" dirty="0" err="1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Rc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، 46/0=</a:t>
            </a:r>
            <a:r>
              <a:rPr lang="en-US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Rc²</a:t>
            </a:r>
            <a:r>
              <a:rPr lang="en-US" sz="2800" cap="all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</a:rPr>
              <a:t>، 537/0= </a:t>
            </a:r>
            <a:r>
              <a:rPr lang="en-US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Wilks’ Lambda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 ) و بیانگر یک الگوی چند متغیره معنادار بین مجموعه سلامت معنوی و مجموعه کیفیت زندگی مراقبان بیماران مبتلا به سرطان بود. در مجموعه سلامت معنوی، هر دو بعد سلامت معنوی وجودی و سلامت معنوی مذهبی بار ساختاری بالا و هم جهت داشتند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(93/0=</a:t>
            </a:r>
            <a:r>
              <a:rPr lang="en-US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rₛ 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)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. در مجموعه کیفیت زندگی، افزایش سلامت معنوی با کاهش رنج روانی-جسمی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(67/0-=</a:t>
            </a:r>
            <a:r>
              <a:rPr lang="en-US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r</a:t>
            </a:r>
            <a:r>
              <a:rPr lang="en-US" sz="2800" cap="all" dirty="0">
                <a:effectLst/>
                <a:latin typeface="+mn-lt"/>
                <a:ea typeface="MS Mincho" panose="02020609040205080304" pitchFamily="49" charset="-128"/>
                <a:cs typeface="B Lotus" panose="00000400000000000000" pitchFamily="2" charset="-78"/>
              </a:rPr>
              <a:t>ₛ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) 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و گسیختگی سبک زندگی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(50/0-=</a:t>
            </a:r>
            <a:r>
              <a:rPr lang="en-US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r</a:t>
            </a:r>
            <a:r>
              <a:rPr lang="en-US" sz="2800" cap="all" dirty="0">
                <a:effectLst/>
                <a:latin typeface="+mn-lt"/>
                <a:ea typeface="MS Mincho" panose="02020609040205080304" pitchFamily="49" charset="-128"/>
                <a:cs typeface="B Lotus" panose="00000400000000000000" pitchFamily="2" charset="-78"/>
              </a:rPr>
              <a:t>ₛ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) 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و همزمان با افزایش سازگاری مثبت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(76/0=</a:t>
            </a:r>
            <a:r>
              <a:rPr lang="en-US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r</a:t>
            </a:r>
            <a:r>
              <a:rPr lang="en-US" sz="2800" cap="all" dirty="0">
                <a:effectLst/>
                <a:latin typeface="+mn-lt"/>
                <a:ea typeface="MS Mincho" panose="02020609040205080304" pitchFamily="49" charset="-128"/>
                <a:cs typeface="B Lotus" panose="00000400000000000000" pitchFamily="2" charset="-78"/>
              </a:rPr>
              <a:t>ₛ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)</a:t>
            </a:r>
            <a:r>
              <a:rPr lang="ar-SA" sz="2800" cap="all" dirty="0">
                <a:effectLst/>
                <a:latin typeface="+mn-lt"/>
                <a:ea typeface="Calibri" panose="020F0502020204030204" pitchFamily="34" charset="0"/>
                <a:cs typeface="B Lotus" panose="00000400000000000000" pitchFamily="2" charset="-78"/>
              </a:rPr>
              <a:t> همراه بود و</a:t>
            </a:r>
            <a:r>
              <a:rPr lang="ar-SA" sz="2800" cap="all" dirty="0">
                <a:effectLst/>
                <a:latin typeface="+mn-lt"/>
                <a:ea typeface="Times New Roman" panose="02020603050405020304" pitchFamily="18" charset="0"/>
                <a:cs typeface="B Lotus" panose="00000400000000000000" pitchFamily="2" charset="-78"/>
              </a:rPr>
              <a:t> 21 درصد از واریانس کیفیت زندگی مراقبان بیماران مبتلا به سرطان توسط ترکیب خطی ابعاد سلامت معنوی تبیین شد.</a:t>
            </a:r>
            <a:r>
              <a:rPr lang="ar-SA" sz="2800" cap="al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a-IR" sz="2800" dirty="0"/>
          </a:p>
        </p:txBody>
      </p:sp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677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sh</cp:lastModifiedBy>
  <cp:revision>37</cp:revision>
  <dcterms:created xsi:type="dcterms:W3CDTF">2026-09-07T19:22:54Z</dcterms:created>
  <dcterms:modified xsi:type="dcterms:W3CDTF">2026-10-06T16:18:20Z</dcterms:modified>
</cp:coreProperties>
</file>