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995" autoAdjust="0"/>
    <p:restoredTop sz="99650" autoAdjust="0"/>
  </p:normalViewPr>
  <p:slideViewPr>
    <p:cSldViewPr snapToGrid="0">
      <p:cViewPr>
        <p:scale>
          <a:sx n="20" d="100"/>
          <a:sy n="20" d="100"/>
        </p:scale>
        <p:origin x="-1368" y="-192"/>
      </p:cViewPr>
      <p:guideLst>
        <p:guide orient="horz" pos="7689"/>
        <p:guide pos="1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xmlns="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8299" y="4455039"/>
            <a:ext cx="30544167" cy="2215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of Remote Communication Technologies in Integrating ‎Continuous Care from Pregnancy through </a:t>
            </a:r>
            <a:r>
              <a:rPr lang="en-US" sz="6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Infancy: </a:t>
            </a:r>
            <a:r>
              <a:rPr lang="en-US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‎Systematic ‎Review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xmlns="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41051" y="4783859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algn="ctr">
              <a:defRPr/>
            </a:pPr>
            <a:r>
              <a:rPr lang="en-US" sz="4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Code: 1482</a:t>
            </a:r>
            <a:endParaRPr lang="fa-IR" sz="4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xmlns="" id="{044041E2-44E2-4EED-B6C0-FC2CE9C577D9}"/>
              </a:ext>
            </a:extLst>
          </p:cNvPr>
          <p:cNvSpPr txBox="1"/>
          <p:nvPr/>
        </p:nvSpPr>
        <p:spPr>
          <a:xfrm>
            <a:off x="5181953" y="6949535"/>
            <a:ext cx="32196858" cy="416113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Nafiseh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Jamal(1),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Reza </a:t>
            </a:r>
            <a:r>
              <a:rPr lang="en-US" sz="4000" b="1" dirty="0" err="1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Abbasi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(2),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Reihane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Sharif(3), </a:t>
            </a:r>
            <a:r>
              <a:rPr lang="en-US" sz="4000" b="1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Seyedamirabbas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 </a:t>
            </a:r>
            <a:r>
              <a:rPr lang="en-US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Sharif(4‎)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‎Health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Information Management Research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‎Medical Sciences,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Iran.‎‏ ‏Email: jamal.nafiseh69@gmail.com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‎Department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of Health Information Technology, School of Paramedical ‎Sciences,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Torbat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Heydariyeh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Medical 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Torbat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Heydariyeh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 Email: rezaabbasi2001@gmail.com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‎Health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Information Management Research Center,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‎Medical Sciences, ‎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Iran.‎‏ ‏Email: Fr.sharif@yahoo.com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‎Department 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of Pediatrics,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 University of Medical Sciences, </a:t>
            </a:r>
            <a:r>
              <a:rPr lang="en-US" sz="3200" dirty="0" err="1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Kashan</a:t>
            </a:r>
            <a:r>
              <a:rPr lang="en-US" sz="3200" dirty="0">
                <a:solidFill>
                  <a:srgbClr val="000001"/>
                </a:solidFill>
                <a:latin typeface="Times New Roman" panose="02020603050405020304" pitchFamily="18" charset="0"/>
                <a:ea typeface="Open Sauce"/>
                <a:cs typeface="Times New Roman" panose="02020603050405020304" pitchFamily="18" charset="0"/>
                <a:sym typeface="Open Sauce"/>
              </a:rPr>
              <a:t>, ‎Iran.‎‏ ‏Email: amirsharif.md@gmail.com</a:t>
            </a:r>
          </a:p>
          <a:p>
            <a:pPr algn="ctr"/>
            <a:endParaRPr lang="en-US" sz="3200" dirty="0">
              <a:solidFill>
                <a:srgbClr val="000001"/>
              </a:solidFill>
              <a:latin typeface="Times New Roman" panose="02020603050405020304" pitchFamily="18" charset="0"/>
              <a:ea typeface="Open Sauce"/>
              <a:cs typeface="Times New Roman" panose="02020603050405020304" pitchFamily="18" charset="0"/>
              <a:sym typeface="Open Sauce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24050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xmlns="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98271"/>
            <a:ext cx="20713588" cy="915533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xmlns="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98271"/>
            <a:ext cx="9601200" cy="915534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xmlns="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660270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xmlns="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556738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78ACE6C8-764A-491B-97C3-71DD70C00B3C}"/>
              </a:ext>
            </a:extLst>
          </p:cNvPr>
          <p:cNvSpPr txBox="1"/>
          <p:nvPr/>
        </p:nvSpPr>
        <p:spPr>
          <a:xfrm>
            <a:off x="402868" y="11331111"/>
            <a:ext cx="9601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Continuity of care from pregnancy through infancy is a core pillar of the transformation of ‎maternal-infant health services. Remote communication technologies (telephone, SMS, ‎mobile applications, video-conferencing) have emerged as tools for integrating this ‎continuum of care. This study aimed to systematically review randomized controlled trials ‎and appraise their quality.‎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2745442-14D6-454C-AEAA-7ECB778143F4}"/>
              </a:ext>
            </a:extLst>
          </p:cNvPr>
          <p:cNvSpPr txBox="1"/>
          <p:nvPr/>
        </p:nvSpPr>
        <p:spPr>
          <a:xfrm>
            <a:off x="33205873" y="11418676"/>
            <a:ext cx="9544051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/>
            <a:r>
              <a:rPr lang="en-US" sz="38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Remote communication technologies can meaningfully support integrated, continuous, and ‎hope-instilling care for mothers and infants; however, the absence of any trial at low risk ‎of bias underscores the need for more rigorous trials.‎</a:t>
            </a: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xmlns="" id="{0CE218E2-C10E-4C6A-95F2-0A69ECC1C187}"/>
              </a:ext>
            </a:extLst>
          </p:cNvPr>
          <p:cNvSpPr txBox="1"/>
          <p:nvPr/>
        </p:nvSpPr>
        <p:spPr>
          <a:xfrm>
            <a:off x="33205874" y="16787015"/>
            <a:ext cx="9671967" cy="66479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6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Page 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MJ, McKenzie JE,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Bossuyt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PM, et al. The PRISMA 2020 statement: an updated guideline for ‎reporting systematic reviews. BMJ. 2021;372:n71.‎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Sterne 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JAC,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Savović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J, Page MJ, et al.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RoB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2: a revised tool for assessing risk of bias in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randomised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‎trials. BMJ. 2019;366:l4898.‎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600" dirty="0" err="1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Modi</a:t>
            </a:r>
            <a:r>
              <a:rPr lang="en-US" sz="3600" dirty="0" smtClean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D,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Dholakia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N,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Gopalan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R, et al. 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mHealth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intervention "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ImTeCHO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 to improve delivery of ‎maternal, neonatal, and child care services - a cluster-randomized trial in tribal areas of Gujarat, India. ‎</a:t>
            </a:r>
            <a:r>
              <a:rPr lang="en-US" sz="3600" dirty="0" err="1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PLoS</a:t>
            </a:r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Med. 2019;16(10):e1002939.‎</a:t>
            </a:r>
          </a:p>
        </p:txBody>
      </p:sp>
      <p:sp>
        <p:nvSpPr>
          <p:cNvPr id="88" name="Text Box 6">
            <a:extLst>
              <a:ext uri="{FF2B5EF4-FFF2-40B4-BE49-F238E27FC236}">
                <a16:creationId xmlns:a16="http://schemas.microsoft.com/office/drawing/2014/main" xmlns="" id="{44BFE7F8-789D-45EE-A81D-BE072485E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78777" y="16602704"/>
            <a:ext cx="10356794" cy="6786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Of 16 RCTs (11 individual, 4 cluster, 1 quasi-randomized) across 12 countries, none reached overall low risk of bias (RoB2): 68.75% some concerns, 31.25% high </a:t>
            </a:r>
            <a:r>
              <a:rPr lang="en-US" sz="3600" dirty="0" smtClean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risk; mainly 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from </a:t>
            </a:r>
            <a:r>
              <a:rPr lang="en-US" sz="3600" dirty="0" err="1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unblinded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, self-reported outcomes. Of 14 trials reporting a comparative effect: 6 significant, 7 mixed, 1 null. Technology-based interventions were linked to a 10.5% reduction in jaundice-related readmission, reduced maternal anxiety, improved newborn care and sleep/mood, and less healthcare resource use in congenital heart </a:t>
            </a:r>
            <a:r>
              <a:rPr lang="en-US" sz="3600" dirty="0" smtClean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disease; but </a:t>
            </a:r>
            <a:r>
              <a:rPr lang="en-US" sz="3600" dirty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immunization effects were limited to attitudes, not timeliness.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xmlns="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778757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/>
            <a:r>
              <a:rPr lang="en-US" sz="3600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systematic PRISMA 2020-guided search was conducted in Scopus, PubMed, and Web ‎of Science using terms for infant/neonate, digital health/telemedicine, and continuity of ‎care. Eligible studies were randomized controlled trials evaluating a remote ‎communication intervention across the pregnancy-to-infancy continuum against usual care, ‎excluding protocols without outcomes and non-randomized designs. Quality was ‎appraised using the Cochrane RoB2 tool.‎</a:t>
            </a:r>
            <a:endParaRPr lang="en-US" sz="3600" dirty="0">
              <a:solidFill>
                <a:srgbClr val="000001"/>
              </a:solidFill>
              <a:latin typeface="Times New Roman"/>
              <a:cs typeface="Times New Roman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xmlns="" id="{16CE5E7F-6469-44C6-AA51-B785B103A619}"/>
              </a:ext>
            </a:extLst>
          </p:cNvPr>
          <p:cNvSpPr txBox="1"/>
          <p:nvPr/>
        </p:nvSpPr>
        <p:spPr>
          <a:xfrm>
            <a:off x="11221983" y="11385343"/>
            <a:ext cx="98570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r>
              <a:rPr lang="en-US" sz="3200" b="1" dirty="0" smtClean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Risk of bias assessment (</a:t>
            </a:r>
            <a:r>
              <a:rPr lang="en-US" sz="3200" b="1" dirty="0">
                <a:solidFill>
                  <a:srgbClr val="00000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Cochrane </a:t>
            </a:r>
            <a:r>
              <a:rPr lang="en-US" sz="3200" b="1" dirty="0" smtClean="0">
                <a:latin typeface="Times New Roman" panose="02020603050405020304" pitchFamily="18" charset="0"/>
                <a:ea typeface="Open Sans" panose="020B0606030504020204" pitchFamily="34" charset="0"/>
                <a:cs typeface="Times New Roman" panose="02020603050405020304" pitchFamily="18" charset="0"/>
              </a:rPr>
              <a:t>RoB2) </a:t>
            </a:r>
            <a:endParaRPr lang="en-US" sz="3200" b="1" dirty="0">
              <a:latin typeface="Times New Roman" panose="02020603050405020304" pitchFamily="18" charset="0"/>
              <a:ea typeface="Open Sans" panose="020B06060305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29" name="Picture 5" descr="C:\Users\HP_16_1Tb_ssd\Desktop\Capture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78777" y="11303597"/>
            <a:ext cx="10356794" cy="49518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1221983" y="12315825"/>
            <a:ext cx="10119140" cy="10799614"/>
            <a:chOff x="11221983" y="12315825"/>
            <a:chExt cx="10119140" cy="10799614"/>
          </a:xfrm>
        </p:grpSpPr>
        <p:pic>
          <p:nvPicPr>
            <p:cNvPr id="1028" name="Picture 4" descr="C:\Users\HP_16_1Tb_ssd\Desktop\Untitled.png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237"/>
            <a:stretch/>
          </p:blipFill>
          <p:spPr bwMode="auto">
            <a:xfrm>
              <a:off x="11221983" y="12315825"/>
              <a:ext cx="10119140" cy="104780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221983" y="22793832"/>
              <a:ext cx="10119140" cy="3216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257</TotalTime>
  <Words>545</Words>
  <Application>Microsoft Office PowerPoint</Application>
  <PresentationFormat>Custom</PresentationFormat>
  <Paragraphs>21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R.sh</cp:lastModifiedBy>
  <cp:revision>40</cp:revision>
  <dcterms:created xsi:type="dcterms:W3CDTF">2026-09-07T19:22:54Z</dcterms:created>
  <dcterms:modified xsi:type="dcterms:W3CDTF">2026-10-06T14:58:03Z</dcterms:modified>
</cp:coreProperties>
</file>