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92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37" d="100"/>
          <a:sy n="37" d="100"/>
        </p:scale>
        <p:origin x="-1662" y="-29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ahramim901@gmail.com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402954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بررسی ارتباط تعاملات مراقبتی پرستار-بیمار با صلاحیت بالینی و صلاحیت اخلاقی از دیدگاه پرستاران شهرستان بیرجند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عکس نویسنده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416113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مهناز بهرامی، سمیرا عبدلی مقدم، کیمیا جوان</a:t>
            </a:r>
          </a:p>
          <a:p>
            <a:pPr lvl="0" algn="ctr" rtl="1">
              <a:defRPr/>
            </a:pP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(1) استادیار، دانشکده پرستاری ومامایی، دانشگاه علوم پزشکی بیرجند، بیرجند، ایران. 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cs typeface="B Zar" panose="00000400000000000000" pitchFamily="2" charset="-78"/>
                <a:sym typeface="Open Sauce 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bahramim901@gmail.com</a:t>
            </a: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cs typeface="B Zar" panose="00000400000000000000" pitchFamily="2" charset="-78"/>
              <a:sym typeface="Open Sauce Bold"/>
            </a:endParaRPr>
          </a:p>
          <a:p>
            <a:pPr marR="0" lvl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(2) کارشناسی ارشد پرستاری اورژانس، دانشگاه علوم پزشکی بیرجند، بیرجند، ایران.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samiraabdoli0863@gmail.com</a:t>
            </a: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</a:t>
            </a:r>
          </a:p>
          <a:p>
            <a:pPr marR="0" lvl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cs typeface="B Zar" panose="00000400000000000000" pitchFamily="2" charset="-78"/>
                <a:sym typeface="Open Sauce Bold"/>
              </a:rPr>
              <a:t>(3) دانشجوی کارشناسی پرستاری، کمیته تحقیقات دانشجویی، دانشگاه علوم پزشکی بیرجند، بیرجند، ایران. 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cs typeface="B Zar" panose="00000400000000000000" pitchFamily="2" charset="-78"/>
                <a:sym typeface="Open Sauce Bold"/>
              </a:rPr>
              <a:t>kimia.jv82@gmail.com</a:t>
            </a: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cs typeface="B Zar" panose="00000400000000000000" pitchFamily="2" charset="-78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358" y="17555555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101008"/>
            <a:ext cx="96012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یافته‌های پژوهش حاضر نشان داد که تعاملات مراقبتی پرستار–بیمار با صلاحیت بالینی و صلاحیت اخلاقی پرستاران رابطه مثبت و معناداری دارد. این نتایج بر این نکته تأکید می‌کند که کیفیت تعامل پرستار و بیمار نه‌تنها تحت تأثیر مهارت‌های فنی و بالینی، بلکه با ظرفیت‌های اخلاقی و ارتباطی پرستاران پیوند خورده است. به‌عبارت دیگر، صلاحیت اخلاقی و بالینی زمانی می‌توانند به‌عنوان عوامل تسهیل‌کننده تعاملات مراقبتی عمل کنند که در قالب رفتارهای انسانی و پاسخ‌دهنده در بستر ارتباط روزمره پرستار با بیمار تحقق یابند. این یافته‌ها می‌تواند به‌عنوان پایه‌ای برای بازنگری برنامه‌های آموزشی و توانمندسازی پرستاران با تأکید بر تقویت هم‌زمان ابعاد بالینی، اخلاقی و ارتباطی مورد استفاده قرار گیرد. با توجه به ماهیت مقطعی مطالعه، انجام مطالعات طولی و مداخله‌ای با لحاظ کردن متغیرهای میانجی و تعدیل‌گر در سایر محیط‌ها و جوامع پرستاری توصیه می‌شود.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362841"/>
            <a:ext cx="98570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پرستاران به‌عنوان یکی از مهم‌ترین گروه‌های ارائه‌دهنده مراقبت سلامت، نقش اساسی در حفظ سلامت بیماران و ارتقای کیفیت مراقبت دارند. صلاحیت بالینی و اخلاقی از مؤلفه‌های مهم عملکرد حرفه‌ای پرستاران و ارائه مراقبت ایمن و باکیفیت محسوب می‌شود. با این وجود، شواهد محدودی درباره ارتباط تعاملات مراقبتی پرستار–بیمار با صلاحیت بالینی و صلاحیت اخلاقی وجود دارد. </a:t>
            </a: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451815" y="18177286"/>
            <a:ext cx="9729118" cy="5909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 defTabSz="4703763" rtl="1" eaLnBrk="0" hangingPunct="0">
              <a:defRPr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در این مطالعه مقطعی از نوع همبستگی 176 پرستار به روش نمونه‌گیری سهمیه‌ای و تصادفی  مورد بررسی قرار گرفتند. معیارهای ورود به مطالعه شامل داشتن حداقل مدرک کارشناسی پرستاری، حداقل شش ماه سابقه کار در بیمارستان و پرستار در زمان نمونه گیری در مرخصی زایمان یا استعلاجی به سرنبرد، بود. معیار خروج نیز عدم تمایل به ادامه همکاری و تکمیل نکردن بیش از 10 درصد سوالات پرسشنامه‌ها در نظر گرفته شد. داده‌ها با استفاده از پرسشنامه های روا و پایا شده صلاحیت اخلاقی ظفرنیا، صلاحیت بالینی لئو و تعاملات مراقبتی پرستار–بیمار جمع‌آوری شد. داده‌ها با استفاده از نرم‌افزار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SPSS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نسخه ۲۶ و با توجه به غیرنرمال بودن توزیع داده‌ها، با استفاده از آزمون‌های ناپارامتریک شامل ضریب همبستگی اسپیرمن، من‌ویتنی یو و کروسکال–والیس تجزیه‌وتحلیل شدند. این مطالعه توسط کمیته اخلاق دانشگاه علوم پزشکی بیرجند با کد اخلاق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IR.BUMS.REC.1404.277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تأیید شد. 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02127" y="21889062"/>
            <a:ext cx="1005840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در بررسی متغیرهای جمعیت‌شناختی، بین وضعیت تأهل با تعاملات مراقبتی پرستار-بیمار و صلاحیت بالینی پرستاران و نیز نوع استخدام نیز با برخی ابعاد صلاحیت اخلاقی و صلاحیت بالینی رابطه مستقیم و معنادار داشت (0.05&gt;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p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129950"/>
            <a:ext cx="10058400" cy="210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در مجموع ۱۷۶ نفر در مطالعه شرکت کردند که از این تعداد، ۱۳۷ نفر (8/۷۷ درصد) زن و ۳۹ نفر (2/۲۲ درصد) مرد بودند. میانگین سنی افراد 9/00 ± 37/08 سال و میانگین سابقه کار آنان 8/10 ± 12/50 سال بود. سایر مشخصات دموگرافیک در شکل ۱ ارائه شده است.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20773224"/>
            <a:ext cx="10058400" cy="358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داده‌های حاصل از مطالعه نشان داد که میانگین نمره تعاملات مراقبتی پرستار-بیمار 10.99±36.11 می‌باشد و میانگین نمره صلاحیت بالینی پرستاران 26.88±94.21 و میانگین نمره صلاحیت اخلاقی پرستاران برابر با 21.71±70.22 بود.</a:t>
            </a: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در زمینه صلاحیت بالینی، ۵۸ نفر (۳۳ درصد) دارای توانمندی بالا، ۱۱۶ نفر (65.9 درصد) دارای توانمندی متوسط و ۲ نفر (۱/۱ درصد) دارای توانمندی کم بودند. همچنین، جدول 1 شاخص‌های توصیفی مربوط به ابعاد و زیرمقیاس‌های هر یک از متغیرهای اصلی را به تفکیک ارائه می‌دهد.</a:t>
            </a:r>
          </a:p>
        </p:txBody>
      </p:sp>
      <p:sp>
        <p:nvSpPr>
          <p:cNvPr id="2" name="Rectangle 1"/>
          <p:cNvSpPr/>
          <p:nvPr/>
        </p:nvSpPr>
        <p:spPr>
          <a:xfrm>
            <a:off x="345142" y="18881760"/>
            <a:ext cx="976407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1.	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Matlhaba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KL,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Nkoane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NL. Understanding the learning needs to enhance clinical competence of new professional nurses in public hospitals of South Africa: A qualitative study. Belitung Nurs J. 2022;8(5):414-21.</a:t>
            </a:r>
          </a:p>
          <a:p>
            <a:pPr algn="just"/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2.	Fukada M. Nursing competency: Definition, structure and development.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Yonago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acta medica. 2018;61(1):001-7.</a:t>
            </a:r>
          </a:p>
          <a:p>
            <a:pPr algn="just"/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3.	Heo M.L,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Im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S.B. Development of the patient caring communication scale. Journal of Korean Academy of Nursing. 2019;49(1):80-91.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55D5EA-7B00-CF38-900E-B75EC2FCD2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1" y="4784643"/>
            <a:ext cx="3269961" cy="30733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4EE0258-DB26-74B5-0088-2E800DE4DFA5}"/>
              </a:ext>
            </a:extLst>
          </p:cNvPr>
          <p:cNvSpPr/>
          <p:nvPr/>
        </p:nvSpPr>
        <p:spPr>
          <a:xfrm>
            <a:off x="21763037" y="6934797"/>
            <a:ext cx="499238" cy="3758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8BBDF9-4F51-8513-D895-8C69A371A5AE}"/>
              </a:ext>
            </a:extLst>
          </p:cNvPr>
          <p:cNvSpPr/>
          <p:nvPr/>
        </p:nvSpPr>
        <p:spPr>
          <a:xfrm>
            <a:off x="18232753" y="6892621"/>
            <a:ext cx="499238" cy="3758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398800-831C-43A3-B554-1FC8676D06DE}"/>
              </a:ext>
            </a:extLst>
          </p:cNvPr>
          <p:cNvSpPr/>
          <p:nvPr/>
        </p:nvSpPr>
        <p:spPr>
          <a:xfrm>
            <a:off x="15694319" y="6920156"/>
            <a:ext cx="499238" cy="3758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4A3958-D8B9-91AD-F135-F080BE112D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64586" y="14047129"/>
            <a:ext cx="4281411" cy="271717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1EDF247-123E-2141-96D6-CCE2591D188F}"/>
              </a:ext>
            </a:extLst>
          </p:cNvPr>
          <p:cNvSpPr txBox="1"/>
          <p:nvPr/>
        </p:nvSpPr>
        <p:spPr>
          <a:xfrm>
            <a:off x="38397901" y="13917876"/>
            <a:ext cx="46331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مطالعه حاضر با هدف تعیین ارتباط تعاملات مراقبتی پرستار–بیمار با صلاحیت بالینی و صلاحیت اخلاقی در پرستاران انجام شد.</a:t>
            </a:r>
            <a:endParaRPr lang="fa-IR" sz="3200" dirty="0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  <a:sym typeface="Times New Roman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70F592E-9755-4A27-B83B-91D9577C3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226433"/>
              </p:ext>
            </p:extLst>
          </p:nvPr>
        </p:nvGraphicFramePr>
        <p:xfrm>
          <a:off x="11506530" y="11800623"/>
          <a:ext cx="9395264" cy="9688322"/>
        </p:xfrm>
        <a:graphic>
          <a:graphicData uri="http://schemas.openxmlformats.org/drawingml/2006/table">
            <a:tbl>
              <a:tblPr rtl="1" firstRow="1" firstCol="1" bandRow="1">
                <a:tableStyleId>{AF606853-7671-496A-8E4F-DF71F8EC918B}</a:tableStyleId>
              </a:tblPr>
              <a:tblGrid>
                <a:gridCol w="478366">
                  <a:extLst>
                    <a:ext uri="{9D8B030D-6E8A-4147-A177-3AD203B41FA5}">
                      <a16:colId xmlns:a16="http://schemas.microsoft.com/office/drawing/2014/main" val="1830102461"/>
                    </a:ext>
                  </a:extLst>
                </a:gridCol>
                <a:gridCol w="2790706">
                  <a:extLst>
                    <a:ext uri="{9D8B030D-6E8A-4147-A177-3AD203B41FA5}">
                      <a16:colId xmlns:a16="http://schemas.microsoft.com/office/drawing/2014/main" val="1308298988"/>
                    </a:ext>
                  </a:extLst>
                </a:gridCol>
                <a:gridCol w="2073833">
                  <a:extLst>
                    <a:ext uri="{9D8B030D-6E8A-4147-A177-3AD203B41FA5}">
                      <a16:colId xmlns:a16="http://schemas.microsoft.com/office/drawing/2014/main" val="3885320622"/>
                    </a:ext>
                  </a:extLst>
                </a:gridCol>
                <a:gridCol w="2024347">
                  <a:extLst>
                    <a:ext uri="{9D8B030D-6E8A-4147-A177-3AD203B41FA5}">
                      <a16:colId xmlns:a16="http://schemas.microsoft.com/office/drawing/2014/main" val="66637053"/>
                    </a:ext>
                  </a:extLst>
                </a:gridCol>
                <a:gridCol w="2028012">
                  <a:extLst>
                    <a:ext uri="{9D8B030D-6E8A-4147-A177-3AD203B41FA5}">
                      <a16:colId xmlns:a16="http://schemas.microsoft.com/office/drawing/2014/main" val="29968888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متغیر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انحراف معیار±میانگین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کمینه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بیشینه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2272046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صلاحیت بالینی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26.88±94.21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55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168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0485166"/>
                  </a:ext>
                </a:extLst>
              </a:tr>
              <a:tr h="124121"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صلاحیت اخلاقی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21.71±70.22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45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135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59055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</a:rPr>
                        <a:t> </a:t>
                      </a:r>
                      <a:endParaRPr lang="en-US" sz="1800" kern="100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b="0" kern="100" dirty="0">
                          <a:effectLst/>
                          <a:cs typeface="B Nazanin" panose="00000400000000000000" pitchFamily="2" charset="-78"/>
                        </a:rPr>
                        <a:t>رفتار مسئولانه</a:t>
                      </a:r>
                      <a:endParaRPr lang="en-US" sz="1800" b="0" kern="100" dirty="0">
                        <a:effectLst/>
                        <a:cs typeface="B Nazanin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b="0" kern="1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6.70±21.57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14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42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2915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</a:rPr>
                        <a:t> </a:t>
                      </a:r>
                      <a:endParaRPr lang="en-US" sz="1800" kern="100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b="0" kern="100" dirty="0">
                          <a:effectLst/>
                          <a:cs typeface="B Nazanin" panose="00000400000000000000" pitchFamily="2" charset="-78"/>
                        </a:rPr>
                        <a:t>قابلیت اطمینان</a:t>
                      </a:r>
                      <a:endParaRPr lang="en-US" sz="1800" b="0" kern="100" dirty="0">
                        <a:effectLst/>
                        <a:cs typeface="B Nazanin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b="0" kern="1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4.07± 12.17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8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24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92794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</a:rPr>
                        <a:t> </a:t>
                      </a:r>
                      <a:endParaRPr lang="en-US" sz="1800" kern="1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b="0" kern="100" dirty="0">
                          <a:effectLst/>
                          <a:cs typeface="B Nazanin" panose="00000400000000000000" pitchFamily="2" charset="-78"/>
                        </a:rPr>
                        <a:t>اشتیاق برای خدمت</a:t>
                      </a:r>
                      <a:endParaRPr lang="en-US" sz="1800" b="0" kern="100" dirty="0">
                        <a:effectLst/>
                        <a:cs typeface="B Nazanin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b="0" kern="1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2.76± 7.97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5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15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23954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</a:rPr>
                        <a:t> </a:t>
                      </a:r>
                      <a:endParaRPr lang="en-US" sz="1800" kern="1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b="0" kern="100" dirty="0">
                          <a:effectLst/>
                          <a:cs typeface="B Nazanin" panose="00000400000000000000" pitchFamily="2" charset="-78"/>
                        </a:rPr>
                        <a:t>مفید بودن</a:t>
                      </a:r>
                      <a:endParaRPr lang="en-US" sz="1800" b="0" kern="100" dirty="0">
                        <a:effectLst/>
                        <a:cs typeface="B Nazanin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b="0" kern="1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2.74± 7.80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5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15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36065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</a:rPr>
                        <a:t> </a:t>
                      </a:r>
                      <a:endParaRPr lang="en-US" sz="1800" kern="1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b="0" kern="100" dirty="0">
                          <a:effectLst/>
                          <a:cs typeface="B Nazanin" panose="00000400000000000000" pitchFamily="2" charset="-78"/>
                        </a:rPr>
                        <a:t>مشتری مداری</a:t>
                      </a:r>
                      <a:endParaRPr lang="en-US" sz="1800" b="0" kern="100" dirty="0">
                        <a:effectLst/>
                        <a:cs typeface="B Nazanin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b="0" kern="1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 4.91± 13.99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9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27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1933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</a:rPr>
                        <a:t> </a:t>
                      </a:r>
                      <a:endParaRPr lang="en-US" sz="1800" kern="1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b="0" kern="100" dirty="0">
                          <a:effectLst/>
                          <a:cs typeface="B Nazanin" panose="00000400000000000000" pitchFamily="2" charset="-78"/>
                        </a:rPr>
                        <a:t>دانش اخلاقی</a:t>
                      </a:r>
                      <a:endParaRPr lang="en-US" sz="1800" b="0" kern="100" dirty="0">
                        <a:effectLst/>
                        <a:cs typeface="B Nazanin" panose="000004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b="0" kern="100" dirty="0">
                        <a:effectLst/>
                        <a:latin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2.34± 6.69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4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13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127979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تعاملات مراقبتی پرستار-بیمار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10.99± 36.11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23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69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43767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</a:rPr>
                        <a:t> </a:t>
                      </a:r>
                      <a:endParaRPr lang="en-US" sz="1800" kern="1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b="1" kern="100">
                          <a:effectLst/>
                          <a:cs typeface="B Nazanin" panose="00000400000000000000" pitchFamily="2" charset="-78"/>
                        </a:rPr>
                        <a:t>مراقبت بالینی</a:t>
                      </a:r>
                      <a:endParaRPr lang="en-US" sz="1800" b="1" kern="100" dirty="0">
                        <a:effectLst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4.28± 14.17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9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27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26118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</a:rPr>
                        <a:t> </a:t>
                      </a:r>
                      <a:endParaRPr lang="en-US" sz="1800" kern="1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b="1" kern="100" dirty="0">
                          <a:effectLst/>
                          <a:cs typeface="B Nazanin" panose="00000400000000000000" pitchFamily="2" charset="-78"/>
                        </a:rPr>
                        <a:t>مراقبت ارتباطی</a:t>
                      </a:r>
                      <a:endParaRPr lang="en-US" sz="1800" b="1" kern="100" dirty="0">
                        <a:effectLst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 3.63± 10.98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7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21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7860665"/>
                  </a:ext>
                </a:extLst>
              </a:tr>
              <a:tr h="59838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</a:rPr>
                        <a:t> </a:t>
                      </a:r>
                      <a:endParaRPr lang="en-US" sz="1800" kern="1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b="1" kern="100">
                          <a:effectLst/>
                          <a:cs typeface="B Nazanin" panose="00000400000000000000" pitchFamily="2" charset="-78"/>
                        </a:rPr>
                        <a:t>مراقبت انسانی</a:t>
                      </a:r>
                      <a:endParaRPr lang="en-US" sz="1800" b="1" kern="100" dirty="0">
                        <a:effectLst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2.32± 6.31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4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  <a:cs typeface="B Titr" panose="00000700000000000000" pitchFamily="2" charset="-78"/>
                        </a:rPr>
                        <a:t>12</a:t>
                      </a:r>
                      <a:endParaRPr lang="en-US" sz="1800" kern="10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0587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>
                          <a:effectLst/>
                        </a:rPr>
                        <a:t> </a:t>
                      </a:r>
                      <a:endParaRPr lang="en-US" sz="1800" kern="1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b="1" kern="100" dirty="0">
                          <a:effectLst/>
                          <a:cs typeface="B Nazanin" panose="00000400000000000000" pitchFamily="2" charset="-78"/>
                        </a:rPr>
                        <a:t>مراقبت مرتبط با راحتی</a:t>
                      </a:r>
                      <a:endParaRPr lang="en-US" sz="1800" b="1" kern="100" dirty="0">
                        <a:effectLst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1.71± 4.63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3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a-IR" sz="1800" kern="100" dirty="0">
                          <a:effectLst/>
                          <a:cs typeface="B Titr" panose="00000700000000000000" pitchFamily="2" charset="-78"/>
                        </a:rPr>
                        <a:t>9</a:t>
                      </a:r>
                      <a:endParaRPr lang="en-US" sz="1800" kern="100" dirty="0"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en-US" sz="1800" kern="100" dirty="0">
                        <a:effectLst/>
                        <a:latin typeface="Calibri" panose="020F0502020204030204" pitchFamily="34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8422270"/>
                  </a:ext>
                </a:extLst>
              </a:tr>
            </a:tbl>
          </a:graphicData>
        </a:graphic>
      </p:graphicFrame>
      <p:sp>
        <p:nvSpPr>
          <p:cNvPr id="19" name="Text Box 6">
            <a:extLst>
              <a:ext uri="{FF2B5EF4-FFF2-40B4-BE49-F238E27FC236}">
                <a16:creationId xmlns:a16="http://schemas.microsoft.com/office/drawing/2014/main" id="{095301C3-3A71-C00D-A09F-949EFE3FA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9992" y="11143640"/>
            <a:ext cx="10058400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ctr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جدول 1: شاخص‌های توصیفی متغیرهای اصلی پژوهش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6D26E0D-CCBA-65A1-63C7-6862F280D7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00803" y="13238219"/>
            <a:ext cx="9857035" cy="753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342</TotalTime>
  <Words>904</Words>
  <Application>Microsoft Office PowerPoint</Application>
  <PresentationFormat>Custom</PresentationFormat>
  <Paragraphs>94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B Nazanin</vt:lpstr>
      <vt:lpstr>B Titr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Mahnaz Bahrami</cp:lastModifiedBy>
  <cp:revision>43</cp:revision>
  <dcterms:created xsi:type="dcterms:W3CDTF">2026-09-07T19:22:54Z</dcterms:created>
  <dcterms:modified xsi:type="dcterms:W3CDTF">2026-10-18T16:40:43Z</dcterms:modified>
</cp:coreProperties>
</file>