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419" autoAdjust="0"/>
    <p:restoredTop sz="94660"/>
  </p:normalViewPr>
  <p:slideViewPr>
    <p:cSldViewPr snapToGrid="0">
      <p:cViewPr>
        <p:scale>
          <a:sx n="25" d="100"/>
          <a:sy n="25" d="100"/>
        </p:scale>
        <p:origin x="778"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10/12/2026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4685328" y="4621599"/>
            <a:ext cx="3054416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0" marR="0" lvl="0" indent="0" algn="ctr" defTabSz="4029542" rtl="0" eaLnBrk="0" fontAlgn="base" latinLnBrk="0" hangingPunct="0">
              <a:lnSpc>
                <a:spcPct val="100000"/>
              </a:lnSpc>
              <a:spcBef>
                <a:spcPct val="20000"/>
              </a:spcBef>
              <a:spcAft>
                <a:spcPct val="0"/>
              </a:spcAft>
              <a:buClrTx/>
              <a:buSzTx/>
              <a:buFontTx/>
              <a:buNone/>
              <a:tabLst/>
              <a:defRPr/>
            </a:pPr>
            <a:r>
              <a:rPr lang="fa-IR" sz="3600" b="1" dirty="0">
                <a:solidFill>
                  <a:prstClr val="black"/>
                </a:solidFill>
                <a:latin typeface="Times New Roman" panose="02020603050405020304" pitchFamily="18" charset="0"/>
                <a:cs typeface="B Zar" panose="00000400000000000000" pitchFamily="2" charset="-78"/>
              </a:rPr>
              <a:t>تبیین مدل ساختاری ناگویی هیجانی براساس خودآگاهی با نقش واسطه ای ذهنی سازی در زنان دارای نشانگان جسمانی سازی</a:t>
            </a:r>
            <a:endPar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Code:1159</a:t>
            </a:r>
            <a:endPar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عکس نویسنده</a:t>
            </a: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656928" y="6096700"/>
            <a:ext cx="36740973" cy="6918817"/>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rtl="1"/>
            <a:r>
              <a:rPr kumimoji="0" lang="fa-IR"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صبا سالاروند(1)، غلامرضا طالبی(2)، شادی گلی(3)</a:t>
            </a:r>
          </a:p>
          <a:p>
            <a:pPr algn="ctr" rtl="1"/>
            <a:r>
              <a:rPr kumimoji="0" lang="fa-IR"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(1) دانشجوی کارشناسی ارشد روانشناسی بالینی، دانشکده پزشکی، واحد نجف آباد، دانشگاه آزاد اسلامی،  نجف آباد، ایران. </a:t>
            </a:r>
          </a:p>
          <a:p>
            <a:pPr algn="ctr" rtl="1"/>
            <a:r>
              <a:rPr kumimoji="0" lang="en-US"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saba.salarvand@iau.ir</a:t>
            </a:r>
          </a:p>
          <a:p>
            <a:pPr algn="ctr" rtl="1"/>
            <a:r>
              <a:rPr kumimoji="0" lang="fa-IR"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(2) استادیار روانشناسی سلامت، گروه روانشناسی سلامت، واحد نجف آباد، دانشگاه آزاد اسلامي، نجف آباد، ايران.(نویسنده مسئول).</a:t>
            </a:r>
          </a:p>
          <a:p>
            <a:pPr algn="ctr" rtl="1"/>
            <a:r>
              <a:rPr kumimoji="0" lang="en-US"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Rezatalebi@iau.ac.ir </a:t>
            </a:r>
            <a:endParaRPr kumimoji="0" lang="fa-IR"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endParaRPr>
          </a:p>
          <a:p>
            <a:pPr algn="ctr" rtl="1"/>
            <a:r>
              <a:rPr lang="fa-IR" sz="3200" b="1" dirty="0">
                <a:solidFill>
                  <a:srgbClr val="000001"/>
                </a:solidFill>
                <a:latin typeface="Times New Roman" panose="02020603050405020304" pitchFamily="18" charset="0"/>
                <a:ea typeface="Open Sauce Bold"/>
                <a:cs typeface="B Zar" panose="00000400000000000000" pitchFamily="2" charset="-78"/>
                <a:sym typeface="Open Sauce Bold"/>
              </a:rPr>
              <a:t>(3) مركز تحقيقات توسعه علوم پرستاري و مامايي، واحد نجف آباد، دانشگاه آزاد اسلامي، نجف آباد، ايران</a:t>
            </a:r>
          </a:p>
          <a:p>
            <a:pPr algn="ctr" rtl="1"/>
            <a:r>
              <a:rPr lang="en-US" sz="3200" b="1" dirty="0">
                <a:solidFill>
                  <a:srgbClr val="000001"/>
                </a:solidFill>
                <a:latin typeface="Times New Roman" panose="02020603050405020304" pitchFamily="18" charset="0"/>
                <a:ea typeface="Open Sauce Bold"/>
                <a:cs typeface="B Zar" panose="00000400000000000000" pitchFamily="2" charset="-78"/>
                <a:sym typeface="Open Sauce Bold"/>
              </a:rPr>
              <a:t>Shadi.goli@iau.ac.ir </a:t>
            </a:r>
            <a:endParaRPr kumimoji="0" lang="fa-IR" sz="32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742950" marR="0" lvl="0" indent="-742950" algn="ctr" defTabSz="3761086" rtl="1" eaLnBrk="1" fontAlgn="auto" latinLnBrk="0" hangingPunct="1">
              <a:lnSpc>
                <a:spcPct val="100000"/>
              </a:lnSpc>
              <a:spcBef>
                <a:spcPct val="20000"/>
              </a:spcBef>
              <a:spcAft>
                <a:spcPct val="0"/>
              </a:spcAft>
              <a:buClrTx/>
              <a:buSzTx/>
              <a:buFont typeface="Arial" pitchFamily="34" charset="0"/>
              <a:buAutoNum type="arabicParenBoth"/>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221100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925356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457312" y="1891926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433982" y="-72558"/>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1006413" y="11426131"/>
            <a:ext cx="10929158" cy="4078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lvl="0" algn="just" rtl="1">
              <a:defRPr/>
            </a:pPr>
            <a:r>
              <a:rPr lang="fa-IR" sz="3200" dirty="0">
                <a:solidFill>
                  <a:srgbClr val="000001"/>
                </a:solidFill>
                <a:latin typeface="Times New Roman"/>
                <a:cs typeface="B Zar" panose="00000400000000000000" pitchFamily="2" charset="-78"/>
              </a:rPr>
              <a:t>نتایج مطالعه نشان داد که مقادیر ضرایب همبستگی بین متغیر ناگویی هیجانی با متغیر ذهنی سازی از لحاظ آماری معنادار (05/0</a:t>
            </a:r>
            <a:r>
              <a:rPr lang="en-US" sz="3200" dirty="0">
                <a:solidFill>
                  <a:srgbClr val="000001"/>
                </a:solidFill>
                <a:latin typeface="Times New Roman"/>
                <a:cs typeface="B Zar" panose="00000400000000000000" pitchFamily="2" charset="-78"/>
              </a:rPr>
              <a:t>p&lt;) </a:t>
            </a:r>
            <a:r>
              <a:rPr lang="fa-IR" sz="3200" dirty="0">
                <a:solidFill>
                  <a:srgbClr val="000001"/>
                </a:solidFill>
                <a:latin typeface="Times New Roman"/>
                <a:cs typeface="B Zar" panose="00000400000000000000" pitchFamily="2" charset="-78"/>
              </a:rPr>
              <a:t>و با متغیر خودآگاهی معنادار نیست (05/0</a:t>
            </a:r>
            <a:r>
              <a:rPr lang="en-US" sz="3200" dirty="0">
                <a:solidFill>
                  <a:srgbClr val="000001"/>
                </a:solidFill>
                <a:latin typeface="Times New Roman"/>
                <a:cs typeface="B Zar" panose="00000400000000000000" pitchFamily="2" charset="-78"/>
              </a:rPr>
              <a:t>p&gt;). </a:t>
            </a:r>
            <a:r>
              <a:rPr lang="fa-IR" sz="3200" dirty="0">
                <a:solidFill>
                  <a:srgbClr val="000001"/>
                </a:solidFill>
                <a:latin typeface="Times New Roman"/>
                <a:cs typeface="B Zar" panose="00000400000000000000" pitchFamily="2" charset="-78"/>
              </a:rPr>
              <a:t>همچنين یافته های مسیرهای غیرمستقیم نشان داد که ذهنی سازی نقش میانجی معناداری در رابطه با ناگویی هیجانی دارد ولی خودآگاهی بر ناگویی هیجانی با میانجی‌گری ذهنی‌سازی در زنان دارای نشانگان جسمانی سازی اثر غیرمستقیم ندارد. در اين مطالعه با استفاده از روش بوت‌استرپ نشان داده شد كه خودآگاهی بر ناگویی هیجانی با میانجی‌گری ذهنی‌سازی در زنان دارای نشانگان جسمانی سازی اثر غیرمستقیم ندارد.</a:t>
            </a:r>
            <a:endParaRPr kumimoji="0" lang="en-US" sz="32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pic>
        <p:nvPicPr>
          <p:cNvPr id="6" name="Picture 5">
            <a:extLst>
              <a:ext uri="{FF2B5EF4-FFF2-40B4-BE49-F238E27FC236}">
                <a16:creationId xmlns:a16="http://schemas.microsoft.com/office/drawing/2014/main" id="{1057D63E-B905-C411-518B-0625738C96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328" y="4869298"/>
            <a:ext cx="3180432" cy="3180432"/>
          </a:xfrm>
          <a:prstGeom prst="rect">
            <a:avLst/>
          </a:prstGeom>
        </p:spPr>
      </p:pic>
      <p:sp>
        <p:nvSpPr>
          <p:cNvPr id="10" name="TextBox 9">
            <a:extLst>
              <a:ext uri="{FF2B5EF4-FFF2-40B4-BE49-F238E27FC236}">
                <a16:creationId xmlns:a16="http://schemas.microsoft.com/office/drawing/2014/main" id="{6B940059-314D-C607-E7CF-C27D82DEC4AE}"/>
              </a:ext>
            </a:extLst>
          </p:cNvPr>
          <p:cNvSpPr txBox="1"/>
          <p:nvPr/>
        </p:nvSpPr>
        <p:spPr>
          <a:xfrm>
            <a:off x="33765902" y="11225560"/>
            <a:ext cx="8984021" cy="7478970"/>
          </a:xfrm>
          <a:prstGeom prst="rect">
            <a:avLst/>
          </a:prstGeom>
          <a:noFill/>
        </p:spPr>
        <p:txBody>
          <a:bodyPr wrap="square" rtlCol="0">
            <a:spAutoFit/>
          </a:bodyPr>
          <a:lstStyle/>
          <a:p>
            <a:pPr algn="r"/>
            <a:r>
              <a:rPr lang="fa-IR" sz="3200" dirty="0"/>
              <a:t>اختلال جسمانی‌سازی یکی از اختلالات شایع در مراقبت‌های اولیه است، به‌گونه‌ای که شیوع آن در جمعیت عمومی حدود ۵ تا ۷ درصد تخمین زده شده است. این اختلال با علائم جسمی متعدد و بدون توضیح پزشکی مشخص، بار قابل‌توجهی بر سیستم بهداشتی و کیفیت زندگی افراد تحمیل می‌کند. از سوی دیگر، ناگویی هیجانی به‌عنوان ناتوانی در شناسایی و توصیف هیجان‌ها، و خودآگاهی به‌عنوان توانایی توجه به حالات درونی، از سازه‌های مهم در تبیین نشانگان جسمانی‌سازی به شمار می‌روند. در این میان، ذهنی‌سازی به‌عنوان ظرفیت درک و تفسیر حالات ذهنی خود و دیگران، می‌تواند نقش واسطه‌ای کلیدی در رابطه میان این متغیرها ایفا کند. شناخت این نقش واسطه‌ای می‌تواند به طراحی مداخلات هدفمند در روان‌درمانی کمک کند. بر همین اساس، پژوهش حاضر با هدف تبیین مدل ساختاری ناگویی هیجانی بر اساس خودآگاهی با نقش واسطه‌ای ذهنی‌سازی در زنان دارای نشانگان جسمانی‌سازی انجام شد.</a:t>
            </a:r>
            <a:endParaRPr lang="en-US" sz="3200" dirty="0"/>
          </a:p>
        </p:txBody>
      </p:sp>
      <p:sp>
        <p:nvSpPr>
          <p:cNvPr id="11" name="TextBox 10">
            <a:extLst>
              <a:ext uri="{FF2B5EF4-FFF2-40B4-BE49-F238E27FC236}">
                <a16:creationId xmlns:a16="http://schemas.microsoft.com/office/drawing/2014/main" id="{542A0B76-20F4-B498-D6A1-3A4216F893AD}"/>
              </a:ext>
            </a:extLst>
          </p:cNvPr>
          <p:cNvSpPr txBox="1"/>
          <p:nvPr/>
        </p:nvSpPr>
        <p:spPr>
          <a:xfrm>
            <a:off x="33340599" y="19930389"/>
            <a:ext cx="9946512" cy="4524315"/>
          </a:xfrm>
          <a:prstGeom prst="rect">
            <a:avLst/>
          </a:prstGeom>
          <a:noFill/>
        </p:spPr>
        <p:txBody>
          <a:bodyPr wrap="square" rtlCol="0">
            <a:spAutoFit/>
          </a:bodyPr>
          <a:lstStyle/>
          <a:p>
            <a:pPr algn="r"/>
            <a:r>
              <a:rPr lang="fa-IR" sz="3200" dirty="0"/>
              <a:t>پژوهش حاضر توصیفی–همبستگی با مدل‌سازی معادلات ساختاری (</a:t>
            </a:r>
            <a:r>
              <a:rPr lang="en-US" sz="3200" dirty="0"/>
              <a:t>SEM) </a:t>
            </a:r>
            <a:r>
              <a:rPr lang="fa-IR" sz="3200" dirty="0"/>
              <a:t>بود. جامعه آماری شامل زنان ۱۸ تا ۶۰ سال مبتلا به نشانگان جسمانی‌سازی در استان اصفهان (۱۴۰۳–۱۴۰۴) بود. حجم نمونه با استفاده از ماشین‌حساب آماری و با در نظر گرفتن اندازه اثر ۰/۳، توان آزمون ۰/۸ و آلفای ۰/۰۵، برابر ۳۷۲ نفر محاسبه شد. معیارهای ورود: جنسیت زن، سن ۱۸ تا ۶۰ سال، ابتلا به نشانگان جسمانی‌سازی، نداشتن بیماری مزمن جسمی و رضایت به شرکت در مطالعه؛ معیارهای خروج: عدم همکاری و بازگشت پرسشنامه‌های ناقص. کد اخلاق: </a:t>
            </a:r>
            <a:r>
              <a:rPr lang="en-US" sz="3200" dirty="0"/>
              <a:t>IR.IAU.NAJAFABAD.REC.1404.024.</a:t>
            </a:r>
          </a:p>
        </p:txBody>
      </p:sp>
      <p:sp>
        <p:nvSpPr>
          <p:cNvPr id="21" name="TextBox 20">
            <a:extLst>
              <a:ext uri="{FF2B5EF4-FFF2-40B4-BE49-F238E27FC236}">
                <a16:creationId xmlns:a16="http://schemas.microsoft.com/office/drawing/2014/main" id="{4A47B856-25E8-3788-13C2-6F98DC4A947B}"/>
              </a:ext>
            </a:extLst>
          </p:cNvPr>
          <p:cNvSpPr txBox="1"/>
          <p:nvPr/>
        </p:nvSpPr>
        <p:spPr>
          <a:xfrm>
            <a:off x="1127760" y="23317200"/>
            <a:ext cx="184731" cy="369332"/>
          </a:xfrm>
          <a:prstGeom prst="rect">
            <a:avLst/>
          </a:prstGeom>
          <a:noFill/>
        </p:spPr>
        <p:txBody>
          <a:bodyPr wrap="none" rtlCol="0">
            <a:spAutoFit/>
          </a:bodyPr>
          <a:lstStyle/>
          <a:p>
            <a:endParaRPr lang="en-US" dirty="0"/>
          </a:p>
        </p:txBody>
      </p:sp>
      <p:pic>
        <p:nvPicPr>
          <p:cNvPr id="24" name="Picture 23">
            <a:extLst>
              <a:ext uri="{FF2B5EF4-FFF2-40B4-BE49-F238E27FC236}">
                <a16:creationId xmlns:a16="http://schemas.microsoft.com/office/drawing/2014/main" id="{15848DEF-5E96-21A8-39D2-312206F5B369}"/>
              </a:ext>
            </a:extLst>
          </p:cNvPr>
          <p:cNvPicPr>
            <a:picLocks noChangeAspect="1"/>
          </p:cNvPicPr>
          <p:nvPr/>
        </p:nvPicPr>
        <p:blipFill>
          <a:blip r:embed="rId4"/>
          <a:stretch>
            <a:fillRect/>
          </a:stretch>
        </p:blipFill>
        <p:spPr>
          <a:xfrm>
            <a:off x="22035036" y="15525730"/>
            <a:ext cx="9601200" cy="3393533"/>
          </a:xfrm>
          <a:prstGeom prst="rect">
            <a:avLst/>
          </a:prstGeom>
        </p:spPr>
      </p:pic>
      <p:pic>
        <p:nvPicPr>
          <p:cNvPr id="26" name="Picture 25">
            <a:extLst>
              <a:ext uri="{FF2B5EF4-FFF2-40B4-BE49-F238E27FC236}">
                <a16:creationId xmlns:a16="http://schemas.microsoft.com/office/drawing/2014/main" id="{0F003059-3F71-4E18-5D0A-C7E25D85BFFC}"/>
              </a:ext>
            </a:extLst>
          </p:cNvPr>
          <p:cNvPicPr>
            <a:picLocks noChangeAspect="1"/>
          </p:cNvPicPr>
          <p:nvPr/>
        </p:nvPicPr>
        <p:blipFill>
          <a:blip r:embed="rId5"/>
          <a:stretch>
            <a:fillRect/>
          </a:stretch>
        </p:blipFill>
        <p:spPr>
          <a:xfrm>
            <a:off x="20091247" y="19162217"/>
            <a:ext cx="11577473" cy="4886503"/>
          </a:xfrm>
          <a:prstGeom prst="rect">
            <a:avLst/>
          </a:prstGeom>
        </p:spPr>
      </p:pic>
      <p:pic>
        <p:nvPicPr>
          <p:cNvPr id="30" name="Picture 29">
            <a:extLst>
              <a:ext uri="{FF2B5EF4-FFF2-40B4-BE49-F238E27FC236}">
                <a16:creationId xmlns:a16="http://schemas.microsoft.com/office/drawing/2014/main" id="{BBC96D9F-C5A1-FCBD-75D9-FDFBD1AD2B18}"/>
              </a:ext>
            </a:extLst>
          </p:cNvPr>
          <p:cNvPicPr>
            <a:picLocks noChangeAspect="1"/>
          </p:cNvPicPr>
          <p:nvPr/>
        </p:nvPicPr>
        <p:blipFill>
          <a:blip r:embed="rId6"/>
          <a:stretch>
            <a:fillRect/>
          </a:stretch>
        </p:blipFill>
        <p:spPr>
          <a:xfrm>
            <a:off x="11287870" y="12710161"/>
            <a:ext cx="8803377" cy="5954090"/>
          </a:xfrm>
          <a:prstGeom prst="rect">
            <a:avLst/>
          </a:prstGeom>
        </p:spPr>
      </p:pic>
      <p:sp>
        <p:nvSpPr>
          <p:cNvPr id="33" name="TextBox 32">
            <a:extLst>
              <a:ext uri="{FF2B5EF4-FFF2-40B4-BE49-F238E27FC236}">
                <a16:creationId xmlns:a16="http://schemas.microsoft.com/office/drawing/2014/main" id="{16874220-287A-391C-96BD-491998792C85}"/>
              </a:ext>
            </a:extLst>
          </p:cNvPr>
          <p:cNvSpPr txBox="1"/>
          <p:nvPr/>
        </p:nvSpPr>
        <p:spPr>
          <a:xfrm rot="10800000" flipV="1">
            <a:off x="885328" y="13483586"/>
            <a:ext cx="8690642" cy="5016758"/>
          </a:xfrm>
          <a:prstGeom prst="rect">
            <a:avLst/>
          </a:prstGeom>
          <a:noFill/>
        </p:spPr>
        <p:txBody>
          <a:bodyPr wrap="square" rtlCol="0">
            <a:spAutoFit/>
          </a:bodyPr>
          <a:lstStyle/>
          <a:p>
            <a:pPr algn="r"/>
            <a:r>
              <a:rPr lang="fa-IR" sz="3200"/>
              <a:t>ضعف در ذهنی‌سازی زنان دارای نشانگان جسمانی‌سازی را در چرخه‌ای از ناتوانی در پردازش عاطفه گرفتار می‌کند که بروز ناگویی هیجانی را تشدید می‌نماید و بالعکس. در نتیجه تقویت ظرفیت ذهنی‌سازی می‌تواند زمینه‌ساز کاهش دشواری در شناسایی و ابراز هیجان‌ها باشد و در بهبود این گروه از بیماران نقش کلیدی ایفا کند. به‌طور کلی می‌توان گفت که یافته‌های این پژوهش نشان می‌دهد مداخلاتی مانند درمان مبتنی بر ذهنی‌سازی(</a:t>
            </a:r>
            <a:r>
              <a:rPr lang="en-US" sz="3200"/>
              <a:t>MBT)  </a:t>
            </a:r>
            <a:r>
              <a:rPr lang="fa-IR" sz="3200"/>
              <a:t>می‌توانند با تقویت ظرفیت درک و معنا دادن به حالات ذهنی زمینه کاهش ناگویی هیجانی و بهبود وضعیت روان‌شناختی زنان دارای نشانگان جسمانی‌سازی را فراهم آورند.</a:t>
            </a:r>
            <a:endParaRPr lang="en-US" sz="3200" dirty="0"/>
          </a:p>
        </p:txBody>
      </p:sp>
      <p:sp>
        <p:nvSpPr>
          <p:cNvPr id="34" name="TextBox 33">
            <a:extLst>
              <a:ext uri="{FF2B5EF4-FFF2-40B4-BE49-F238E27FC236}">
                <a16:creationId xmlns:a16="http://schemas.microsoft.com/office/drawing/2014/main" id="{40ACC4D0-B7E8-9906-A771-D0B2158AF835}"/>
              </a:ext>
            </a:extLst>
          </p:cNvPr>
          <p:cNvSpPr txBox="1"/>
          <p:nvPr/>
        </p:nvSpPr>
        <p:spPr>
          <a:xfrm rot="10800000" flipH="1" flipV="1">
            <a:off x="238964" y="20509290"/>
            <a:ext cx="16003330" cy="3539430"/>
          </a:xfrm>
          <a:prstGeom prst="rect">
            <a:avLst/>
          </a:prstGeom>
          <a:noFill/>
        </p:spPr>
        <p:txBody>
          <a:bodyPr wrap="square" rtlCol="0">
            <a:spAutoFit/>
          </a:bodyPr>
          <a:lstStyle/>
          <a:p>
            <a:r>
              <a:rPr lang="en-US" sz="3200" dirty="0"/>
              <a:t>1-Sardesai A, </a:t>
            </a:r>
            <a:r>
              <a:rPr lang="en-US" sz="3200" dirty="0" err="1"/>
              <a:t>Muneshwar</a:t>
            </a:r>
            <a:r>
              <a:rPr lang="en-US" sz="3200" dirty="0"/>
              <a:t> KN, Bhardwaj M, Goel DB. The importance of early diagnosis of somatic symptom disorder: a case report. </a:t>
            </a:r>
            <a:r>
              <a:rPr lang="en-US" sz="3200" dirty="0" err="1"/>
              <a:t>Cureus</a:t>
            </a:r>
            <a:r>
              <a:rPr lang="en-US" sz="3200" dirty="0"/>
              <a:t> [Internet]. 2023 Sep 2;15(9):e44554</a:t>
            </a:r>
          </a:p>
          <a:p>
            <a:r>
              <a:rPr lang="en-US" sz="3200" dirty="0"/>
              <a:t>2-Boeckle M, Schrimpf M, Liegl G, Pieh C. Neural correlates of somatoform disorders from a meta-analytic perspective on neuroimaging studies. </a:t>
            </a:r>
            <a:r>
              <a:rPr lang="en-US" sz="3200" dirty="0" err="1"/>
              <a:t>NeuroImage</a:t>
            </a:r>
            <a:r>
              <a:rPr lang="en-US" sz="3200" dirty="0"/>
              <a:t>: Clinical. 2016;11:606-13.</a:t>
            </a:r>
          </a:p>
          <a:p>
            <a:r>
              <a:rPr lang="en-US" sz="3200" dirty="0"/>
              <a:t>3-Karademas EC. Functional (Medically Unexplained) Physical Syndromes/Symptoms: The Cognitive Behavioral Perspective. In: Christodoulou GN, editor. Somatoform and Other Psychosomatic Disorders. Springer; 2018. p. 39-60.</a:t>
            </a:r>
          </a:p>
        </p:txBody>
      </p:sp>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798</TotalTime>
  <Words>723</Words>
  <Application>Microsoft Office PowerPoint</Application>
  <PresentationFormat>Custom</PresentationFormat>
  <Paragraphs>25</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Saba Salarin</cp:lastModifiedBy>
  <cp:revision>35</cp:revision>
  <dcterms:created xsi:type="dcterms:W3CDTF">2026-09-07T19:22:54Z</dcterms:created>
  <dcterms:modified xsi:type="dcterms:W3CDTF">2026-10-12T20:32:58Z</dcterms:modified>
</cp:coreProperties>
</file>