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3" d="100"/>
          <a:sy n="23" d="100"/>
        </p:scale>
        <p:origin x="773"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fa-IR"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مقایسه میزان مرگ‌ومیر در میان بیماران مبتلا به کووید-۱۹ بستری در بخش‌های مراقبت‌های ویژه بیمارستان‌های شریعتی و غرضی</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565199" y="7623925"/>
            <a:ext cx="36576000" cy="4308872"/>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مهدی شکوهمندی1*، کامران توکل2</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۱. گروه پزشکی، دانشکده پزشکی، دانشگاه آزاد اسلامی واحد نجف‌آباد، نجف‌آباد، ایران</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۲. استاد راهنما، گروه پزشکی، دانشکده پزشکی، دانشگاه آزاد اسلامی واحد نجف‌آباد، نجف‌آباد، ایران</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45740" y="12743967"/>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48724" y="14220298"/>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1077218"/>
          </a:xfrm>
          <a:prstGeom prst="rect">
            <a:avLst/>
          </a:prstGeom>
          <a:noFill/>
        </p:spPr>
        <p:txBody>
          <a:bodyPr wrap="square" rtlCol="0">
            <a:spAutoFit/>
          </a:bodyPr>
          <a:lstStyle>
            <a:defPPr>
              <a:defRPr kern="1200"/>
            </a:defPPr>
          </a:lstStyle>
          <a:p>
            <a:pPr algn="just" rtl="1"/>
            <a:r>
              <a:rPr lang="fa-IR" sz="3200" dirty="0">
                <a:solidFill>
                  <a:srgbClr val="000001"/>
                </a:solidFill>
                <a:latin typeface="Times New Roman"/>
                <a:ea typeface="Times New Roman"/>
                <a:cs typeface="B Zar" panose="00000400000000000000" pitchFamily="2" charset="-78"/>
                <a:sym typeface="Times New Roman"/>
              </a:rPr>
              <a:t>میزان مرگ‌ومیر در این دو بیمارستان متفاوت بود و نرخ بالاتری در میان بیماران بستری در بیمارستان غرضی مشاهده شد.</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2062103"/>
          </a:xfrm>
          <a:prstGeom prst="rect">
            <a:avLst/>
          </a:prstGeom>
          <a:noFill/>
        </p:spPr>
        <p:txBody>
          <a:bodyPr wrap="square" rtlCol="0">
            <a:spAutoFit/>
          </a:bodyPr>
          <a:lstStyle>
            <a:defPPr>
              <a:defRPr kern="1200"/>
            </a:defPPr>
          </a:lstStyle>
          <a:p>
            <a:pPr algn="just" rtl="1"/>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مطالعه حاضر با هدف مقایسه میزان مرگ‌ومیر بیماران مبتلا به کووید-۱۹ بستری در بخش‌های مراقبت‌های ویژه بیمارستان‌های شریعتی و غرضی اصفهان در سال ۲۰۲۰ و بررسی عوامل دموگرافیک و بالینی مرتبط با پیامد بیماری انجام شد</a:t>
            </a:r>
            <a:endPar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020806" y="15318904"/>
            <a:ext cx="9729118" cy="4924425"/>
          </a:xfrm>
          <a:prstGeom prst="rect">
            <a:avLst/>
          </a:prstGeom>
        </p:spPr>
        <p:txBody>
          <a:bodyPr wrap="square" lIns="0" tIns="0" rIns="0" bIns="0" rtlCol="0" anchor="t">
            <a:spAutoFit/>
          </a:bodyPr>
          <a:lstStyle/>
          <a:p>
            <a:pPr lvl="0" algn="just" defTabSz="4703763" rtl="1" eaLnBrk="0" hangingPunct="0">
              <a:defRPr/>
            </a:pPr>
            <a:r>
              <a:rPr lang="fa-IR" sz="3200" dirty="0">
                <a:solidFill>
                  <a:srgbClr val="000001"/>
                </a:solidFill>
                <a:latin typeface="Times New Roman"/>
                <a:ea typeface="Times New Roman"/>
                <a:cs typeface="B Zar" panose="00000400000000000000" pitchFamily="2" charset="-78"/>
                <a:sym typeface="Times New Roman"/>
              </a:rPr>
              <a:t>این مطالعه توصیفی-تحلیلی به روش بررسی گذشته‌نگر پرونده‌های پزشکی بیماران صورت گرفت. جامعه مورد مطالعه شامل بیماران مبتلا به کووید-۱۹ بستری در بخش‌های مراقبت‌های ویژه این دو بیمارستان بود. در مجموع، ۴۴۰ بیمار مورد ارزیابی قرار گرفتند که شامل ۱۴۳ بیمار بستری در بیمارستان غرضی و ۲۹۷ بیمار بستری در بیمارستان شریعتی بودند. داده‌های مورد نیاز با استفاده از چک‌لیست استخراج داده‌ها و بر اساس پرونده‌های پزشکی بیماران جمع‌آوری شد. متغیرهای ارزیابی‌شده شامل سن، جنسیت، بیماری‌های زمینه‌ای، استعمال دخانیات، اعتیاد به مواد مخدر، مدت زمان بستری در بخش مراقبت‌های ویژه، نیاز به تهویه مکانیکی و پیامد نهایی بیماری بود</a:t>
            </a:r>
            <a:endParaRPr lang="en-US" sz="3200" dirty="0">
              <a:solidFill>
                <a:srgbClr val="000001"/>
              </a:solidFill>
              <a:latin typeface="Times New Roman"/>
              <a:cs typeface="B Zar" panose="00000400000000000000" pitchFamily="2" charset="-78"/>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023878" y="11247938"/>
            <a:ext cx="10058400"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اطلاعاتی در مورد بودجه ارائه نشد. یافته‌ها نشان داد که میزان مرگ‌ومیر در میان بیماران بستری در بیمارستان غرضی نسبت به بیماران بستری در بیمارستان شریعتی بالاتر بود. از ۱۴۳ بیمار بستری در بیمارستان غرضی، ۴۹ نفر فوت کردند، در حالی که از ۲۹۷ بیمار بستری در بیمارستان شریعتی، ۷۵ نفر جان باختند. علاوه بر این، بیماری‌های زمینه‌ای از جمله دیابت، فشار خون بالا و بیماری‌های قلبی با افزایش احتمال مرگ‌ومیر مرتبط بودند</a:t>
            </a:r>
            <a:r>
              <a:rPr kumimoji="0" lang="en-US"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2180856" y="17060502"/>
            <a:ext cx="10058400" cy="4078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اگرچه میزان مرگ‌ومیر در بیماران مرد بیشتر از بیماران زن بود، اما تفاوت‌های مشاهده‌شده در مقایسه‌های انجام‌شده از نظر آماری معنی‌دار نبود. به‌طور کلی، تفاوت در میزان مرگ‌ومیر بیماران کووید-۱۹ ممکن است با ویژگی‌های فردی و بالینی، عوامل ساختاری، امکانات مراقبت‌های ویژه و شرایط ارائه خدمات درمانی مرتبط باشد. توجه ویژه به بیماران سالمند و افراد دارای بیماری‌های زمینه‌ای، اجرای پروتکل‌های درمانی استاندارد و تقویت منابع مراقبت‌های ویژه می‌تواند به بهبود پیامدهای بیماران کمک کند</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2" name="Rectangle 1"/>
          <p:cNvSpPr/>
          <p:nvPr/>
        </p:nvSpPr>
        <p:spPr>
          <a:xfrm>
            <a:off x="378030" y="14220298"/>
            <a:ext cx="9764078" cy="7848302"/>
          </a:xfrm>
          <a:prstGeom prst="rect">
            <a:avLst/>
          </a:prstGeom>
        </p:spPr>
        <p:txBody>
          <a:bodyPr wrap="square">
            <a:spAutoFit/>
          </a:bodyPr>
          <a:lstStyle/>
          <a:p>
            <a:pPr rtl="1"/>
            <a:r>
              <a:rPr lang="en-US" sz="2400" dirty="0">
                <a:solidFill>
                  <a:srgbClr val="000001"/>
                </a:solidFill>
                <a:latin typeface="Times New Roman"/>
                <a:ea typeface="Times New Roman"/>
                <a:cs typeface="B Zar" panose="00000400000000000000" pitchFamily="2" charset="-78"/>
                <a:sym typeface="Times New Roman"/>
              </a:rPr>
              <a:t>1.	Chandel A, Leazer S, Alcover KC, Farley J, Berk J, Jayne C, et al. Intensive Care and Organ Support Related Mortality in Patients With COVID-19: A  Systematic Review and Meta-Analysis. Crit care </a:t>
            </a:r>
            <a:r>
              <a:rPr lang="en-US" sz="2400" dirty="0" err="1">
                <a:solidFill>
                  <a:srgbClr val="000001"/>
                </a:solidFill>
                <a:latin typeface="Times New Roman"/>
                <a:ea typeface="Times New Roman"/>
                <a:cs typeface="B Zar" panose="00000400000000000000" pitchFamily="2" charset="-78"/>
                <a:sym typeface="Times New Roman"/>
              </a:rPr>
              <a:t>Explor</a:t>
            </a:r>
            <a:r>
              <a:rPr lang="en-US" sz="2400" dirty="0">
                <a:solidFill>
                  <a:srgbClr val="000001"/>
                </a:solidFill>
                <a:latin typeface="Times New Roman"/>
                <a:ea typeface="Times New Roman"/>
                <a:cs typeface="B Zar" panose="00000400000000000000" pitchFamily="2" charset="-78"/>
                <a:sym typeface="Times New Roman"/>
              </a:rPr>
              <a:t>. 2023 Mar;5(3):e0876. </a:t>
            </a:r>
          </a:p>
          <a:p>
            <a:pPr rtl="1"/>
            <a:r>
              <a:rPr lang="en-US" sz="2400" dirty="0">
                <a:solidFill>
                  <a:srgbClr val="000001"/>
                </a:solidFill>
                <a:latin typeface="Times New Roman"/>
                <a:ea typeface="Times New Roman"/>
                <a:cs typeface="B Zar" panose="00000400000000000000" pitchFamily="2" charset="-78"/>
                <a:sym typeface="Times New Roman"/>
              </a:rPr>
              <a:t>2.	Riahi R, Ghasemi M, </a:t>
            </a:r>
            <a:r>
              <a:rPr lang="en-US" sz="2400" dirty="0" err="1">
                <a:solidFill>
                  <a:srgbClr val="000001"/>
                </a:solidFill>
                <a:latin typeface="Times New Roman"/>
                <a:ea typeface="Times New Roman"/>
                <a:cs typeface="B Zar" panose="00000400000000000000" pitchFamily="2" charset="-78"/>
                <a:sym typeface="Times New Roman"/>
              </a:rPr>
              <a:t>Shatouri</a:t>
            </a:r>
            <a:r>
              <a:rPr lang="en-US" sz="2400" dirty="0">
                <a:solidFill>
                  <a:srgbClr val="000001"/>
                </a:solidFill>
                <a:latin typeface="Times New Roman"/>
                <a:ea typeface="Times New Roman"/>
                <a:cs typeface="B Zar" panose="00000400000000000000" pitchFamily="2" charset="-78"/>
                <a:sym typeface="Times New Roman"/>
              </a:rPr>
              <a:t> ZM, </a:t>
            </a:r>
            <a:r>
              <a:rPr lang="en-US" sz="2400" dirty="0" err="1">
                <a:solidFill>
                  <a:srgbClr val="000001"/>
                </a:solidFill>
                <a:latin typeface="Times New Roman"/>
                <a:ea typeface="Times New Roman"/>
                <a:cs typeface="B Zar" panose="00000400000000000000" pitchFamily="2" charset="-78"/>
                <a:sym typeface="Times New Roman"/>
              </a:rPr>
              <a:t>Gharipour</a:t>
            </a:r>
            <a:r>
              <a:rPr lang="en-US" sz="2400" dirty="0">
                <a:solidFill>
                  <a:srgbClr val="000001"/>
                </a:solidFill>
                <a:latin typeface="Times New Roman"/>
                <a:ea typeface="Times New Roman"/>
                <a:cs typeface="B Zar" panose="00000400000000000000" pitchFamily="2" charset="-78"/>
                <a:sym typeface="Times New Roman"/>
              </a:rPr>
              <a:t> M, </a:t>
            </a:r>
            <a:r>
              <a:rPr lang="en-US" sz="2400" dirty="0" err="1">
                <a:solidFill>
                  <a:srgbClr val="000001"/>
                </a:solidFill>
                <a:latin typeface="Times New Roman"/>
                <a:ea typeface="Times New Roman"/>
                <a:cs typeface="B Zar" panose="00000400000000000000" pitchFamily="2" charset="-78"/>
                <a:sym typeface="Times New Roman"/>
              </a:rPr>
              <a:t>Maghami</a:t>
            </a:r>
            <a:r>
              <a:rPr lang="en-US" sz="2400" dirty="0">
                <a:solidFill>
                  <a:srgbClr val="000001"/>
                </a:solidFill>
                <a:latin typeface="Times New Roman"/>
                <a:ea typeface="Times New Roman"/>
                <a:cs typeface="B Zar" panose="00000400000000000000" pitchFamily="2" charset="-78"/>
                <a:sym typeface="Times New Roman"/>
              </a:rPr>
              <a:t> M, </a:t>
            </a:r>
            <a:r>
              <a:rPr lang="en-US" sz="2400" dirty="0" err="1">
                <a:solidFill>
                  <a:srgbClr val="000001"/>
                </a:solidFill>
                <a:latin typeface="Times New Roman"/>
                <a:ea typeface="Times New Roman"/>
                <a:cs typeface="B Zar" panose="00000400000000000000" pitchFamily="2" charset="-78"/>
                <a:sym typeface="Times New Roman"/>
              </a:rPr>
              <a:t>Melali</a:t>
            </a:r>
            <a:r>
              <a:rPr lang="en-US" sz="2400" dirty="0">
                <a:solidFill>
                  <a:srgbClr val="000001"/>
                </a:solidFill>
                <a:latin typeface="Times New Roman"/>
                <a:ea typeface="Times New Roman"/>
                <a:cs typeface="B Zar" panose="00000400000000000000" pitchFamily="2" charset="-78"/>
                <a:sym typeface="Times New Roman"/>
              </a:rPr>
              <a:t> H, et al. Risk Factors for In-Hospital Mortality among Patients with Coronavirus-19 in  Isfahan City, Iran. Adv Biomed Res. 2022;11:121. </a:t>
            </a:r>
          </a:p>
          <a:p>
            <a:pPr rtl="1"/>
            <a:r>
              <a:rPr lang="en-US" sz="2400" dirty="0">
                <a:solidFill>
                  <a:srgbClr val="000001"/>
                </a:solidFill>
                <a:latin typeface="Times New Roman"/>
                <a:ea typeface="Times New Roman"/>
                <a:cs typeface="B Zar" panose="00000400000000000000" pitchFamily="2" charset="-78"/>
                <a:sym typeface="Times New Roman"/>
              </a:rPr>
              <a:t>3.	Santos MMS, Pereira IJ, </a:t>
            </a:r>
            <a:r>
              <a:rPr lang="en-US" sz="2400" dirty="0" err="1">
                <a:solidFill>
                  <a:srgbClr val="000001"/>
                </a:solidFill>
                <a:latin typeface="Times New Roman"/>
                <a:ea typeface="Times New Roman"/>
                <a:cs typeface="B Zar" panose="00000400000000000000" pitchFamily="2" charset="-78"/>
                <a:sym typeface="Times New Roman"/>
              </a:rPr>
              <a:t>Cuboia</a:t>
            </a:r>
            <a:r>
              <a:rPr lang="en-US" sz="2400" dirty="0">
                <a:solidFill>
                  <a:srgbClr val="000001"/>
                </a:solidFill>
                <a:latin typeface="Times New Roman"/>
                <a:ea typeface="Times New Roman"/>
                <a:cs typeface="B Zar" panose="00000400000000000000" pitchFamily="2" charset="-78"/>
                <a:sym typeface="Times New Roman"/>
              </a:rPr>
              <a:t> N, Reis-Pardal J, Adrião D, Cardoso T, et al. Predictors of early and long-term mortality after ICU discharge in critically ill  COVID-19 patients: A prospective cohort study. </a:t>
            </a:r>
            <a:r>
              <a:rPr lang="en-US" sz="2400" dirty="0" err="1">
                <a:solidFill>
                  <a:srgbClr val="000001"/>
                </a:solidFill>
                <a:latin typeface="Times New Roman"/>
                <a:ea typeface="Times New Roman"/>
                <a:cs typeface="B Zar" panose="00000400000000000000" pitchFamily="2" charset="-78"/>
                <a:sym typeface="Times New Roman"/>
              </a:rPr>
              <a:t>PLoS</a:t>
            </a:r>
            <a:r>
              <a:rPr lang="en-US" sz="2400" dirty="0">
                <a:solidFill>
                  <a:srgbClr val="000001"/>
                </a:solidFill>
                <a:latin typeface="Times New Roman"/>
                <a:ea typeface="Times New Roman"/>
                <a:cs typeface="B Zar" panose="00000400000000000000" pitchFamily="2" charset="-78"/>
                <a:sym typeface="Times New Roman"/>
              </a:rPr>
              <a:t> One. 2023;18(11):e0293883. </a:t>
            </a:r>
          </a:p>
          <a:p>
            <a:pPr rtl="1"/>
            <a:r>
              <a:rPr lang="en-US" sz="2400" dirty="0">
                <a:solidFill>
                  <a:srgbClr val="000001"/>
                </a:solidFill>
                <a:latin typeface="Times New Roman"/>
                <a:ea typeface="Times New Roman"/>
                <a:cs typeface="B Zar" panose="00000400000000000000" pitchFamily="2" charset="-78"/>
                <a:sym typeface="Times New Roman"/>
              </a:rPr>
              <a:t>4.	Gutiérrez L, Araya K, Becerra M, Pérez C, Valenzuela J, Lera L, et al. Predictive value of invasive mechanical ventilation parameters for mortality in  COVID-19 related ARDS: a retrospective cohort study. Sci Rep. 2024 Jun;14(1):13725. </a:t>
            </a:r>
          </a:p>
          <a:p>
            <a:pPr rtl="1"/>
            <a:r>
              <a:rPr lang="en-US" sz="2400" dirty="0">
                <a:solidFill>
                  <a:srgbClr val="000001"/>
                </a:solidFill>
                <a:latin typeface="Times New Roman"/>
                <a:ea typeface="Times New Roman"/>
                <a:cs typeface="B Zar" panose="00000400000000000000" pitchFamily="2" charset="-78"/>
                <a:sym typeface="Times New Roman"/>
              </a:rPr>
              <a:t>5.	Soares THM, Moraes NHLDE, Soares KPND, Carvalho MM, Holanda ASS, Rodrigues LFS, et al. Factors associated with mortality of patients with COVID-19 on invasive  mechanical ventilation: A retrospective cohort study in a university hospital in Northeastern Brazil. An Acad Bras </a:t>
            </a:r>
            <a:r>
              <a:rPr lang="en-US" sz="2400" dirty="0" err="1">
                <a:solidFill>
                  <a:srgbClr val="000001"/>
                </a:solidFill>
                <a:latin typeface="Times New Roman"/>
                <a:ea typeface="Times New Roman"/>
                <a:cs typeface="B Zar" panose="00000400000000000000" pitchFamily="2" charset="-78"/>
                <a:sym typeface="Times New Roman"/>
              </a:rPr>
              <a:t>Cienc</a:t>
            </a:r>
            <a:r>
              <a:rPr lang="en-US" sz="2400" dirty="0">
                <a:solidFill>
                  <a:srgbClr val="000001"/>
                </a:solidFill>
                <a:latin typeface="Times New Roman"/>
                <a:ea typeface="Times New Roman"/>
                <a:cs typeface="B Zar" panose="00000400000000000000" pitchFamily="2" charset="-78"/>
                <a:sym typeface="Times New Roman"/>
              </a:rPr>
              <a:t>. 2024;96(3):e20231355. </a:t>
            </a:r>
          </a:p>
          <a:p>
            <a:pPr rtl="1"/>
            <a:endParaRPr lang="en-US" sz="2400" dirty="0">
              <a:solidFill>
                <a:srgbClr val="000001"/>
              </a:solidFill>
              <a:latin typeface="Times New Roman"/>
              <a:ea typeface="Times New Roman"/>
              <a:cs typeface="B Zar" panose="00000400000000000000" pitchFamily="2" charset="-78"/>
              <a:sym typeface="Times New Roman"/>
            </a:endParaRPr>
          </a:p>
        </p:txBody>
      </p:sp>
      <p:pic>
        <p:nvPicPr>
          <p:cNvPr id="6" name="Picture 5">
            <a:extLst>
              <a:ext uri="{FF2B5EF4-FFF2-40B4-BE49-F238E27FC236}">
                <a16:creationId xmlns:a16="http://schemas.microsoft.com/office/drawing/2014/main" id="{CA5739AC-2906-48F6-D7F2-B4A7566DFB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08554" y="11452209"/>
            <a:ext cx="10616391" cy="10616391"/>
          </a:xfrm>
          <a:prstGeom prst="rect">
            <a:avLst/>
          </a:prstGeom>
        </p:spPr>
      </p:pic>
      <p:pic>
        <p:nvPicPr>
          <p:cNvPr id="10" name="Picture 9">
            <a:extLst>
              <a:ext uri="{FF2B5EF4-FFF2-40B4-BE49-F238E27FC236}">
                <a16:creationId xmlns:a16="http://schemas.microsoft.com/office/drawing/2014/main" id="{DC49BA25-7394-190C-068C-0A20A1880C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95850" y="4657084"/>
            <a:ext cx="4855350" cy="4855350"/>
          </a:xfrm>
          <a:prstGeom prst="rect">
            <a:avLst/>
          </a:prstGeom>
        </p:spPr>
      </p:pic>
      <p:pic>
        <p:nvPicPr>
          <p:cNvPr id="12" name="Picture 11">
            <a:extLst>
              <a:ext uri="{FF2B5EF4-FFF2-40B4-BE49-F238E27FC236}">
                <a16:creationId xmlns:a16="http://schemas.microsoft.com/office/drawing/2014/main" id="{EB7770FA-CC38-E802-FAE4-8445616F4D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5021" y="5772551"/>
            <a:ext cx="3898446" cy="3898446"/>
          </a:xfrm>
          <a:prstGeom prst="rect">
            <a:avLst/>
          </a:prstGeom>
        </p:spPr>
      </p:pic>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246</TotalTime>
  <Words>663</Words>
  <Application>Microsoft Office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Ariana</cp:lastModifiedBy>
  <cp:revision>34</cp:revision>
  <dcterms:created xsi:type="dcterms:W3CDTF">2026-09-07T19:22:54Z</dcterms:created>
  <dcterms:modified xsi:type="dcterms:W3CDTF">2026-10-11T19:14:51Z</dcterms:modified>
</cp:coreProperties>
</file>