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6.jfif" ContentType="image/jpeg"/>
  <Override PartName="/ppt/media/image7.jfif" ContentType="image/jpeg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25" d="100"/>
          <a:sy n="25" d="100"/>
        </p:scale>
        <p:origin x="78" y="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tiff"/><Relationship Id="rId7" Type="http://schemas.openxmlformats.org/officeDocument/2006/relationships/image" Target="../media/image6.jfif"/><Relationship Id="rId8" Type="http://schemas.openxmlformats.org/officeDocument/2006/relationships/image" Target="../media/image7.jfif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467" y="4994781"/>
            <a:ext cx="30544167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73152" rIns="73152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4029542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 sz="4300" b="1">
                <a:solidFill>
                  <a:srgbClr val="002D55"/>
                </a:solidFill>
                <a:latin typeface="Arial"/>
              </a:defRPr>
            </a:pPr>
            <a:r>
              <a:rPr sz="5600"/>
              <a:t>تأثیر اینتوباسیون پیش‌بیمارستانی بر بقای بیماران ترومایی و پیامدهای بالینی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3152" rIns="73152" anchor="ctr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 sz="2700" b="1">
                <a:solidFill>
                  <a:srgbClr val="141414"/>
                </a:solidFill>
                <a:latin typeface="B Nazanin"/>
              </a:defRPr>
            </a:pPr>
            <a:r>
              <a:t>کد مقاله: ۱۷۳۳</a:t>
            </a:r>
            <a:endParaRPr kumimoji="0" lang="fa-I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821901" y="7108414"/>
            <a:ext cx="36576000" cy="4899803"/>
          </a:xfrm>
          <a:prstGeom prst="rect">
            <a:avLst/>
          </a:prstGeom>
        </p:spPr>
        <p:txBody>
          <a:bodyPr lIns="73152" rIns="73152" wrap="square" anchor="t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itchFamily="34" charset="0"/>
              <a:buNone/>
              <a:tabLst/>
              <a:defRPr sz="2300" b="0">
                <a:solidFill>
                  <a:srgbClr val="142837"/>
                </a:solidFill>
                <a:latin typeface="Arial"/>
              </a:defRPr>
            </a:pPr>
            <a:r>
              <a:rPr sz="2900"/>
              <a:t>شایان محبی نورالدین‌وند¹، مهدی زمان‌زاده²</a:t>
            </a:r>
          </a:p>
          <a:p>
            <a:pPr algn="ctr">
              <a:spcBef>
                <a:spcPts val="0"/>
              </a:spcBef>
              <a:spcAft>
                <a:spcPts val="500"/>
              </a:spcAft>
              <a:defRPr sz="2300" b="0">
                <a:solidFill>
                  <a:srgbClr val="142837"/>
                </a:solidFill>
                <a:latin typeface="Arial"/>
              </a:defRPr>
            </a:pPr>
            <a:r>
              <a:rPr sz="2900"/>
              <a:t>¹ فوریت‌های پزشکی، دانشگاه علوم پزشکی اهواز، اهواز، ایران</a:t>
            </a:r>
          </a:p>
          <a:p>
            <a:pPr algn="ctr">
              <a:spcBef>
                <a:spcPts val="0"/>
              </a:spcBef>
              <a:spcAft>
                <a:spcPts val="500"/>
              </a:spcAft>
              <a:defRPr sz="2300" b="0">
                <a:solidFill>
                  <a:srgbClr val="142837"/>
                </a:solidFill>
                <a:latin typeface="Arial"/>
              </a:defRPr>
            </a:pPr>
            <a:r>
              <a:rPr sz="2900"/>
              <a:t>² هوشبری، دانشگاه علوم پزشکی اهواز، اهواز، ایران</a:t>
            </a:r>
          </a:p>
          <a:p>
            <a:pPr algn="ctr">
              <a:spcBef>
                <a:spcPts val="0"/>
              </a:spcBef>
              <a:spcAft>
                <a:spcPts val="500"/>
              </a:spcAft>
              <a:defRPr sz="2300" b="0">
                <a:solidFill>
                  <a:srgbClr val="142837"/>
                </a:solidFill>
                <a:latin typeface="Arial"/>
              </a:defRPr>
            </a:pPr>
            <a:r>
              <a:rPr sz="2900"/>
              <a:t>shanimhb9@gmail.com</a:t>
            </a: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square" lIns="73152" rIns="73152" anchor="t" anchorCtr="0"/>
          <a:lstStyle>
            <a:defPPr>
              <a:defRPr kern="1200"/>
            </a:defPPr>
          </a:lstStyle>
          <a:p>
            <a:pPr algn="ctr" defTabSz="4702588">
              <a:spcBef>
                <a:spcPts val="0"/>
              </a:spcBef>
              <a:spcAft>
                <a:spcPts val="500"/>
              </a:spcAft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2900"/>
              <a:t>نتیجه‌گیری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square" lIns="73152" rIns="73152" anchor="t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2900"/>
              <a:t>یافته‌ها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square" lIns="73152" rIns="73152" anchor="t" anchorCtr="0"/>
          <a:lstStyle>
            <a:defPPr>
              <a:defRPr kern="1200"/>
            </a:defPPr>
          </a:lstStyle>
          <a:p>
            <a:pPr lvl="0" algn="ctr" defTabSz="4702588">
              <a:spcBef>
                <a:spcPts val="0"/>
              </a:spcBef>
              <a:spcAft>
                <a:spcPts val="500"/>
              </a:spcAft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2900"/>
              <a:t>مقدمه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square" lIns="73152" rIns="73152" anchor="t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2900"/>
              <a:t>منابع کلیدی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68517" y="17065613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square" lIns="73152" rIns="73152" anchor="t" anchorCtr="0"/>
          <a:lstStyle>
            <a:defPPr>
              <a:defRPr kern="1200"/>
            </a:def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2900"/>
              <a:t>روش‌ها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245386"/>
            <a:ext cx="9601200" cy="2062103"/>
          </a:xfrm>
          <a:prstGeom prst="rect">
            <a:avLst/>
          </a:prstGeom>
          <a:noFill/>
        </p:spPr>
        <p:txBody>
          <a:bodyPr wrap="square" rtlCol="0" lIns="73152" rIns="73152" anchor="t">
            <a:spAutoFit/>
          </a:bodyPr>
          <a:lstStyle>
            <a:defPPr>
              <a:defRPr kern="1200"/>
            </a:defPPr>
          </a:lstStyle>
          <a:p>
            <a:pPr algn="r" rtl="1">
              <a:spcBef>
                <a:spcPts val="0"/>
              </a:spcBef>
              <a:spcAft>
                <a:spcPts val="500"/>
              </a:spcAft>
              <a:defRPr sz="2200" b="0">
                <a:latin typeface="Arial"/>
              </a:defRPr>
            </a:pPr>
            <a:r>
              <a:rPr sz="2600"/>
              <a:t>• اینتوباسیون در بیماران منتخبِ ناتوان از حفاظت راه هوایی یا مبتلا به نارسایی شدید تنفسی می‌تواند حیاتی باشد.</a:t>
            </a:r>
          </a:p>
          <a:p>
            <a:pPr algn="r">
              <a:spcBef>
                <a:spcPts val="0"/>
              </a:spcBef>
              <a:spcAft>
                <a:spcPts val="500"/>
              </a:spcAft>
              <a:defRPr sz="2200" b="0">
                <a:latin typeface="Arial"/>
              </a:defRPr>
            </a:pPr>
          </a:p>
          <a:p>
            <a:pPr algn="r">
              <a:spcBef>
                <a:spcPts val="0"/>
              </a:spcBef>
              <a:spcAft>
                <a:spcPts val="500"/>
              </a:spcAft>
              <a:defRPr sz="2200" b="0">
                <a:latin typeface="Arial"/>
              </a:defRPr>
            </a:pPr>
            <a:r>
              <a:rPr sz="2600"/>
              <a:t>• شواهد درباره اثر مستقل اینتوباسیون پیش‌بیمارستانی بر مرگ‌ومیر، به‌ویژه در آسیب مغزی تروماتیک، یکسان نیست.</a:t>
            </a:r>
          </a:p>
          <a:p>
            <a:pPr algn="r">
              <a:spcBef>
                <a:spcPts val="0"/>
              </a:spcBef>
              <a:spcAft>
                <a:spcPts val="500"/>
              </a:spcAft>
              <a:defRPr sz="2200" b="0">
                <a:latin typeface="Arial"/>
              </a:defRPr>
            </a:pPr>
          </a:p>
          <a:p>
            <a:pPr algn="r">
              <a:spcBef>
                <a:spcPts val="0"/>
              </a:spcBef>
              <a:spcAft>
                <a:spcPts val="500"/>
              </a:spcAft>
              <a:defRPr sz="2200" b="0">
                <a:latin typeface="Arial"/>
              </a:defRPr>
            </a:pPr>
            <a:r>
              <a:rPr sz="2600"/>
              <a:t>• مهارت تیم، پیشگیری از هیپوکسمی و افت فشارخون، تأیید محل لوله و پرهیز از تأخیر در انتقال، عوامل کلیدی پیامد هستند.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722068"/>
            <a:ext cx="9857035" cy="5509200"/>
          </a:xfrm>
          <a:prstGeom prst="rect">
            <a:avLst/>
          </a:prstGeom>
          <a:noFill/>
        </p:spPr>
        <p:txBody>
          <a:bodyPr wrap="square" rtlCol="0" lIns="73152" rIns="73152" anchor="t">
            <a:spAutoFit/>
          </a:bodyPr>
          <a:lstStyle>
            <a:defPPr>
              <a:defRPr kern="1200"/>
            </a:defPPr>
          </a:lstStyle>
          <a:p>
            <a:pPr algn="r" rtl="1">
              <a:spcBef>
                <a:spcPts val="0"/>
              </a:spcBef>
              <a:spcAft>
                <a:spcPts val="500"/>
              </a:spcAft>
              <a:defRPr sz="2200" b="0">
                <a:latin typeface="Arial"/>
              </a:defRPr>
            </a:pPr>
            <a:r>
              <a:rPr sz="2700"/>
              <a:t>تروما از علل مهم مرگ‌ومیر و ناتوانی است. اختلال راه هوایی، هیپوکسمی و تهویه نامناسب می‌توانند آسیب ثانویه را تشدید کنند؛ به‌ویژه در آسیب مغزی تروماتیک.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algn="r">
              <a:spcBef>
                <a:spcPts val="0"/>
              </a:spcBef>
              <a:spcAft>
                <a:spcPts val="500"/>
              </a:spcAft>
              <a:defRPr sz="2200" b="0">
                <a:latin typeface="Arial"/>
              </a:defRPr>
            </a:pPr>
          </a:p>
          <a:p>
            <a:pPr algn="r">
              <a:spcBef>
                <a:spcPts val="0"/>
              </a:spcBef>
              <a:spcAft>
                <a:spcPts val="500"/>
              </a:spcAft>
              <a:defRPr sz="2200" b="0">
                <a:latin typeface="Arial"/>
              </a:defRPr>
            </a:pPr>
            <a:r>
              <a:rPr sz="2700"/>
              <a:t>اینتوباسیون داخل نای روشی پیشرفته برای تأمین راه هوایی و تهویه کنترل‌شده است، اما در محیط پیش‌بیمارستانی با چالش‌هایی مانند شرایط نامساعد صحنه، راه هوایی دشوار و ضرورت انتقال سریع همراه است. بنابراین، سود این مداخله به انتخاب بیمار و کیفیت اجرا وابسته است.</a:t>
            </a: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451815" y="18177286"/>
            <a:ext cx="9729118" cy="1477328"/>
          </a:xfrm>
          <a:prstGeom prst="rect">
            <a:avLst/>
          </a:prstGeom>
        </p:spPr>
        <p:txBody>
          <a:bodyPr wrap="square" lIns="73152" rIns="73152" rtlCol="0" anchor="t">
            <a:spAutoFit/>
          </a:bodyPr>
          <a:lstStyle/>
          <a:p>
            <a:pPr lvl="0" algn="r" defTabSz="4703763" rtl="1" eaLnBrk="0" hangingPunct="0">
              <a:spcBef>
                <a:spcPts val="0"/>
              </a:spcBef>
              <a:spcAft>
                <a:spcPts val="500"/>
              </a:spcAft>
              <a:defRPr sz="2100" b="0">
                <a:latin typeface="Arial"/>
              </a:defRPr>
            </a:pPr>
            <a:r>
              <a:rPr sz="2600"/>
              <a:t>این مقاله با رویکرد مرور روایی تدوین شد. منابع شامل مطالعات مروری، فراتحلیل‌ها، پژوهش‌های بالینی و توصیه‌های تخصصی مرتبط با مدیریت راه هوایی در تروما بود. پایگاه‌های مورد استفاده: PubMed، Magiran، SID و Scopus.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algn="r">
              <a:spcBef>
                <a:spcPts val="0"/>
              </a:spcBef>
              <a:spcAft>
                <a:spcPts val="500"/>
              </a:spcAft>
              <a:defRPr sz="2100" b="0">
                <a:latin typeface="Arial"/>
              </a:defRPr>
            </a:pPr>
          </a:p>
          <a:p>
            <a:pPr algn="r">
              <a:spcBef>
                <a:spcPts val="0"/>
              </a:spcBef>
              <a:spcAft>
                <a:spcPts val="500"/>
              </a:spcAft>
              <a:defRPr sz="2100" b="0">
                <a:latin typeface="Arial"/>
              </a:defRPr>
            </a:pPr>
            <a:r>
              <a:rPr sz="2600"/>
              <a:t>محورهای بررسی: مرگ‌ومیر و پیامدهای عصبی، مهارت ارائه‌دهندگان خدمت، عوارض اینتوباسیون، مراقبت پس از لوله‌گذاری و تأخیر در انتقال. به دلیل ماهیت روایی مطالعه، غربالگری نظام‌مند و ارزیابی رسمی خطر سوگیری انجام نشد.</a:t>
            </a:r>
          </a:p>
        </p:txBody>
      </p:sp>
      <p:sp>
        <p:nvSpPr>
          <p:cNvPr id="87" name="Text Box 6">
            <a:extLst>
              <a:ext uri="{FF2B5EF4-FFF2-40B4-BE49-F238E27FC236}">
                <a16:creationId xmlns:a16="http://schemas.microsoft.com/office/drawing/2014/main" id="{06D77A5B-1406-461A-87C9-791AC8780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07157" y="20502712"/>
            <a:ext cx="10058400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9728" rIns="109728" wrap="square" anchor="t" tIns="9144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0" marR="0" lvl="0" indent="0" algn="r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 sz="2000" b="1">
                <a:solidFill>
                  <a:srgbClr val="144B69"/>
                </a:solidFill>
                <a:latin typeface="B Nazanin"/>
              </a:defRPr>
            </a:pPr>
            <a:r>
              <a:t>شواهد درباره پیامدها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+mn-ea"/>
              <a:cs typeface="B Zar" panose="00000400000000000000" pitchFamily="2" charset="-78"/>
            </a:endParaRPr>
          </a:p>
          <a:p>
            <a:pPr algn="r">
              <a:spcAft>
                <a:spcPts val="500"/>
              </a:spcAft>
              <a:defRPr sz="1500">
                <a:solidFill>
                  <a:srgbClr val="232D37"/>
                </a:solidFill>
                <a:latin typeface="B Nazanin"/>
              </a:defRPr>
            </a:pPr>
            <a:r>
              <a:t>• فراتحلیل Anderson و همکاران (۲۰۲۲؛ ۱۹ مطالعه): تفاوت معناداری در مرگ‌ومیر گزارش نشد.</a:t>
            </a:r>
          </a:p>
          <a:p>
            <a:pPr algn="r">
              <a:spcAft>
                <a:spcPts val="500"/>
              </a:spcAft>
              <a:defRPr sz="1500">
                <a:solidFill>
                  <a:srgbClr val="232D37"/>
                </a:solidFill>
                <a:latin typeface="B Nazanin"/>
              </a:defRPr>
            </a:pPr>
            <a:r>
              <a:t>• فراتحلیل Zhou و Ji (۲۰۲۳؛ ۱۸ مطالعه، ۴۱٬۱۸۵ بیمار): افزایش شانس مرگ‌ومیر گزارش شد؛ اما ناهمگونی مطالعات و ماهیت مشاهده‌ای آن‌ها، برداشت علت‌ومعلولی را محدود می‌کند.</a:t>
            </a:r>
          </a:p>
          <a:p>
            <a:pPr algn="r">
              <a:spcAft>
                <a:spcPts val="500"/>
              </a:spcAft>
              <a:defRPr sz="1500">
                <a:solidFill>
                  <a:srgbClr val="232D37"/>
                </a:solidFill>
                <a:latin typeface="B Nazanin"/>
              </a:defRPr>
            </a:pPr>
            <a:r>
              <a:t>• فراتحلیل سال ۲۰۲۴ (۲۴ مطالعه، ۵۶٬۵۴۳ بیمار): تفاوت معناداری در مرگ‌ومیر یا عوارض مشاهده نشد.</a:t>
            </a:r>
          </a:p>
          <a:p>
            <a:pPr algn="r">
              <a:spcAft>
                <a:spcPts val="500"/>
              </a:spcAft>
              <a:defRPr sz="1500">
                <a:solidFill>
                  <a:srgbClr val="232D37"/>
                </a:solidFill>
                <a:latin typeface="B Nazanin"/>
              </a:defRPr>
            </a:pPr>
            <a:r>
              <a:t>• تجربه تیم اهمیت دارد: تجربه محدود ارائه‌دهنده با پیامد نامطلوب‌تر همراه گزارش شده است.</a:t>
            </a:r>
          </a:p>
          <a:p>
            <a:pPr algn="r">
              <a:spcAft>
                <a:spcPts val="500"/>
              </a:spcAft>
              <a:defRPr sz="1500">
                <a:solidFill>
                  <a:srgbClr val="232D37"/>
                </a:solidFill>
                <a:latin typeface="B Nazanin"/>
              </a:defRPr>
            </a:pPr>
            <a:r>
              <a:t>جمع‌بندی: شواهد درباره اثر مستقل اینتوباسیون بر مرگ‌ومیر یکدست نیستند؛ انتخاب بیمار و کیفیت اجرا تعیین‌کننده‌اند.</a:t>
            </a:r>
          </a:p>
        </p:txBody>
      </p:sp>
      <p:sp>
        <p:nvSpPr>
          <p:cNvPr id="90" name="TextBox 33">
            <a:extLst>
              <a:ext uri="{FF2B5EF4-FFF2-40B4-BE49-F238E27FC236}">
                <a16:creationId xmlns:a16="http://schemas.microsoft.com/office/drawing/2014/main" id="{BE9FA710-7291-447F-A2BE-320A81CA8269}"/>
              </a:ext>
            </a:extLst>
          </p:cNvPr>
          <p:cNvSpPr txBox="1"/>
          <p:nvPr/>
        </p:nvSpPr>
        <p:spPr>
          <a:xfrm>
            <a:off x="36509748" y="9325402"/>
            <a:ext cx="5359399" cy="538609"/>
          </a:xfrm>
          <a:prstGeom prst="rect">
            <a:avLst/>
          </a:prstGeom>
        </p:spPr>
        <p:txBody>
          <a:bodyPr wrap="square" lIns="73152" rIns="73152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 sz="2000" b="1">
                <a:solidFill>
                  <a:srgbClr val="002D55"/>
                </a:solidFill>
                <a:latin typeface="Arial"/>
              </a:defRPr>
            </a:pPr>
            <a:r>
              <a:t>پیام کلیدی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"/>
              <a:cs typeface="B Zar" panose="00000400000000000000" pitchFamily="2" charset="-78"/>
              <a:sym typeface="Open Sauce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11247938"/>
            <a:ext cx="10058400" cy="260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3152" rIns="73152" wrap="square" anchor="t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0" marR="0" lvl="0" indent="0" algn="ctr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 sz="2500" b="1">
                <a:solidFill>
                  <a:srgbClr val="004682"/>
                </a:solidFill>
                <a:latin typeface="Arial"/>
              </a:defRPr>
            </a:pPr>
            <a:r>
              <a:t>یافته‌های کلیدی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+mn-ea"/>
              <a:cs typeface="B Zar" panose="00000400000000000000" pitchFamily="2" charset="-78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A46928D3-007C-4D10-A1E8-BAF59D7F2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20502712"/>
            <a:ext cx="10058400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3152" rIns="73152" wrap="square" anchor="t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0" marR="0" lvl="0" indent="0" algn="r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 sz="2100" b="0">
                <a:latin typeface="Arial"/>
              </a:defRPr>
            </a:pPr>
            <a:r>
              <a:rPr sz="2500"/>
              <a:t>عوارض و ایمنی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+mn-ea"/>
              <a:cs typeface="B Zar" panose="00000400000000000000" pitchFamily="2" charset="-78"/>
            </a:endParaRPr>
          </a:p>
          <a:p>
            <a:pPr algn="r">
              <a:spcBef>
                <a:spcPts val="0"/>
              </a:spcBef>
              <a:spcAft>
                <a:spcPts val="500"/>
              </a:spcAft>
              <a:defRPr sz="2100" b="0">
                <a:latin typeface="Arial"/>
              </a:defRPr>
            </a:pPr>
            <a:r>
              <a:rPr sz="2500"/>
              <a:t>عوارض احتمالی شامل هیپوکسمی حین لوله‌گذاری، لوله‌گذاری مری، جابه‌جایی لوله، آسپیراسیون، آسیب بافتی و افت فشارخون است. تهویه با فشار مثبت می‌تواند در بیمار دچار شوک هموراژیک وضعیت همودینامیک را بدتر کند.</a:t>
            </a:r>
          </a:p>
          <a:p>
            <a:pPr algn="r">
              <a:spcBef>
                <a:spcPts val="0"/>
              </a:spcBef>
              <a:spcAft>
                <a:spcPts val="500"/>
              </a:spcAft>
              <a:defRPr sz="2100" b="0">
                <a:latin typeface="Arial"/>
              </a:defRPr>
            </a:pPr>
          </a:p>
          <a:p>
            <a:pPr algn="r">
              <a:spcBef>
                <a:spcPts val="0"/>
              </a:spcBef>
              <a:spcAft>
                <a:spcPts val="500"/>
              </a:spcAft>
              <a:defRPr sz="2100" b="0">
                <a:latin typeface="Arial"/>
              </a:defRPr>
            </a:pPr>
            <a:r>
              <a:rPr sz="2500"/>
              <a:t>کاربرد در اورژانس پیش‌بیمارستانی ایران</a:t>
            </a:r>
          </a:p>
          <a:p>
            <a:pPr algn="r">
              <a:spcBef>
                <a:spcPts val="0"/>
              </a:spcBef>
              <a:spcAft>
                <a:spcPts val="500"/>
              </a:spcAft>
              <a:defRPr sz="2100" b="0">
                <a:latin typeface="Arial"/>
              </a:defRPr>
            </a:pPr>
            <a:r>
              <a:rPr sz="2500"/>
              <a:t>پروتکل متناسب با صلاحیت نیروها، آموزش دوره‌ای، تجهیزات مناسب و ثبت اندیکاسیون، موفقیت تلاش نخست، عوارض، علائم حیاتی و زمان صحنه ضروری است. مطالعات چندمرکزی بومی می‌توانند به بهبود دستورالعمل‌ها کمک کنند.</a:t>
            </a:r>
          </a:p>
        </p:txBody>
      </p:sp>
      <p:sp>
        <p:nvSpPr>
          <p:cNvPr id="2" name="Rectangle 1"/>
          <p:cNvSpPr/>
          <p:nvPr/>
        </p:nvSpPr>
        <p:spPr>
          <a:xfrm>
            <a:off x="239989" y="18059400"/>
            <a:ext cx="9764078" cy="5669280"/>
          </a:xfrm>
          <a:prstGeom prst="rect">
            <a:avLst/>
          </a:prstGeom>
        </p:spPr>
        <p:txBody>
          <a:bodyPr wrap="square" lIns="73152" rIns="73152" anchor="t">
            <a:spAutoFit/>
          </a:bodyPr>
          <a:lstStyle/>
          <a:p>
            <a:pPr algn="r" rtl="1">
              <a:spcBef>
                <a:spcPts val="0"/>
              </a:spcBef>
              <a:spcAft>
                <a:spcPts val="500"/>
              </a:spcAft>
              <a:defRPr sz="1700" b="0">
                <a:latin typeface="Arial"/>
              </a:defRPr>
            </a:pPr>
            <a:r>
              <a:rPr sz="2000"/>
              <a:t>۱. Braithwaite S, et al. Prehospital Trauma Airway Management: An NAEMSP Position Statement and Resource Document. Prehosp Emerg Care. 2022;26(sup1):64–71.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algn="r">
              <a:spcBef>
                <a:spcPts val="0"/>
              </a:spcBef>
              <a:spcAft>
                <a:spcPts val="500"/>
              </a:spcAft>
              <a:defRPr sz="1700" b="0">
                <a:latin typeface="Arial"/>
              </a:defRPr>
            </a:pPr>
          </a:p>
          <a:p>
            <a:pPr algn="r">
              <a:spcBef>
                <a:spcPts val="0"/>
              </a:spcBef>
              <a:spcAft>
                <a:spcPts val="500"/>
              </a:spcAft>
              <a:defRPr sz="1700" b="0">
                <a:latin typeface="Arial"/>
              </a:defRPr>
            </a:pPr>
            <a:r>
              <a:rPr sz="2000"/>
              <a:t>۲. Anderson JL, et al. Pre-hospital tracheal intubation in severe traumatic brain injury: a systematic review and meta-analysis. Br J Anaesth. 2022;129(6):977–984. doi:10.1016/j.bja.2022.07.033.</a:t>
            </a:r>
          </a:p>
          <a:p>
            <a:pPr algn="r">
              <a:spcBef>
                <a:spcPts val="0"/>
              </a:spcBef>
              <a:spcAft>
                <a:spcPts val="500"/>
              </a:spcAft>
              <a:defRPr sz="1700" b="0">
                <a:latin typeface="Arial"/>
              </a:defRPr>
            </a:pPr>
          </a:p>
          <a:p>
            <a:pPr algn="r">
              <a:spcBef>
                <a:spcPts val="0"/>
              </a:spcBef>
              <a:spcAft>
                <a:spcPts val="500"/>
              </a:spcAft>
              <a:defRPr sz="1700" b="0">
                <a:latin typeface="Arial"/>
              </a:defRPr>
            </a:pPr>
            <a:r>
              <a:rPr sz="2000"/>
              <a:t>۳. Shafique MA, et al. Assessing the impact of pre-hospital airway management on severe traumatic brain injury: A systematic review and meta-analysis. Am J Emerg Med. 2024;78:188–195. doi:10.1016/j.ajem.2024.01.030.</a:t>
            </a:r>
          </a:p>
        </p:txBody>
      </p:sp>
      <p:sp>
        <p:nvSpPr>
          <p:cNvPr id="100" name="Rounded Rectangle 99"/>
          <p:cNvSpPr/>
          <p:nvPr/>
        </p:nvSpPr>
        <p:spPr>
          <a:xfrm>
            <a:off x="11567160" y="14630400"/>
            <a:ext cx="4663440" cy="2880360"/>
          </a:xfrm>
          <a:prstGeom prst="roundRect">
            <a:avLst/>
          </a:prstGeom>
          <a:solidFill>
            <a:srgbClr val="E0F3FB"/>
          </a:solidFill>
          <a:ln w="25400">
            <a:solidFill>
              <a:srgbClr val="007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ctr">
              <a:defRPr sz="2300" b="1">
                <a:solidFill>
                  <a:srgbClr val="00467D"/>
                </a:solidFill>
                <a:latin typeface="Arial"/>
              </a:defRPr>
            </a:pPr>
            <a:r>
              <a:t>۱  انتخاب بیمار</a:t>
            </a:r>
          </a:p>
          <a:p>
            <a:pPr algn="ctr">
              <a:defRPr sz="1700">
                <a:solidFill>
                  <a:srgbClr val="233746"/>
                </a:solidFill>
                <a:latin typeface="Arial"/>
              </a:defRPr>
            </a:pPr>
            <a:r>
              <a:t>بر پایه اندیکاسیون بالینی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16642080" y="14630400"/>
            <a:ext cx="4663440" cy="2880360"/>
          </a:xfrm>
          <a:prstGeom prst="roundRect">
            <a:avLst/>
          </a:prstGeom>
          <a:solidFill>
            <a:srgbClr val="E0F3FB"/>
          </a:solidFill>
          <a:ln w="25400">
            <a:solidFill>
              <a:srgbClr val="007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ctr">
              <a:defRPr sz="2300" b="1">
                <a:solidFill>
                  <a:srgbClr val="00467D"/>
                </a:solidFill>
                <a:latin typeface="Arial"/>
              </a:defRPr>
            </a:pPr>
            <a:r>
              <a:t>۲  اجرای استاندارد</a:t>
            </a:r>
          </a:p>
          <a:p>
            <a:pPr algn="ctr">
              <a:defRPr sz="1700">
                <a:solidFill>
                  <a:srgbClr val="233746"/>
                </a:solidFill>
                <a:latin typeface="Arial"/>
              </a:defRPr>
            </a:pPr>
            <a:r>
              <a:t>تیم آموزش‌دیده و تلاش مؤثر</a:t>
            </a:r>
          </a:p>
        </p:txBody>
      </p:sp>
      <p:sp>
        <p:nvSpPr>
          <p:cNvPr id="102" name="Rounded Rectangle 101"/>
          <p:cNvSpPr/>
          <p:nvPr/>
        </p:nvSpPr>
        <p:spPr>
          <a:xfrm>
            <a:off x="21717000" y="14630400"/>
            <a:ext cx="4663440" cy="2880360"/>
          </a:xfrm>
          <a:prstGeom prst="roundRect">
            <a:avLst/>
          </a:prstGeom>
          <a:solidFill>
            <a:srgbClr val="E0F3FB"/>
          </a:solidFill>
          <a:ln w="25400">
            <a:solidFill>
              <a:srgbClr val="007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ctr">
              <a:defRPr sz="2300" b="1">
                <a:solidFill>
                  <a:srgbClr val="00467D"/>
                </a:solidFill>
                <a:latin typeface="Arial"/>
              </a:defRPr>
            </a:pPr>
            <a:r>
              <a:t>۳  پایش مداوم</a:t>
            </a:r>
          </a:p>
          <a:p>
            <a:pPr algn="ctr">
              <a:defRPr sz="1700">
                <a:solidFill>
                  <a:srgbClr val="233746"/>
                </a:solidFill>
                <a:latin typeface="Arial"/>
              </a:defRPr>
            </a:pPr>
            <a:r>
              <a:t>اکسیژن، فشارخون و محل لوله</a:t>
            </a:r>
          </a:p>
        </p:txBody>
      </p:sp>
      <p:sp>
        <p:nvSpPr>
          <p:cNvPr id="103" name="Rounded Rectangle 102"/>
          <p:cNvSpPr/>
          <p:nvPr/>
        </p:nvSpPr>
        <p:spPr>
          <a:xfrm>
            <a:off x="26791919" y="14630400"/>
            <a:ext cx="4663440" cy="2880360"/>
          </a:xfrm>
          <a:prstGeom prst="roundRect">
            <a:avLst/>
          </a:prstGeom>
          <a:solidFill>
            <a:srgbClr val="E0F3FB"/>
          </a:solidFill>
          <a:ln w="25400">
            <a:solidFill>
              <a:srgbClr val="007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ctr">
              <a:defRPr sz="2300" b="1">
                <a:solidFill>
                  <a:srgbClr val="00467D"/>
                </a:solidFill>
                <a:latin typeface="Arial"/>
              </a:defRPr>
            </a:pPr>
            <a:r>
              <a:t>۴  انتقال سریع</a:t>
            </a:r>
          </a:p>
          <a:p>
            <a:pPr algn="ctr">
              <a:defRPr sz="1700">
                <a:solidFill>
                  <a:srgbClr val="233746"/>
                </a:solidFill>
                <a:latin typeface="Arial"/>
              </a:defRPr>
            </a:pPr>
            <a:r>
              <a:t>پرهیز از تأخیر غیرضروری</a:t>
            </a:r>
          </a:p>
        </p:txBody>
      </p:sp>
      <p:sp>
        <p:nvSpPr>
          <p:cNvPr id="104" name="Rounded Rectangle 103"/>
          <p:cNvSpPr/>
          <p:nvPr/>
        </p:nvSpPr>
        <p:spPr>
          <a:xfrm>
            <a:off x="11887200" y="17876520"/>
            <a:ext cx="19385280" cy="1463040"/>
          </a:xfrm>
          <a:prstGeom prst="roundRect">
            <a:avLst/>
          </a:prstGeom>
          <a:solidFill>
            <a:srgbClr val="0074B4"/>
          </a:solidFill>
          <a:ln>
            <a:solidFill>
              <a:srgbClr val="007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100" b="1">
                <a:solidFill>
                  <a:srgbClr val="FFFFFF"/>
                </a:solidFill>
                <a:latin typeface="Arial"/>
              </a:defRPr>
            </a:pPr>
            <a:r>
              <a:t>نتیجه‌گیری: اینتوباسیون برای همه بیماران ترومایی برتری قطعی ندارد؛ انتخاب صحیح بیمار، مهارت تیم و اجرای ایمن تعیین‌کننده‌اند.</a:t>
            </a:r>
          </a:p>
        </p:txBody>
      </p:sp>
      <p:pic>
        <p:nvPicPr>
          <p:cNvPr id="105" name="Picture 104" descr="1000329918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502920" y="1325880"/>
            <a:ext cx="4160520" cy="4160520"/>
          </a:xfrm>
          <a:prstGeom prst="rect">
            <a:avLst/>
          </a:prstGeom>
        </p:spPr>
      </p:pic>
      <p:sp>
        <p:nvSpPr>
          <p:cNvPr id="110" name="Rounded Rectangle 109"/>
          <p:cNvSpPr/>
          <p:nvPr/>
        </p:nvSpPr>
        <p:spPr>
          <a:xfrm>
            <a:off x="15864840" y="14429232"/>
            <a:ext cx="4297680" cy="713232"/>
          </a:xfrm>
          <a:prstGeom prst="roundRect">
            <a:avLst/>
          </a:prstGeom>
          <a:solidFill>
            <a:srgbClr val="EBF3F7"/>
          </a:solidFill>
          <a:ln>
            <a:solidFill>
              <a:srgbClr val="2D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44B69"/>
                </a:solidFill>
                <a:latin typeface="B Nazanin"/>
              </a:defRPr>
            </a:pPr>
            <a:r>
              <a:rPr sz="1200">
                <a:solidFill>
                  <a:srgbClr val="2D3741"/>
                </a:solidFill>
                <a:latin typeface="B Nazanin"/>
              </a:rPr>
              <a:t>انتخاب بیمار</a:t>
            </a:r>
          </a:p>
          <a:p>
            <a:pPr algn="ctr">
              <a:defRPr sz="1000">
                <a:solidFill>
                  <a:srgbClr val="2D3741"/>
                </a:solidFill>
                <a:latin typeface="B Nazanin"/>
              </a:defRPr>
            </a:pPr>
            <a:r>
              <a:rPr sz="1200">
                <a:solidFill>
                  <a:srgbClr val="2D3741"/>
                </a:solidFill>
                <a:latin typeface="B Nazanin"/>
              </a:rPr>
              <a:t>سود در برابر خطر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20756880" y="14429232"/>
            <a:ext cx="4297680" cy="713232"/>
          </a:xfrm>
          <a:prstGeom prst="roundRect">
            <a:avLst/>
          </a:prstGeom>
          <a:solidFill>
            <a:srgbClr val="EBF3F7"/>
          </a:solidFill>
          <a:ln>
            <a:solidFill>
              <a:srgbClr val="2D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44B69"/>
                </a:solidFill>
                <a:latin typeface="B Nazanin"/>
              </a:defRPr>
            </a:pPr>
            <a:r>
              <a:rPr sz="1200">
                <a:solidFill>
                  <a:srgbClr val="2D3741"/>
                </a:solidFill>
                <a:latin typeface="B Nazanin"/>
              </a:rPr>
              <a:t>اجرای استاندارد</a:t>
            </a:r>
          </a:p>
          <a:p>
            <a:pPr algn="ctr">
              <a:defRPr sz="1000">
                <a:solidFill>
                  <a:srgbClr val="2D3741"/>
                </a:solidFill>
                <a:latin typeface="B Nazanin"/>
              </a:defRPr>
            </a:pPr>
            <a:r>
              <a:rPr sz="1200">
                <a:solidFill>
                  <a:srgbClr val="2D3741"/>
                </a:solidFill>
                <a:latin typeface="B Nazanin"/>
              </a:rPr>
              <a:t>تیم آموزش‌دیده</a:t>
            </a:r>
          </a:p>
        </p:txBody>
      </p:sp>
      <p:sp>
        <p:nvSpPr>
          <p:cNvPr id="112" name="Rounded Rectangle 111"/>
          <p:cNvSpPr/>
          <p:nvPr/>
        </p:nvSpPr>
        <p:spPr>
          <a:xfrm>
            <a:off x="25648920" y="14429232"/>
            <a:ext cx="4297680" cy="713232"/>
          </a:xfrm>
          <a:prstGeom prst="roundRect">
            <a:avLst/>
          </a:prstGeom>
          <a:solidFill>
            <a:srgbClr val="EBF3F7"/>
          </a:solidFill>
          <a:ln>
            <a:solidFill>
              <a:srgbClr val="2D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44B69"/>
                </a:solidFill>
                <a:latin typeface="B Nazanin"/>
              </a:defRPr>
            </a:pPr>
            <a:r>
              <a:rPr sz="1200">
                <a:solidFill>
                  <a:srgbClr val="2D3741"/>
                </a:solidFill>
                <a:latin typeface="B Nazanin"/>
              </a:rPr>
              <a:t>پایش و انتقال</a:t>
            </a:r>
          </a:p>
          <a:p>
            <a:pPr algn="ctr">
              <a:defRPr sz="1000">
                <a:solidFill>
                  <a:srgbClr val="2D3741"/>
                </a:solidFill>
                <a:latin typeface="B Nazanin"/>
              </a:defRPr>
            </a:pPr>
            <a:r>
              <a:rPr sz="1200">
                <a:solidFill>
                  <a:srgbClr val="2D3741"/>
                </a:solidFill>
                <a:latin typeface="B Nazanin"/>
              </a:rPr>
              <a:t>کاپنوگرافی و انتقال سریع</a:t>
            </a:r>
          </a:p>
        </p:txBody>
      </p:sp>
      <p:cxnSp>
        <p:nvCxnSpPr>
          <p:cNvPr id="116" name="Connector 115"/>
          <p:cNvCxnSpPr/>
          <p:nvPr/>
        </p:nvCxnSpPr>
        <p:spPr>
          <a:xfrm>
            <a:off x="15316200" y="15764256.0"/>
            <a:ext cx="502920" cy="0.0"/>
          </a:xfrm>
          <a:prstGeom prst="line">
            <a:avLst/>
          </a:prstGeom>
          <a:ln w="25400">
            <a:solidFill>
              <a:srgbClr val="3769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 117"/>
          <p:cNvCxnSpPr/>
          <p:nvPr/>
        </p:nvCxnSpPr>
        <p:spPr>
          <a:xfrm>
            <a:off x="20162520" y="15764256.0"/>
            <a:ext cx="502920" cy="0.0"/>
          </a:xfrm>
          <a:prstGeom prst="line">
            <a:avLst/>
          </a:prstGeom>
          <a:ln w="25400">
            <a:solidFill>
              <a:srgbClr val="3769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nector 119"/>
          <p:cNvCxnSpPr/>
          <p:nvPr/>
        </p:nvCxnSpPr>
        <p:spPr>
          <a:xfrm>
            <a:off x="25008840" y="15764256.0"/>
            <a:ext cx="502920" cy="0.0"/>
          </a:xfrm>
          <a:prstGeom prst="line">
            <a:avLst/>
          </a:prstGeom>
          <a:ln w="25400">
            <a:solidFill>
              <a:srgbClr val="3769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1" name="TextBox 120"/>
          <p:cNvSpPr txBox="1"/>
          <p:nvPr/>
        </p:nvSpPr>
        <p:spPr>
          <a:xfrm>
            <a:off x="5203467" y="6342307"/>
            <a:ext cx="30544167" cy="47548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200" b="1">
                <a:solidFill>
                  <a:srgbClr val="194B69"/>
                </a:solidFill>
                <a:latin typeface="B Nazanin"/>
              </a:defRPr>
            </a:pPr>
            <a:r>
              <a:t>یک مطالعه مرور روایی</a:t>
            </a:r>
          </a:p>
        </p:txBody>
      </p:sp>
      <p:sp>
        <p:nvSpPr>
          <p:cNvPr id="122" name="Rounded Rectangle 121"/>
          <p:cNvSpPr/>
          <p:nvPr/>
        </p:nvSpPr>
        <p:spPr>
          <a:xfrm>
            <a:off x="22265640" y="14036040"/>
            <a:ext cx="9555480" cy="1143000"/>
          </a:xfrm>
          <a:prstGeom prst="roundRect">
            <a:avLst/>
          </a:prstGeom>
          <a:solidFill>
            <a:srgbClr val="DEF0F6"/>
          </a:solidFill>
          <a:ln w="16510">
            <a:solidFill>
              <a:srgbClr val="648C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/>
          <a:lstStyle/>
          <a:p>
            <a:pPr algn="ctr">
              <a:defRPr sz="1600" b="1">
                <a:solidFill>
                  <a:srgbClr val="14415F"/>
                </a:solidFill>
                <a:latin typeface="B Nazanin"/>
              </a:defRPr>
            </a:pPr>
            <a:r>
              <a:t>۲۰۲۲ | ۱۹ مطالعه</a:t>
            </a:r>
          </a:p>
          <a:p>
            <a:pPr algn="ctr">
              <a:defRPr sz="1300">
                <a:solidFill>
                  <a:srgbClr val="232D37"/>
                </a:solidFill>
                <a:latin typeface="B Nazanin"/>
              </a:defRPr>
            </a:pPr>
            <a:r>
              <a:t>تفاوت معناداری در مرگ‌ومیر گزارش نشد</a:t>
            </a:r>
          </a:p>
        </p:txBody>
      </p:sp>
      <p:sp>
        <p:nvSpPr>
          <p:cNvPr id="123" name="Rounded Rectangle 122"/>
          <p:cNvSpPr/>
          <p:nvPr/>
        </p:nvSpPr>
        <p:spPr>
          <a:xfrm>
            <a:off x="22265640" y="15334488"/>
            <a:ext cx="9555480" cy="1143000"/>
          </a:xfrm>
          <a:prstGeom prst="roundRect">
            <a:avLst/>
          </a:prstGeom>
          <a:solidFill>
            <a:srgbClr val="FCEBDD"/>
          </a:solidFill>
          <a:ln w="16510">
            <a:solidFill>
              <a:srgbClr val="648C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/>
          <a:lstStyle/>
          <a:p>
            <a:pPr algn="ctr">
              <a:defRPr sz="1600" b="1">
                <a:solidFill>
                  <a:srgbClr val="14415F"/>
                </a:solidFill>
                <a:latin typeface="B Nazanin"/>
              </a:defRPr>
            </a:pPr>
            <a:r>
              <a:t>۲۰۲۳ | ۱۸ مطالعه، ۴۱٬۱۸۵ بیمار</a:t>
            </a:r>
          </a:p>
          <a:p>
            <a:pPr algn="ctr">
              <a:defRPr sz="1300">
                <a:solidFill>
                  <a:srgbClr val="232D37"/>
                </a:solidFill>
                <a:latin typeface="B Nazanin"/>
              </a:defRPr>
            </a:pPr>
            <a:r>
              <a:t>افزایش شانس مرگ‌ومیر گزارش شد؛ تفسیر علّی محدود است</a:t>
            </a:r>
          </a:p>
        </p:txBody>
      </p:sp>
      <p:sp>
        <p:nvSpPr>
          <p:cNvPr id="124" name="Rounded Rectangle 123"/>
          <p:cNvSpPr/>
          <p:nvPr/>
        </p:nvSpPr>
        <p:spPr>
          <a:xfrm>
            <a:off x="22265640" y="16632936"/>
            <a:ext cx="9555480" cy="1143000"/>
          </a:xfrm>
          <a:prstGeom prst="roundRect">
            <a:avLst/>
          </a:prstGeom>
          <a:solidFill>
            <a:srgbClr val="E2F1E5"/>
          </a:solidFill>
          <a:ln w="16510">
            <a:solidFill>
              <a:srgbClr val="648C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/>
          <a:lstStyle/>
          <a:p>
            <a:pPr algn="ctr">
              <a:defRPr sz="1600" b="1">
                <a:solidFill>
                  <a:srgbClr val="14415F"/>
                </a:solidFill>
                <a:latin typeface="B Nazanin"/>
              </a:defRPr>
            </a:pPr>
            <a:r>
              <a:t>۲۰۲۴ | ۲۴ مطالعه، ۵۶٬۵۴۳ بیمار</a:t>
            </a:r>
          </a:p>
          <a:p>
            <a:pPr algn="ctr">
              <a:defRPr sz="1300">
                <a:solidFill>
                  <a:srgbClr val="232D37"/>
                </a:solidFill>
                <a:latin typeface="B Nazanin"/>
              </a:defRPr>
            </a:pPr>
            <a:r>
              <a:t>تفاوت معناداری در مرگ‌ومیر یا عوارض مشاهده نشد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22265640" y="18031968"/>
            <a:ext cx="9555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i="1">
                <a:solidFill>
                  <a:srgbClr val="505A64"/>
                </a:solidFill>
                <a:latin typeface="B Nazanin"/>
              </a:defRPr>
            </a:pPr>
            <a:r>
              <a:t>نمودار مقایسه‌ای نتایج سه مرور/فراتحلیل گزارش‌شده در مقاله</a:t>
            </a:r>
          </a:p>
        </p:txBody>
      </p:sp>
    </p:spTree>
    <p:extLst>
      <p:ext uri="{BB962C8B-B14F-4D97-AF65-F5344CB8AC3E}">
        <p14:creationId xmlns:p14="http://schemas.microsoft.com/office/powerpoint/2010/main" val="222034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233</TotalTime>
  <Words>728</Words>
  <Application>Microsoft Office PowerPoint</Application>
  <PresentationFormat>Custom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6" baseType="lpstr">
      <vt:lpstr>Arial</vt:lpstr>
      <vt:lpstr>B Nazanin</vt:lpstr>
      <vt:lpstr>B Titr</vt:lpstr>
      <vt:lpstr>B Zar</vt:lpstr>
      <vt:lpstr>Calibri</vt:lpstr>
      <vt:lpstr>Calibri Light</vt:lpstr>
      <vt:lpstr>inherit</vt:lpstr>
      <vt:lpstr>Libre Baskerville</vt:lpstr>
      <vt:lpstr>Open Sans</vt:lpstr>
      <vt:lpstr>Open Sauce</vt:lpstr>
      <vt:lpstr>Open Sauce Bold</vt:lpstr>
      <vt:lpstr>Times New Roman</vt:lpstr>
      <vt:lpstr>Times New Roman Bold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my-pc</cp:lastModifiedBy>
  <cp:revision>33</cp:revision>
  <dcterms:created xsi:type="dcterms:W3CDTF">2026-09-07T19:22:54Z</dcterms:created>
  <dcterms:modified xsi:type="dcterms:W3CDTF">2026-09-28T09:29:52Z</dcterms:modified>
</cp:coreProperties>
</file>