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586"/>
  </p:normalViewPr>
  <p:slideViewPr>
    <p:cSldViewPr snapToGrid="0">
      <p:cViewPr varScale="1">
        <p:scale>
          <a:sx n="28" d="100"/>
          <a:sy n="28" d="100"/>
        </p:scale>
        <p:origin x="408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3467" y="4994781"/>
            <a:ext cx="30544167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rtl="1"/>
            <a:r>
              <a:rPr lang="en-US" sz="4000" dirty="0" err="1"/>
              <a:t>رابطه</a:t>
            </a:r>
            <a:r>
              <a:rPr lang="en-US" sz="4000" dirty="0"/>
              <a:t> </a:t>
            </a:r>
            <a:r>
              <a:rPr lang="en-US" sz="4000" dirty="0" err="1"/>
              <a:t>سواد</a:t>
            </a:r>
            <a:r>
              <a:rPr lang="en-US" sz="4000" dirty="0"/>
              <a:t> </a:t>
            </a:r>
            <a:r>
              <a:rPr lang="en-US" sz="4000" dirty="0" err="1"/>
              <a:t>سلامت</a:t>
            </a:r>
            <a:r>
              <a:rPr lang="en-US" sz="4000" dirty="0"/>
              <a:t> </a:t>
            </a:r>
            <a:r>
              <a:rPr lang="en-US" sz="4000" dirty="0" err="1"/>
              <a:t>دیجیتال</a:t>
            </a:r>
            <a:r>
              <a:rPr lang="en-US" sz="4000" dirty="0"/>
              <a:t> </a:t>
            </a:r>
            <a:r>
              <a:rPr lang="en-US" sz="4000" dirty="0" err="1"/>
              <a:t>ادراک‌شده</a:t>
            </a:r>
            <a:r>
              <a:rPr lang="en-US" sz="4000" dirty="0"/>
              <a:t> </a:t>
            </a:r>
            <a:r>
              <a:rPr lang="en-US" sz="4000" dirty="0" err="1"/>
              <a:t>و</a:t>
            </a:r>
            <a:r>
              <a:rPr lang="en-US" sz="4000" dirty="0"/>
              <a:t> </a:t>
            </a:r>
            <a:r>
              <a:rPr lang="en-US" sz="4000" dirty="0" err="1"/>
              <a:t>قصد</a:t>
            </a:r>
            <a:r>
              <a:rPr lang="en-US" sz="4000" dirty="0"/>
              <a:t> </a:t>
            </a:r>
            <a:r>
              <a:rPr lang="en-US" sz="4000" dirty="0" err="1"/>
              <a:t>استفاده</a:t>
            </a:r>
            <a:r>
              <a:rPr lang="en-US" sz="4000" dirty="0"/>
              <a:t> </a:t>
            </a:r>
            <a:r>
              <a:rPr lang="en-US" sz="4000" dirty="0" err="1"/>
              <a:t>از</a:t>
            </a:r>
            <a:r>
              <a:rPr lang="en-US" sz="4000" dirty="0"/>
              <a:t> </a:t>
            </a:r>
            <a:r>
              <a:rPr lang="en-US" sz="4000" dirty="0" err="1"/>
              <a:t>خدمات</a:t>
            </a:r>
            <a:r>
              <a:rPr lang="en-US" sz="4000" dirty="0"/>
              <a:t> </a:t>
            </a:r>
            <a:r>
              <a:rPr lang="en-US" sz="4000" dirty="0" err="1"/>
              <a:t>سلامت</a:t>
            </a:r>
            <a:r>
              <a:rPr lang="en-US" sz="4000" dirty="0"/>
              <a:t> </a:t>
            </a:r>
            <a:r>
              <a:rPr lang="en-US" sz="4000" dirty="0" err="1"/>
              <a:t>روان</a:t>
            </a:r>
            <a:r>
              <a:rPr lang="en-US" sz="4000" dirty="0"/>
              <a:t> </a:t>
            </a:r>
            <a:r>
              <a:rPr lang="en-US" sz="4000" dirty="0" err="1"/>
              <a:t>آنلاین</a:t>
            </a:r>
            <a:r>
              <a:rPr lang="en-US" sz="4000" dirty="0"/>
              <a:t>: </a:t>
            </a:r>
          </a:p>
          <a:p>
            <a:pPr algn="ctr" rtl="1"/>
            <a:r>
              <a:rPr lang="en-US" sz="4000" dirty="0" err="1"/>
              <a:t>نقش</a:t>
            </a:r>
            <a:r>
              <a:rPr lang="en-US" sz="4000" dirty="0"/>
              <a:t> </a:t>
            </a:r>
            <a:r>
              <a:rPr lang="en-US" sz="4000" dirty="0" err="1"/>
              <a:t>میانجی</a:t>
            </a:r>
            <a:r>
              <a:rPr lang="en-US" sz="4000" dirty="0"/>
              <a:t> </a:t>
            </a:r>
            <a:r>
              <a:rPr lang="en-US" sz="4000" dirty="0" err="1"/>
              <a:t>نگرش</a:t>
            </a:r>
            <a:r>
              <a:rPr lang="en-US" sz="4000" dirty="0"/>
              <a:t> </a:t>
            </a:r>
            <a:r>
              <a:rPr lang="en-US" sz="4000" dirty="0" err="1"/>
              <a:t>به</a:t>
            </a:r>
            <a:r>
              <a:rPr lang="en-US" sz="4000" dirty="0"/>
              <a:t> </a:t>
            </a:r>
            <a:r>
              <a:rPr lang="en-US" sz="4000" dirty="0" err="1"/>
              <a:t>جستجوی</a:t>
            </a:r>
            <a:r>
              <a:rPr lang="en-US" sz="4000" dirty="0"/>
              <a:t> </a:t>
            </a:r>
            <a:r>
              <a:rPr lang="en-US" sz="4000" dirty="0" err="1"/>
              <a:t>کمک</a:t>
            </a:r>
            <a:r>
              <a:rPr lang="en-US" sz="4000" dirty="0"/>
              <a:t> </a:t>
            </a:r>
            <a:r>
              <a:rPr lang="en-US" sz="4000" dirty="0" err="1"/>
              <a:t>حرفه‌ای</a:t>
            </a:r>
            <a:r>
              <a:rPr lang="en-US" sz="4000" dirty="0"/>
              <a:t> </a:t>
            </a:r>
            <a:r>
              <a:rPr lang="en-US" sz="4000" dirty="0" err="1"/>
              <a:t>روان‌شناختی</a:t>
            </a:r>
            <a:r>
              <a:rPr lang="en-US" sz="4000" dirty="0"/>
              <a:t> </a:t>
            </a:r>
            <a:r>
              <a:rPr lang="en-US" sz="4000" dirty="0" err="1"/>
              <a:t>در</a:t>
            </a:r>
            <a:r>
              <a:rPr lang="en-US" sz="4000" dirty="0"/>
              <a:t> </a:t>
            </a:r>
            <a:r>
              <a:rPr lang="en-US" sz="4000" dirty="0" err="1"/>
              <a:t>دانشجویان</a:t>
            </a:r>
            <a:endParaRPr lang="en-US" sz="4000" dirty="0"/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26508" y="4170834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marL="0" marR="0" lvl="0" indent="0" algn="l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Code:1686</a:t>
            </a:r>
            <a:endParaRPr kumimoji="0" lang="fa-IR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</p:txBody>
      </p:sp>
      <p:sp>
        <p:nvSpPr>
          <p:cNvPr id="64" name="Rounded Rectangle 9">
            <a:extLst>
              <a:ext uri="{FF2B5EF4-FFF2-40B4-BE49-F238E27FC236}">
                <a16:creationId xmlns:a16="http://schemas.microsoft.com/office/drawing/2014/main" id="{69BCCD98-1CB6-4621-909D-4ABDA3EA51DD}"/>
              </a:ext>
            </a:extLst>
          </p:cNvPr>
          <p:cNvSpPr/>
          <p:nvPr/>
        </p:nvSpPr>
        <p:spPr>
          <a:xfrm>
            <a:off x="885328" y="4884811"/>
            <a:ext cx="2859135" cy="2821875"/>
          </a:xfrm>
          <a:prstGeom prst="round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5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عکس نویسنده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1821901" y="7108414"/>
            <a:ext cx="36576000" cy="194514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fa-IR" sz="4000" b="1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پونک</a:t>
            </a: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 احمدی </a:t>
            </a:r>
            <a:r>
              <a:rPr lang="fa-IR" sz="4000" b="1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شولی</a:t>
            </a: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 ، محمد </a:t>
            </a:r>
            <a:r>
              <a:rPr lang="fa-IR" sz="4000" b="1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لهرابی</a:t>
            </a: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 پور</a:t>
            </a: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0" marR="0" lvl="0" indent="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0" marR="0" lvl="0" indent="0" algn="ctr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35078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یافته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lvl="0" algn="ctr" defTabSz="4702588">
              <a:defRPr/>
            </a:pPr>
            <a:r>
              <a:rPr lang="fa-IR" sz="3600" b="1" dirty="0">
                <a:solidFill>
                  <a:prstClr val="white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رفرنس</a:t>
            </a:r>
            <a:r>
              <a:rPr kumimoji="0" lang="fa-IR" sz="3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68517" y="17065613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روش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402867" y="11387138"/>
            <a:ext cx="96012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r" rtl="1"/>
            <a:r>
              <a:rPr lang="en-US" sz="3200" dirty="0" err="1"/>
              <a:t>مدل</a:t>
            </a:r>
            <a:r>
              <a:rPr lang="en-US" sz="3200" dirty="0"/>
              <a:t> </a:t>
            </a:r>
            <a:r>
              <a:rPr lang="en-US" sz="3200" dirty="0" err="1"/>
              <a:t>پژوهش</a:t>
            </a:r>
            <a:r>
              <a:rPr lang="en-US" sz="3200" dirty="0"/>
              <a:t> </a:t>
            </a:r>
            <a:r>
              <a:rPr lang="en-US" sz="3200" dirty="0" err="1"/>
              <a:t>حاضر</a:t>
            </a:r>
            <a:r>
              <a:rPr lang="en-US" sz="3200" dirty="0"/>
              <a:t> </a:t>
            </a:r>
            <a:r>
              <a:rPr lang="en-US" sz="3200" dirty="0" err="1"/>
              <a:t>نشان</a:t>
            </a:r>
            <a:r>
              <a:rPr lang="en-US" sz="3200" dirty="0"/>
              <a:t> </a:t>
            </a:r>
            <a:r>
              <a:rPr lang="en-US" sz="3200" dirty="0" err="1"/>
              <a:t>می‌دهد</a:t>
            </a:r>
            <a:r>
              <a:rPr lang="en-US" sz="3200" dirty="0"/>
              <a:t> </a:t>
            </a:r>
            <a:r>
              <a:rPr lang="en-US" sz="3200" dirty="0" err="1"/>
              <a:t>که</a:t>
            </a:r>
            <a:r>
              <a:rPr lang="en-US" sz="3200" dirty="0"/>
              <a:t> </a:t>
            </a:r>
            <a:r>
              <a:rPr lang="en-US" sz="3200" dirty="0" err="1"/>
              <a:t>بررسی</a:t>
            </a:r>
            <a:r>
              <a:rPr lang="en-US" sz="3200" dirty="0"/>
              <a:t> </a:t>
            </a:r>
            <a:r>
              <a:rPr lang="en-US" sz="3200" dirty="0" err="1"/>
              <a:t>استفاده</a:t>
            </a:r>
            <a:r>
              <a:rPr lang="en-US" sz="3200" dirty="0"/>
              <a:t> </a:t>
            </a:r>
            <a:r>
              <a:rPr lang="en-US" sz="3200" dirty="0" err="1"/>
              <a:t>از</a:t>
            </a:r>
            <a:r>
              <a:rPr lang="en-US" sz="3200" dirty="0"/>
              <a:t> </a:t>
            </a:r>
            <a:r>
              <a:rPr lang="en-US" sz="3200" dirty="0" err="1"/>
              <a:t>خدمات</a:t>
            </a:r>
            <a:r>
              <a:rPr lang="en-US" sz="3200" dirty="0"/>
              <a:t> </a:t>
            </a:r>
            <a:r>
              <a:rPr lang="en-US" sz="3200" dirty="0" err="1"/>
              <a:t>سلامت</a:t>
            </a:r>
            <a:r>
              <a:rPr lang="en-US" sz="3200" dirty="0"/>
              <a:t> </a:t>
            </a:r>
            <a:r>
              <a:rPr lang="en-US" sz="3200" dirty="0" err="1"/>
              <a:t>روان</a:t>
            </a:r>
            <a:r>
              <a:rPr lang="en-US" sz="3200" dirty="0"/>
              <a:t> </a:t>
            </a:r>
            <a:r>
              <a:rPr lang="en-US" sz="3200" dirty="0" err="1"/>
              <a:t>آنلاین</a:t>
            </a:r>
            <a:r>
              <a:rPr lang="en-US" sz="3200" dirty="0"/>
              <a:t> </a:t>
            </a:r>
            <a:r>
              <a:rPr lang="en-US" sz="3200" dirty="0" err="1"/>
              <a:t>نیازمند</a:t>
            </a:r>
            <a:r>
              <a:rPr lang="en-US" sz="3200" dirty="0"/>
              <a:t> </a:t>
            </a:r>
            <a:r>
              <a:rPr lang="en-US" sz="3200" dirty="0" err="1"/>
              <a:t>نگاهی</a:t>
            </a:r>
            <a:r>
              <a:rPr lang="en-US" sz="3200" dirty="0"/>
              <a:t> </a:t>
            </a:r>
            <a:r>
              <a:rPr lang="en-US" sz="3200" dirty="0" err="1"/>
              <a:t>فراتر</a:t>
            </a:r>
            <a:r>
              <a:rPr lang="en-US" sz="3200" dirty="0"/>
              <a:t> </a:t>
            </a:r>
            <a:r>
              <a:rPr lang="en-US" sz="3200" dirty="0" err="1"/>
              <a:t>از</a:t>
            </a:r>
            <a:r>
              <a:rPr lang="en-US" sz="3200" dirty="0"/>
              <a:t> </a:t>
            </a:r>
            <a:r>
              <a:rPr lang="en-US" sz="3200" dirty="0" err="1"/>
              <a:t>زیرساخت</a:t>
            </a:r>
            <a:r>
              <a:rPr lang="en-US" sz="3200" dirty="0"/>
              <a:t> </a:t>
            </a:r>
            <a:r>
              <a:rPr lang="en-US" sz="3200" dirty="0" err="1"/>
              <a:t>فناوری</a:t>
            </a:r>
            <a:r>
              <a:rPr lang="en-US" sz="3200" dirty="0"/>
              <a:t> </a:t>
            </a:r>
            <a:r>
              <a:rPr lang="en-US" sz="3200" dirty="0" err="1"/>
              <a:t>است</a:t>
            </a:r>
            <a:r>
              <a:rPr lang="en-US" sz="3200" dirty="0"/>
              <a:t>. </a:t>
            </a:r>
            <a:r>
              <a:rPr lang="en-US" sz="3200" dirty="0" err="1"/>
              <a:t>سواد</a:t>
            </a:r>
            <a:r>
              <a:rPr lang="en-US" sz="3200" dirty="0"/>
              <a:t> </a:t>
            </a:r>
            <a:r>
              <a:rPr lang="en-US" sz="3200" dirty="0" err="1"/>
              <a:t>سلامت</a:t>
            </a:r>
            <a:r>
              <a:rPr lang="en-US" sz="3200" dirty="0"/>
              <a:t> </a:t>
            </a:r>
            <a:r>
              <a:rPr lang="en-US" sz="3200" dirty="0" err="1"/>
              <a:t>دیجیتال</a:t>
            </a:r>
            <a:r>
              <a:rPr lang="en-US" sz="3200" dirty="0"/>
              <a:t> </a:t>
            </a:r>
            <a:r>
              <a:rPr lang="en-US" sz="3200" dirty="0" err="1"/>
              <a:t>ادراک‌شده</a:t>
            </a:r>
            <a:r>
              <a:rPr lang="en-US" sz="3200" dirty="0"/>
              <a:t> </a:t>
            </a:r>
            <a:r>
              <a:rPr lang="en-US" sz="3200" dirty="0" err="1"/>
              <a:t>می‌تواند</a:t>
            </a:r>
            <a:r>
              <a:rPr lang="en-US" sz="3200" dirty="0"/>
              <a:t> </a:t>
            </a:r>
            <a:r>
              <a:rPr lang="en-US" sz="3200" dirty="0" err="1"/>
              <a:t>یکی</a:t>
            </a:r>
            <a:r>
              <a:rPr lang="en-US" sz="3200" dirty="0"/>
              <a:t> </a:t>
            </a:r>
            <a:r>
              <a:rPr lang="en-US" sz="3200" dirty="0" err="1"/>
              <a:t>از</a:t>
            </a:r>
            <a:r>
              <a:rPr lang="en-US" sz="3200" dirty="0"/>
              <a:t> </a:t>
            </a:r>
            <a:r>
              <a:rPr lang="en-US" sz="3200" dirty="0" err="1"/>
              <a:t>منابع</a:t>
            </a:r>
            <a:r>
              <a:rPr lang="en-US" sz="3200" dirty="0"/>
              <a:t> </a:t>
            </a:r>
            <a:r>
              <a:rPr lang="en-US" sz="3200" dirty="0" err="1"/>
              <a:t>مهم</a:t>
            </a:r>
            <a:r>
              <a:rPr lang="en-US" sz="3200" dirty="0"/>
              <a:t> </a:t>
            </a:r>
            <a:r>
              <a:rPr lang="en-US" sz="3200" dirty="0" err="1"/>
              <a:t>آمادگی</a:t>
            </a:r>
            <a:r>
              <a:rPr lang="en-US" sz="3200" dirty="0"/>
              <a:t> </a:t>
            </a:r>
            <a:r>
              <a:rPr lang="en-US" sz="3200" dirty="0" err="1"/>
              <a:t>فرد</a:t>
            </a:r>
            <a:r>
              <a:rPr lang="en-US" sz="3200" dirty="0"/>
              <a:t> </a:t>
            </a:r>
            <a:r>
              <a:rPr lang="en-US" sz="3200" dirty="0" err="1"/>
              <a:t>برای</a:t>
            </a:r>
            <a:r>
              <a:rPr lang="en-US" sz="3200" dirty="0"/>
              <a:t> </a:t>
            </a:r>
            <a:r>
              <a:rPr lang="en-US" sz="3200" dirty="0" err="1"/>
              <a:t>تعامل</a:t>
            </a:r>
            <a:r>
              <a:rPr lang="en-US" sz="3200" dirty="0"/>
              <a:t> </a:t>
            </a:r>
            <a:r>
              <a:rPr lang="en-US" sz="3200" dirty="0" err="1"/>
              <a:t>با</a:t>
            </a:r>
            <a:r>
              <a:rPr lang="en-US" sz="3200" dirty="0"/>
              <a:t> </a:t>
            </a:r>
            <a:r>
              <a:rPr lang="en-US" sz="3200" dirty="0" err="1"/>
              <a:t>خدمات</a:t>
            </a:r>
            <a:r>
              <a:rPr lang="en-US" sz="3200" dirty="0"/>
              <a:t> </a:t>
            </a:r>
            <a:r>
              <a:rPr lang="en-US" sz="3200" dirty="0" err="1"/>
              <a:t>سلامت</a:t>
            </a:r>
            <a:r>
              <a:rPr lang="en-US" sz="3200" dirty="0"/>
              <a:t> </a:t>
            </a:r>
            <a:r>
              <a:rPr lang="en-US" sz="3200" dirty="0" err="1"/>
              <a:t>در</a:t>
            </a:r>
            <a:r>
              <a:rPr lang="en-US" sz="3200" dirty="0"/>
              <a:t> </a:t>
            </a:r>
            <a:r>
              <a:rPr lang="en-US" sz="3200" dirty="0" err="1"/>
              <a:t>محیط</a:t>
            </a:r>
            <a:r>
              <a:rPr lang="en-US" sz="3200" dirty="0"/>
              <a:t> </a:t>
            </a:r>
            <a:r>
              <a:rPr lang="en-US" sz="3200" dirty="0" err="1"/>
              <a:t>دیجیتال</a:t>
            </a:r>
            <a:r>
              <a:rPr lang="en-US" sz="3200" dirty="0"/>
              <a:t> </a:t>
            </a:r>
            <a:r>
              <a:rPr lang="en-US" sz="3200" dirty="0" err="1"/>
              <a:t>باشد</a:t>
            </a:r>
            <a:r>
              <a:rPr lang="en-US" sz="3200" dirty="0"/>
              <a:t>، </a:t>
            </a:r>
            <a:r>
              <a:rPr lang="en-US" sz="3200" dirty="0" err="1"/>
              <a:t>اما</a:t>
            </a:r>
            <a:r>
              <a:rPr lang="en-US" sz="3200" dirty="0"/>
              <a:t> </a:t>
            </a:r>
            <a:r>
              <a:rPr lang="en-US" sz="3200" dirty="0" err="1"/>
              <a:t>مسیر</a:t>
            </a:r>
            <a:r>
              <a:rPr lang="en-US" sz="3200" dirty="0"/>
              <a:t> </a:t>
            </a:r>
            <a:r>
              <a:rPr lang="en-US" sz="3200" dirty="0" err="1"/>
              <a:t>تبدیل</a:t>
            </a:r>
            <a:r>
              <a:rPr lang="en-US" sz="3200" dirty="0"/>
              <a:t> </a:t>
            </a:r>
            <a:r>
              <a:rPr lang="en-US" sz="3200" dirty="0" err="1"/>
              <a:t>این</a:t>
            </a:r>
            <a:r>
              <a:rPr lang="en-US" sz="3200" dirty="0"/>
              <a:t> </a:t>
            </a:r>
            <a:r>
              <a:rPr lang="en-US" sz="3200" dirty="0" err="1"/>
              <a:t>توانمندی</a:t>
            </a:r>
            <a:r>
              <a:rPr lang="en-US" sz="3200" dirty="0"/>
              <a:t> </a:t>
            </a:r>
            <a:r>
              <a:rPr lang="en-US" sz="3200" dirty="0" err="1"/>
              <a:t>به</a:t>
            </a:r>
            <a:r>
              <a:rPr lang="en-US" sz="3200" dirty="0"/>
              <a:t> </a:t>
            </a:r>
            <a:r>
              <a:rPr lang="en-US" sz="3200" dirty="0" err="1"/>
              <a:t>قصد</a:t>
            </a:r>
            <a:r>
              <a:rPr lang="en-US" sz="3200" dirty="0"/>
              <a:t> </a:t>
            </a:r>
            <a:r>
              <a:rPr lang="en-US" sz="3200" dirty="0" err="1"/>
              <a:t>استفاده</a:t>
            </a:r>
            <a:r>
              <a:rPr lang="en-US" sz="3200" dirty="0"/>
              <a:t> </a:t>
            </a:r>
            <a:r>
              <a:rPr lang="en-US" sz="3200" dirty="0" err="1"/>
              <a:t>از</a:t>
            </a:r>
            <a:r>
              <a:rPr lang="en-US" sz="3200" dirty="0"/>
              <a:t> </a:t>
            </a:r>
            <a:r>
              <a:rPr lang="en-US" sz="3200" dirty="0" err="1"/>
              <a:t>خدمات</a:t>
            </a:r>
            <a:r>
              <a:rPr lang="en-US" sz="3200" dirty="0"/>
              <a:t> </a:t>
            </a:r>
            <a:r>
              <a:rPr lang="en-US" sz="3200" dirty="0" err="1"/>
              <a:t>سلامت</a:t>
            </a:r>
            <a:r>
              <a:rPr lang="en-US" sz="3200" dirty="0"/>
              <a:t> </a:t>
            </a:r>
            <a:r>
              <a:rPr lang="en-US" sz="3200" dirty="0" err="1"/>
              <a:t>روان</a:t>
            </a:r>
            <a:r>
              <a:rPr lang="en-US" sz="3200" dirty="0"/>
              <a:t> </a:t>
            </a:r>
            <a:r>
              <a:rPr lang="en-US" sz="3200" dirty="0" err="1"/>
              <a:t>احتمالاً</a:t>
            </a:r>
            <a:r>
              <a:rPr lang="en-US" sz="3200" dirty="0"/>
              <a:t> </a:t>
            </a:r>
            <a:r>
              <a:rPr lang="en-US" sz="3200" dirty="0" err="1"/>
              <a:t>تحت</a:t>
            </a:r>
            <a:r>
              <a:rPr lang="en-US" sz="3200" dirty="0"/>
              <a:t> </a:t>
            </a:r>
            <a:r>
              <a:rPr lang="en-US" sz="3200" dirty="0" err="1"/>
              <a:t>تأثیر</a:t>
            </a:r>
            <a:r>
              <a:rPr lang="en-US" sz="3200" dirty="0"/>
              <a:t> </a:t>
            </a:r>
            <a:r>
              <a:rPr lang="en-US" sz="3200" dirty="0" err="1"/>
              <a:t>نگرش‌های</a:t>
            </a:r>
            <a:r>
              <a:rPr lang="en-US" sz="3200" dirty="0"/>
              <a:t> </a:t>
            </a:r>
            <a:r>
              <a:rPr lang="en-US" sz="3200" dirty="0" err="1"/>
              <a:t>روان‌شناختی</a:t>
            </a:r>
            <a:r>
              <a:rPr lang="en-US" sz="3200" dirty="0"/>
              <a:t> </a:t>
            </a:r>
            <a:r>
              <a:rPr lang="en-US" sz="3200" dirty="0" err="1"/>
              <a:t>قرار</a:t>
            </a:r>
            <a:r>
              <a:rPr lang="en-US" sz="3200" dirty="0"/>
              <a:t> </a:t>
            </a:r>
            <a:r>
              <a:rPr lang="en-US" sz="3200" dirty="0" err="1"/>
              <a:t>دارد</a:t>
            </a:r>
            <a:r>
              <a:rPr lang="en-US" sz="3200" dirty="0"/>
              <a:t>. </a:t>
            </a:r>
            <a:r>
              <a:rPr lang="en-US" sz="3200" dirty="0" err="1"/>
              <a:t>بر</a:t>
            </a:r>
            <a:r>
              <a:rPr lang="en-US" sz="3200" dirty="0"/>
              <a:t> </a:t>
            </a:r>
            <a:r>
              <a:rPr lang="en-US" sz="3200" dirty="0" err="1"/>
              <a:t>اساس</a:t>
            </a:r>
            <a:r>
              <a:rPr lang="en-US" sz="3200" dirty="0"/>
              <a:t> </a:t>
            </a:r>
            <a:r>
              <a:rPr lang="en-US" sz="3200" dirty="0" err="1"/>
              <a:t>نتایج</a:t>
            </a:r>
            <a:r>
              <a:rPr lang="en-US" sz="3200" dirty="0"/>
              <a:t> </a:t>
            </a:r>
            <a:r>
              <a:rPr lang="en-US" sz="3200" dirty="0" err="1"/>
              <a:t>پژوهش</a:t>
            </a:r>
            <a:r>
              <a:rPr lang="en-US" sz="3200" dirty="0"/>
              <a:t>، </a:t>
            </a:r>
            <a:r>
              <a:rPr lang="en-US" sz="3200" dirty="0" err="1"/>
              <a:t>دانشجویانی</a:t>
            </a:r>
            <a:r>
              <a:rPr lang="en-US" sz="3200" dirty="0"/>
              <a:t> </a:t>
            </a:r>
            <a:r>
              <a:rPr lang="en-US" sz="3200" dirty="0" err="1"/>
              <a:t>که</a:t>
            </a:r>
            <a:r>
              <a:rPr lang="en-US" sz="3200" dirty="0"/>
              <a:t> </a:t>
            </a:r>
            <a:r>
              <a:rPr lang="en-US" sz="3200" dirty="0" err="1"/>
              <a:t>سواد</a:t>
            </a:r>
            <a:r>
              <a:rPr lang="en-US" sz="3200" dirty="0"/>
              <a:t> </a:t>
            </a:r>
            <a:r>
              <a:rPr lang="en-US" sz="3200" dirty="0" err="1"/>
              <a:t>سلامت</a:t>
            </a:r>
            <a:r>
              <a:rPr lang="en-US" sz="3200" dirty="0"/>
              <a:t> </a:t>
            </a:r>
            <a:r>
              <a:rPr lang="en-US" sz="3200" dirty="0" err="1"/>
              <a:t>دیجیتال</a:t>
            </a:r>
            <a:r>
              <a:rPr lang="en-US" sz="3200" dirty="0"/>
              <a:t> </a:t>
            </a:r>
            <a:r>
              <a:rPr lang="en-US" sz="3200" dirty="0" err="1"/>
              <a:t>ادراک‌شده</a:t>
            </a:r>
            <a:r>
              <a:rPr lang="en-US" sz="3200" dirty="0"/>
              <a:t> </a:t>
            </a:r>
            <a:r>
              <a:rPr lang="en-US" sz="3200" dirty="0" err="1"/>
              <a:t>بالاتری</a:t>
            </a:r>
            <a:r>
              <a:rPr lang="en-US" sz="3200" dirty="0"/>
              <a:t> </a:t>
            </a:r>
            <a:r>
              <a:rPr lang="en-US" sz="3200" dirty="0" err="1"/>
              <a:t>داشتند</a:t>
            </a:r>
            <a:r>
              <a:rPr lang="en-US" sz="3200" dirty="0"/>
              <a:t>، </a:t>
            </a:r>
            <a:r>
              <a:rPr lang="en-US" sz="3200" dirty="0" err="1"/>
              <a:t>نگرش</a:t>
            </a:r>
            <a:r>
              <a:rPr lang="en-US" sz="3200" dirty="0"/>
              <a:t> </a:t>
            </a:r>
            <a:r>
              <a:rPr lang="en-US" sz="3200" dirty="0" err="1"/>
              <a:t>مطلوب‌تری</a:t>
            </a:r>
            <a:r>
              <a:rPr lang="en-US" sz="3200" dirty="0"/>
              <a:t> </a:t>
            </a:r>
            <a:r>
              <a:rPr lang="en-US" sz="3200" dirty="0" err="1"/>
              <a:t>نسبت</a:t>
            </a:r>
            <a:r>
              <a:rPr lang="en-US" sz="3200" dirty="0"/>
              <a:t> </a:t>
            </a:r>
            <a:r>
              <a:rPr lang="en-US" sz="3200" dirty="0" err="1"/>
              <a:t>به</a:t>
            </a:r>
            <a:r>
              <a:rPr lang="en-US" sz="3200" dirty="0"/>
              <a:t> </a:t>
            </a:r>
            <a:r>
              <a:rPr lang="en-US" sz="3200" dirty="0" err="1"/>
              <a:t>جستجوی</a:t>
            </a:r>
            <a:r>
              <a:rPr lang="en-US" sz="3200" dirty="0"/>
              <a:t> </a:t>
            </a:r>
            <a:r>
              <a:rPr lang="en-US" sz="3200" dirty="0" err="1"/>
              <a:t>کمک</a:t>
            </a:r>
            <a:r>
              <a:rPr lang="en-US" sz="3200" dirty="0"/>
              <a:t> </a:t>
            </a:r>
            <a:r>
              <a:rPr lang="en-US" sz="3200" dirty="0" err="1"/>
              <a:t>حرفه‌ای</a:t>
            </a:r>
            <a:r>
              <a:rPr lang="en-US" sz="3200" dirty="0"/>
              <a:t> </a:t>
            </a:r>
            <a:r>
              <a:rPr lang="en-US" sz="3200" dirty="0" err="1"/>
              <a:t>نشان</a:t>
            </a:r>
            <a:r>
              <a:rPr lang="en-US" sz="3200" dirty="0"/>
              <a:t> </a:t>
            </a:r>
            <a:r>
              <a:rPr lang="en-US" sz="3200" dirty="0" err="1"/>
              <a:t>دادند</a:t>
            </a:r>
            <a:r>
              <a:rPr lang="en-US" sz="3200" dirty="0"/>
              <a:t> </a:t>
            </a:r>
            <a:r>
              <a:rPr lang="en-US" sz="3200" dirty="0" err="1"/>
              <a:t>و</a:t>
            </a:r>
            <a:r>
              <a:rPr lang="en-US" sz="3200" dirty="0"/>
              <a:t> </a:t>
            </a:r>
            <a:r>
              <a:rPr lang="en-US" sz="3200" dirty="0" err="1"/>
              <a:t>قصد</a:t>
            </a:r>
            <a:r>
              <a:rPr lang="en-US" sz="3200" dirty="0"/>
              <a:t> </a:t>
            </a:r>
            <a:r>
              <a:rPr lang="en-US" sz="3200" dirty="0" err="1"/>
              <a:t>بیشتری</a:t>
            </a:r>
            <a:r>
              <a:rPr lang="en-US" sz="3200" dirty="0"/>
              <a:t> </a:t>
            </a:r>
            <a:r>
              <a:rPr lang="en-US" sz="3200" dirty="0" err="1"/>
              <a:t>برای</a:t>
            </a:r>
            <a:r>
              <a:rPr lang="en-US" sz="3200" dirty="0"/>
              <a:t> </a:t>
            </a:r>
            <a:r>
              <a:rPr lang="en-US" sz="3200" dirty="0" err="1"/>
              <a:t>استفاده</a:t>
            </a:r>
            <a:r>
              <a:rPr lang="en-US" sz="3200" dirty="0"/>
              <a:t> </a:t>
            </a:r>
            <a:r>
              <a:rPr lang="en-US" sz="3200" dirty="0" err="1"/>
              <a:t>از</a:t>
            </a:r>
            <a:r>
              <a:rPr lang="en-US" sz="3200" dirty="0"/>
              <a:t> </a:t>
            </a:r>
            <a:r>
              <a:rPr lang="en-US" sz="3200" dirty="0" err="1"/>
              <a:t>خدمات</a:t>
            </a:r>
            <a:r>
              <a:rPr lang="en-US" sz="3200" dirty="0"/>
              <a:t> </a:t>
            </a:r>
            <a:r>
              <a:rPr lang="en-US" sz="3200" dirty="0" err="1"/>
              <a:t>سلامت</a:t>
            </a:r>
            <a:r>
              <a:rPr lang="en-US" sz="3200" dirty="0"/>
              <a:t> </a:t>
            </a:r>
            <a:r>
              <a:rPr lang="en-US" sz="3200" dirty="0" err="1"/>
              <a:t>روان</a:t>
            </a:r>
            <a:r>
              <a:rPr lang="en-US" sz="3200" dirty="0"/>
              <a:t> </a:t>
            </a:r>
            <a:r>
              <a:rPr lang="en-US" sz="3200" dirty="0" err="1"/>
              <a:t>آنلاین</a:t>
            </a:r>
            <a:r>
              <a:rPr lang="en-US" sz="3200" dirty="0"/>
              <a:t> </a:t>
            </a:r>
            <a:r>
              <a:rPr lang="en-US" sz="3200" dirty="0" err="1"/>
              <a:t>داشتند</a:t>
            </a:r>
            <a:r>
              <a:rPr lang="en-US" sz="3200" dirty="0"/>
              <a:t>. </a:t>
            </a:r>
            <a:r>
              <a:rPr lang="en-US" sz="3200" dirty="0" err="1"/>
              <a:t>همچنین</a:t>
            </a:r>
            <a:r>
              <a:rPr lang="en-US" sz="3200" dirty="0"/>
              <a:t> </a:t>
            </a:r>
            <a:r>
              <a:rPr lang="en-US" sz="3200" dirty="0" err="1"/>
              <a:t>اثر</a:t>
            </a:r>
            <a:r>
              <a:rPr lang="en-US" sz="3200" dirty="0"/>
              <a:t> </a:t>
            </a:r>
            <a:r>
              <a:rPr lang="en-US" sz="3200" dirty="0" err="1"/>
              <a:t>غیرمستقیم</a:t>
            </a:r>
            <a:r>
              <a:rPr lang="en-US" sz="3200" dirty="0"/>
              <a:t> </a:t>
            </a:r>
            <a:r>
              <a:rPr lang="en-US" sz="3200" dirty="0" err="1"/>
              <a:t>معنادار</a:t>
            </a:r>
            <a:r>
              <a:rPr lang="en-US" sz="3200" dirty="0"/>
              <a:t> </a:t>
            </a:r>
            <a:r>
              <a:rPr lang="en-US" sz="3200" dirty="0" err="1"/>
              <a:t>نشان</a:t>
            </a:r>
            <a:r>
              <a:rPr lang="en-US" sz="3200" dirty="0"/>
              <a:t> </a:t>
            </a:r>
            <a:r>
              <a:rPr lang="en-US" sz="3200" dirty="0" err="1"/>
              <a:t>داد</a:t>
            </a:r>
            <a:r>
              <a:rPr lang="en-US" sz="3200" dirty="0"/>
              <a:t> </a:t>
            </a:r>
            <a:r>
              <a:rPr lang="en-US" sz="3200" dirty="0" err="1"/>
              <a:t>که</a:t>
            </a:r>
            <a:r>
              <a:rPr lang="en-US" sz="3200" dirty="0"/>
              <a:t> </a:t>
            </a:r>
            <a:r>
              <a:rPr lang="en-US" sz="3200" dirty="0" err="1"/>
              <a:t>نگرش</a:t>
            </a:r>
            <a:r>
              <a:rPr lang="en-US" sz="3200" dirty="0"/>
              <a:t> </a:t>
            </a:r>
            <a:r>
              <a:rPr lang="en-US" sz="3200" dirty="0" err="1"/>
              <a:t>به</a:t>
            </a:r>
            <a:r>
              <a:rPr lang="en-US" sz="3200" dirty="0"/>
              <a:t> </a:t>
            </a:r>
            <a:r>
              <a:rPr lang="en-US" sz="3200" dirty="0" err="1"/>
              <a:t>جستجوی</a:t>
            </a:r>
            <a:r>
              <a:rPr lang="en-US" sz="3200" dirty="0"/>
              <a:t> </a:t>
            </a:r>
            <a:r>
              <a:rPr lang="en-US" sz="3200" dirty="0" err="1"/>
              <a:t>کمک</a:t>
            </a:r>
            <a:r>
              <a:rPr lang="en-US" sz="3200" dirty="0"/>
              <a:t> </a:t>
            </a:r>
            <a:r>
              <a:rPr lang="en-US" sz="3200" dirty="0" err="1"/>
              <a:t>حرفه‌ای</a:t>
            </a:r>
            <a:r>
              <a:rPr lang="en-US" sz="3200" dirty="0"/>
              <a:t> </a:t>
            </a:r>
            <a:r>
              <a:rPr lang="en-US" sz="3200" dirty="0" err="1"/>
              <a:t>می‌تواند</a:t>
            </a:r>
            <a:r>
              <a:rPr lang="en-US" sz="3200" dirty="0"/>
              <a:t> </a:t>
            </a:r>
            <a:r>
              <a:rPr lang="en-US" sz="3200" dirty="0" err="1"/>
              <a:t>بخشی</a:t>
            </a:r>
            <a:r>
              <a:rPr lang="en-US" sz="3200" dirty="0"/>
              <a:t> </a:t>
            </a:r>
            <a:r>
              <a:rPr lang="en-US" sz="3200" dirty="0" err="1"/>
              <a:t>از</a:t>
            </a:r>
            <a:r>
              <a:rPr lang="en-US" sz="3200" dirty="0"/>
              <a:t> </a:t>
            </a:r>
            <a:r>
              <a:rPr lang="en-US" sz="3200" dirty="0" err="1"/>
              <a:t>رابطه</a:t>
            </a:r>
            <a:r>
              <a:rPr lang="en-US" sz="3200" dirty="0"/>
              <a:t> </a:t>
            </a:r>
            <a:r>
              <a:rPr lang="en-US" sz="3200" dirty="0" err="1"/>
              <a:t>میان</a:t>
            </a:r>
            <a:r>
              <a:rPr lang="en-US" sz="3200" dirty="0"/>
              <a:t> </a:t>
            </a:r>
            <a:r>
              <a:rPr lang="en-US" sz="3200" dirty="0" err="1"/>
              <a:t>سواد</a:t>
            </a:r>
            <a:r>
              <a:rPr lang="en-US" sz="3200" dirty="0"/>
              <a:t> </a:t>
            </a:r>
            <a:r>
              <a:rPr lang="en-US" sz="3200" dirty="0" err="1"/>
              <a:t>سلامت</a:t>
            </a:r>
            <a:r>
              <a:rPr lang="en-US" sz="3200" dirty="0"/>
              <a:t> </a:t>
            </a:r>
            <a:r>
              <a:rPr lang="en-US" sz="3200" dirty="0" err="1"/>
              <a:t>دیجیتال</a:t>
            </a:r>
            <a:r>
              <a:rPr lang="en-US" sz="3200" dirty="0"/>
              <a:t> </a:t>
            </a:r>
            <a:r>
              <a:rPr lang="en-US" sz="3200" dirty="0" err="1"/>
              <a:t>و</a:t>
            </a:r>
            <a:r>
              <a:rPr lang="en-US" sz="3200" dirty="0"/>
              <a:t> </a:t>
            </a:r>
            <a:r>
              <a:rPr lang="en-US" sz="3200" dirty="0" err="1"/>
              <a:t>قصد</a:t>
            </a:r>
            <a:r>
              <a:rPr lang="en-US" sz="3200" dirty="0"/>
              <a:t> </a:t>
            </a:r>
            <a:r>
              <a:rPr lang="en-US" sz="3200" dirty="0" err="1"/>
              <a:t>استفاده</a:t>
            </a:r>
            <a:r>
              <a:rPr lang="en-US" sz="3200" dirty="0"/>
              <a:t> </a:t>
            </a:r>
            <a:r>
              <a:rPr lang="en-US" sz="3200" dirty="0" err="1"/>
              <a:t>را</a:t>
            </a:r>
            <a:r>
              <a:rPr lang="en-US" sz="3200" dirty="0"/>
              <a:t> </a:t>
            </a:r>
            <a:r>
              <a:rPr lang="en-US" sz="3200" dirty="0" err="1"/>
              <a:t>توضیح</a:t>
            </a:r>
            <a:r>
              <a:rPr lang="en-US" sz="3200" dirty="0"/>
              <a:t> </a:t>
            </a:r>
            <a:r>
              <a:rPr lang="en-US" sz="3200" dirty="0" err="1"/>
              <a:t>دهد</a:t>
            </a:r>
            <a:r>
              <a:rPr lang="en-US" sz="3200" dirty="0"/>
              <a:t>.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148724" y="11245386"/>
            <a:ext cx="985703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r" rtl="1"/>
            <a:r>
              <a:rPr lang="en-US" sz="3600" b="1" dirty="0"/>
              <a:t> </a:t>
            </a:r>
            <a:r>
              <a:rPr lang="en-US" sz="3600" dirty="0" err="1"/>
              <a:t>تحول</a:t>
            </a:r>
            <a:r>
              <a:rPr lang="en-US" sz="3600" dirty="0"/>
              <a:t> </a:t>
            </a:r>
            <a:r>
              <a:rPr lang="en-US" sz="3600" dirty="0" err="1"/>
              <a:t>دیجیتال</a:t>
            </a:r>
            <a:r>
              <a:rPr lang="en-US" sz="3600" dirty="0"/>
              <a:t> </a:t>
            </a:r>
            <a:r>
              <a:rPr lang="en-US" sz="3600" dirty="0" err="1"/>
              <a:t>در</a:t>
            </a:r>
            <a:r>
              <a:rPr lang="en-US" sz="3600" dirty="0"/>
              <a:t> </a:t>
            </a:r>
            <a:r>
              <a:rPr lang="en-US" sz="3600" dirty="0" err="1"/>
              <a:t>سال‌های</a:t>
            </a:r>
            <a:r>
              <a:rPr lang="en-US" sz="3600" dirty="0"/>
              <a:t> </a:t>
            </a:r>
            <a:r>
              <a:rPr lang="en-US" sz="3600" dirty="0" err="1"/>
              <a:t>اخیر</a:t>
            </a:r>
            <a:r>
              <a:rPr lang="en-US" sz="3600" dirty="0"/>
              <a:t> </a:t>
            </a:r>
            <a:r>
              <a:rPr lang="en-US" sz="3600" dirty="0" err="1"/>
              <a:t>به</a:t>
            </a:r>
            <a:r>
              <a:rPr lang="en-US" sz="3600" dirty="0"/>
              <a:t> </a:t>
            </a:r>
            <a:r>
              <a:rPr lang="en-US" sz="3600" dirty="0" err="1"/>
              <a:t>یکی</a:t>
            </a:r>
            <a:r>
              <a:rPr lang="en-US" sz="3600" dirty="0"/>
              <a:t> </a:t>
            </a:r>
            <a:r>
              <a:rPr lang="en-US" sz="3600" dirty="0" err="1"/>
              <a:t>از</a:t>
            </a:r>
            <a:r>
              <a:rPr lang="en-US" sz="3600" dirty="0"/>
              <a:t> </a:t>
            </a:r>
            <a:r>
              <a:rPr lang="en-US" sz="3600" dirty="0" err="1"/>
              <a:t>مؤلفه‌های</a:t>
            </a:r>
            <a:r>
              <a:rPr lang="en-US" sz="3600" dirty="0"/>
              <a:t> </a:t>
            </a:r>
            <a:r>
              <a:rPr lang="en-US" sz="3600" dirty="0" err="1"/>
              <a:t>مهم</a:t>
            </a:r>
            <a:r>
              <a:rPr lang="en-US" sz="3600" dirty="0"/>
              <a:t> </a:t>
            </a:r>
            <a:r>
              <a:rPr lang="en-US" sz="3600" dirty="0" err="1"/>
              <a:t>تغییر</a:t>
            </a:r>
            <a:r>
              <a:rPr lang="en-US" sz="3600" dirty="0"/>
              <a:t> </a:t>
            </a:r>
            <a:r>
              <a:rPr lang="en-US" sz="3600" dirty="0" err="1"/>
              <a:t>در</a:t>
            </a:r>
            <a:r>
              <a:rPr lang="en-US" sz="3600" dirty="0"/>
              <a:t> </a:t>
            </a:r>
            <a:r>
              <a:rPr lang="en-US" sz="3600" dirty="0" err="1"/>
              <a:t>ارائه</a:t>
            </a:r>
            <a:r>
              <a:rPr lang="en-US" sz="3600" dirty="0"/>
              <a:t> </a:t>
            </a:r>
            <a:r>
              <a:rPr lang="en-US" sz="3600" dirty="0" err="1"/>
              <a:t>و</a:t>
            </a:r>
            <a:r>
              <a:rPr lang="en-US" sz="3600" dirty="0"/>
              <a:t> </a:t>
            </a:r>
            <a:r>
              <a:rPr lang="en-US" sz="3600" dirty="0" err="1"/>
              <a:t>دریافت</a:t>
            </a:r>
            <a:r>
              <a:rPr lang="en-US" sz="3600" dirty="0"/>
              <a:t> </a:t>
            </a:r>
            <a:r>
              <a:rPr lang="en-US" sz="3600" dirty="0" err="1"/>
              <a:t>خدمات</a:t>
            </a:r>
            <a:r>
              <a:rPr lang="en-US" sz="3600" dirty="0"/>
              <a:t> </a:t>
            </a:r>
            <a:r>
              <a:rPr lang="en-US" sz="3600" dirty="0" err="1"/>
              <a:t>سلامت</a:t>
            </a:r>
            <a:r>
              <a:rPr lang="en-US" sz="3600" dirty="0"/>
              <a:t> </a:t>
            </a:r>
            <a:r>
              <a:rPr lang="en-US" sz="3600" dirty="0" err="1"/>
              <a:t>تبدیل</a:t>
            </a:r>
            <a:r>
              <a:rPr lang="en-US" sz="3600" dirty="0"/>
              <a:t> </a:t>
            </a:r>
            <a:r>
              <a:rPr lang="en-US" sz="3600" dirty="0" err="1"/>
              <a:t>شده</a:t>
            </a:r>
            <a:r>
              <a:rPr lang="en-US" sz="3600" dirty="0"/>
              <a:t> </a:t>
            </a:r>
            <a:r>
              <a:rPr lang="en-US" sz="3600" dirty="0" err="1"/>
              <a:t>است</a:t>
            </a:r>
            <a:r>
              <a:rPr lang="en-US" sz="3600" dirty="0"/>
              <a:t>. </a:t>
            </a:r>
            <a:r>
              <a:rPr lang="en-US" sz="3600" dirty="0" err="1"/>
              <a:t>در</a:t>
            </a:r>
            <a:r>
              <a:rPr lang="en-US" sz="3600" dirty="0"/>
              <a:t> </a:t>
            </a:r>
            <a:r>
              <a:rPr lang="en-US" sz="3600" dirty="0" err="1"/>
              <a:t>حوزه</a:t>
            </a:r>
            <a:r>
              <a:rPr lang="en-US" sz="3600" dirty="0"/>
              <a:t> </a:t>
            </a:r>
            <a:r>
              <a:rPr lang="en-US" sz="3600" dirty="0" err="1"/>
              <a:t>سلامت</a:t>
            </a:r>
            <a:r>
              <a:rPr lang="en-US" sz="3600" dirty="0"/>
              <a:t> </a:t>
            </a:r>
            <a:r>
              <a:rPr lang="en-US" sz="3600" dirty="0" err="1"/>
              <a:t>روان</a:t>
            </a:r>
            <a:r>
              <a:rPr lang="en-US" sz="3600" dirty="0"/>
              <a:t> </a:t>
            </a:r>
            <a:r>
              <a:rPr lang="en-US" sz="3600" dirty="0" err="1"/>
              <a:t>نیز</a:t>
            </a:r>
            <a:r>
              <a:rPr lang="en-US" sz="3600" dirty="0"/>
              <a:t> </a:t>
            </a:r>
            <a:r>
              <a:rPr lang="en-US" sz="3600" dirty="0" err="1"/>
              <a:t>استفاده</a:t>
            </a:r>
            <a:r>
              <a:rPr lang="en-US" sz="3600" dirty="0"/>
              <a:t> </a:t>
            </a:r>
            <a:r>
              <a:rPr lang="en-US" sz="3600" dirty="0" err="1"/>
              <a:t>از</a:t>
            </a:r>
            <a:r>
              <a:rPr lang="en-US" sz="3600" dirty="0"/>
              <a:t> </a:t>
            </a:r>
            <a:r>
              <a:rPr lang="en-US" sz="3600" dirty="0" err="1"/>
              <a:t>وب‌سایت‌ها</a:t>
            </a:r>
            <a:r>
              <a:rPr lang="en-US" sz="3600" dirty="0"/>
              <a:t>، </a:t>
            </a:r>
            <a:r>
              <a:rPr lang="en-US" sz="3600" dirty="0" err="1"/>
              <a:t>اپلیکیشن‌ها</a:t>
            </a:r>
            <a:r>
              <a:rPr lang="en-US" sz="3600" dirty="0"/>
              <a:t>، </a:t>
            </a:r>
            <a:r>
              <a:rPr lang="en-US" sz="3600" dirty="0" err="1"/>
              <a:t>مشاوره</a:t>
            </a:r>
            <a:r>
              <a:rPr lang="en-US" sz="3600" dirty="0"/>
              <a:t> </a:t>
            </a:r>
            <a:r>
              <a:rPr lang="en-US" sz="3600" dirty="0" err="1"/>
              <a:t>برخط</a:t>
            </a:r>
            <a:r>
              <a:rPr lang="en-US" sz="3600" dirty="0"/>
              <a:t>، </a:t>
            </a:r>
            <a:r>
              <a:rPr lang="en-US" sz="3600" dirty="0" err="1"/>
              <a:t>ویدئوکال</a:t>
            </a:r>
            <a:r>
              <a:rPr lang="en-US" sz="3600" dirty="0"/>
              <a:t>، </a:t>
            </a:r>
            <a:r>
              <a:rPr lang="en-US" sz="3600" dirty="0" err="1"/>
              <a:t>پلتفرم‌های</a:t>
            </a:r>
            <a:r>
              <a:rPr lang="en-US" sz="3600" dirty="0"/>
              <a:t> </a:t>
            </a:r>
            <a:r>
              <a:rPr lang="en-US" sz="3600" dirty="0" err="1"/>
              <a:t>سلامت</a:t>
            </a:r>
            <a:r>
              <a:rPr lang="en-US" sz="3600" dirty="0"/>
              <a:t> </a:t>
            </a:r>
            <a:r>
              <a:rPr lang="en-US" sz="3600" dirty="0" err="1"/>
              <a:t>و</a:t>
            </a:r>
            <a:r>
              <a:rPr lang="en-US" sz="3600" dirty="0"/>
              <a:t> </a:t>
            </a:r>
            <a:r>
              <a:rPr lang="en-US" sz="3600" dirty="0" err="1"/>
              <a:t>سایر</a:t>
            </a:r>
            <a:r>
              <a:rPr lang="en-US" sz="3600" dirty="0"/>
              <a:t> </a:t>
            </a:r>
            <a:r>
              <a:rPr lang="en-US" sz="3600" dirty="0" err="1"/>
              <a:t>اشکال</a:t>
            </a:r>
            <a:r>
              <a:rPr lang="en-US" sz="3600" dirty="0"/>
              <a:t> </a:t>
            </a:r>
            <a:r>
              <a:rPr lang="en-US" sz="3600" dirty="0" err="1"/>
              <a:t>خدمات</a:t>
            </a:r>
            <a:r>
              <a:rPr lang="en-US" sz="3600" dirty="0"/>
              <a:t> </a:t>
            </a:r>
            <a:r>
              <a:rPr lang="en-US" sz="3600" dirty="0" err="1"/>
              <a:t>دیجیتال</a:t>
            </a:r>
            <a:r>
              <a:rPr lang="en-US" sz="3600" dirty="0"/>
              <a:t> </a:t>
            </a:r>
            <a:r>
              <a:rPr lang="en-US" sz="3600" dirty="0" err="1"/>
              <a:t>فرصت‌هایی</a:t>
            </a:r>
            <a:r>
              <a:rPr lang="en-US" sz="3600" dirty="0"/>
              <a:t> </a:t>
            </a:r>
            <a:r>
              <a:rPr lang="en-US" sz="3600" dirty="0" err="1"/>
              <a:t>را</a:t>
            </a:r>
            <a:r>
              <a:rPr lang="en-US" sz="3600" dirty="0"/>
              <a:t> </a:t>
            </a:r>
            <a:r>
              <a:rPr lang="en-US" sz="3600" dirty="0" err="1"/>
              <a:t>برای</a:t>
            </a:r>
            <a:r>
              <a:rPr lang="en-US" sz="3600" dirty="0"/>
              <a:t> </a:t>
            </a:r>
            <a:r>
              <a:rPr lang="en-US" sz="3600" dirty="0" err="1"/>
              <a:t>افزایش</a:t>
            </a:r>
            <a:r>
              <a:rPr lang="en-US" sz="3600" dirty="0"/>
              <a:t> </a:t>
            </a:r>
            <a:r>
              <a:rPr lang="en-US" sz="3600" dirty="0" err="1"/>
              <a:t>دسترسی</a:t>
            </a:r>
            <a:r>
              <a:rPr lang="en-US" sz="3600" dirty="0"/>
              <a:t> </a:t>
            </a:r>
            <a:r>
              <a:rPr lang="en-US" sz="3600" dirty="0" err="1"/>
              <a:t>به</a:t>
            </a:r>
            <a:r>
              <a:rPr lang="en-US" sz="3600" dirty="0"/>
              <a:t> </a:t>
            </a:r>
            <a:r>
              <a:rPr lang="en-US" sz="3600" dirty="0" err="1"/>
              <a:t>خدمات</a:t>
            </a:r>
            <a:r>
              <a:rPr lang="en-US" sz="3600" dirty="0"/>
              <a:t> </a:t>
            </a:r>
            <a:r>
              <a:rPr lang="en-US" sz="3600" dirty="0" err="1"/>
              <a:t>تخصصی</a:t>
            </a:r>
            <a:r>
              <a:rPr lang="en-US" sz="3600" dirty="0"/>
              <a:t> </a:t>
            </a:r>
            <a:r>
              <a:rPr lang="en-US" sz="3600" dirty="0" err="1"/>
              <a:t>ایجاد</a:t>
            </a:r>
            <a:r>
              <a:rPr lang="en-US" sz="3600" dirty="0"/>
              <a:t> </a:t>
            </a:r>
            <a:r>
              <a:rPr lang="en-US" sz="3600" dirty="0" err="1"/>
              <a:t>کرده</a:t>
            </a:r>
            <a:r>
              <a:rPr lang="en-US" sz="3600" dirty="0"/>
              <a:t> </a:t>
            </a:r>
            <a:r>
              <a:rPr lang="en-US" sz="3600" dirty="0" err="1"/>
              <a:t>است</a:t>
            </a:r>
            <a:r>
              <a:rPr lang="en-US" sz="3600" dirty="0"/>
              <a:t>. </a:t>
            </a:r>
            <a:r>
              <a:rPr lang="en-US" sz="3600" dirty="0" err="1"/>
              <a:t>اهمیت</a:t>
            </a:r>
            <a:r>
              <a:rPr lang="en-US" sz="3600" dirty="0"/>
              <a:t> </a:t>
            </a:r>
            <a:r>
              <a:rPr lang="en-US" sz="3600" dirty="0" err="1"/>
              <a:t>این</a:t>
            </a:r>
            <a:r>
              <a:rPr lang="en-US" sz="3600" dirty="0"/>
              <a:t> </a:t>
            </a:r>
            <a:r>
              <a:rPr lang="en-US" sz="3600" dirty="0" err="1"/>
              <a:t>تحول</a:t>
            </a:r>
            <a:r>
              <a:rPr lang="en-US" sz="3600" dirty="0"/>
              <a:t> </a:t>
            </a:r>
            <a:r>
              <a:rPr lang="en-US" sz="3600" dirty="0" err="1"/>
              <a:t>برای</a:t>
            </a:r>
            <a:r>
              <a:rPr lang="en-US" sz="3600" dirty="0"/>
              <a:t> </a:t>
            </a:r>
            <a:r>
              <a:rPr lang="en-US" sz="3600" dirty="0" err="1"/>
              <a:t>دانشجویان</a:t>
            </a:r>
            <a:r>
              <a:rPr lang="en-US" sz="3600" dirty="0"/>
              <a:t> </a:t>
            </a:r>
            <a:r>
              <a:rPr lang="en-US" sz="3600" dirty="0" err="1"/>
              <a:t>بیشتر</a:t>
            </a:r>
            <a:r>
              <a:rPr lang="en-US" sz="3600" dirty="0"/>
              <a:t> </a:t>
            </a:r>
            <a:r>
              <a:rPr lang="en-US" sz="3600" dirty="0" err="1"/>
              <a:t>است</a:t>
            </a:r>
            <a:r>
              <a:rPr lang="en-US" sz="3600" dirty="0"/>
              <a:t>؛ </a:t>
            </a:r>
            <a:r>
              <a:rPr lang="en-US" sz="3600" dirty="0" err="1"/>
              <a:t>زیرا</a:t>
            </a:r>
            <a:r>
              <a:rPr lang="en-US" sz="3600" dirty="0"/>
              <a:t> </a:t>
            </a:r>
            <a:r>
              <a:rPr lang="en-US" sz="3600" dirty="0" err="1"/>
              <a:t>این</a:t>
            </a:r>
            <a:r>
              <a:rPr lang="en-US" sz="3600" dirty="0"/>
              <a:t> </a:t>
            </a:r>
            <a:r>
              <a:rPr lang="en-US" sz="3600" dirty="0" err="1"/>
              <a:t>گروه</a:t>
            </a:r>
            <a:r>
              <a:rPr lang="en-US" sz="3600" dirty="0"/>
              <a:t> </a:t>
            </a:r>
            <a:r>
              <a:rPr lang="en-US" sz="3600" dirty="0" err="1"/>
              <a:t>به‌طور</a:t>
            </a:r>
            <a:r>
              <a:rPr lang="en-US" sz="3600" dirty="0"/>
              <a:t> </a:t>
            </a:r>
            <a:r>
              <a:rPr lang="en-US" sz="3600" dirty="0" err="1"/>
              <a:t>معمول</a:t>
            </a:r>
            <a:r>
              <a:rPr lang="en-US" sz="3600" dirty="0"/>
              <a:t> </a:t>
            </a:r>
            <a:r>
              <a:rPr lang="en-US" sz="3600" dirty="0" err="1"/>
              <a:t>با</a:t>
            </a:r>
            <a:r>
              <a:rPr lang="en-US" sz="3600" dirty="0"/>
              <a:t> </a:t>
            </a:r>
            <a:r>
              <a:rPr lang="en-US" sz="3600" dirty="0" err="1"/>
              <a:t>فناوری‌های</a:t>
            </a:r>
            <a:r>
              <a:rPr lang="en-US" sz="3600" dirty="0"/>
              <a:t> </a:t>
            </a:r>
            <a:r>
              <a:rPr lang="en-US" sz="3600" dirty="0" err="1"/>
              <a:t>دیجیتال</a:t>
            </a:r>
            <a:r>
              <a:rPr lang="en-US" sz="3600" dirty="0"/>
              <a:t> </a:t>
            </a:r>
            <a:r>
              <a:rPr lang="en-US" sz="3600" dirty="0" err="1"/>
              <a:t>در</a:t>
            </a:r>
            <a:r>
              <a:rPr lang="en-US" sz="3600" dirty="0"/>
              <a:t> </a:t>
            </a:r>
            <a:r>
              <a:rPr lang="en-US" sz="3600" dirty="0" err="1"/>
              <a:t>ارتباط</a:t>
            </a:r>
            <a:r>
              <a:rPr lang="en-US" sz="3600" dirty="0"/>
              <a:t> </a:t>
            </a:r>
            <a:r>
              <a:rPr lang="en-US" sz="3600" dirty="0" err="1"/>
              <a:t>هستند</a:t>
            </a:r>
            <a:r>
              <a:rPr lang="en-US" sz="3600" dirty="0"/>
              <a:t> </a:t>
            </a:r>
            <a:r>
              <a:rPr lang="en-US" sz="3600" dirty="0" err="1"/>
              <a:t>و</a:t>
            </a:r>
            <a:r>
              <a:rPr lang="en-US" sz="3600" dirty="0"/>
              <a:t> </a:t>
            </a:r>
            <a:r>
              <a:rPr lang="en-US" sz="3600" dirty="0" err="1"/>
              <a:t>در</a:t>
            </a:r>
            <a:r>
              <a:rPr lang="en-US" sz="3600" dirty="0"/>
              <a:t> </a:t>
            </a:r>
            <a:r>
              <a:rPr lang="en-US" sz="3600" dirty="0" err="1"/>
              <a:t>عین</a:t>
            </a:r>
            <a:r>
              <a:rPr lang="en-US" sz="3600" dirty="0"/>
              <a:t> </a:t>
            </a:r>
            <a:r>
              <a:rPr lang="en-US" sz="3600" dirty="0" err="1"/>
              <a:t>حال</a:t>
            </a:r>
            <a:r>
              <a:rPr lang="en-US" sz="3600" dirty="0"/>
              <a:t> </a:t>
            </a:r>
            <a:r>
              <a:rPr lang="en-US" sz="3600" dirty="0" err="1"/>
              <a:t>ممکن</a:t>
            </a:r>
            <a:r>
              <a:rPr lang="en-US" sz="3600" dirty="0"/>
              <a:t> </a:t>
            </a:r>
            <a:r>
              <a:rPr lang="en-US" sz="3600" dirty="0" err="1"/>
              <a:t>است</a:t>
            </a:r>
            <a:r>
              <a:rPr lang="en-US" sz="3600" dirty="0"/>
              <a:t> </a:t>
            </a:r>
            <a:r>
              <a:rPr lang="en-US" sz="3600" dirty="0" err="1"/>
              <a:t>با</a:t>
            </a:r>
            <a:r>
              <a:rPr lang="en-US" sz="3600" dirty="0"/>
              <a:t> </a:t>
            </a:r>
            <a:r>
              <a:rPr lang="en-US" sz="3600" dirty="0" err="1"/>
              <a:t>مشکلاتی</a:t>
            </a:r>
            <a:r>
              <a:rPr lang="en-US" sz="3600" dirty="0"/>
              <a:t> </a:t>
            </a:r>
            <a:r>
              <a:rPr lang="en-US" sz="3600" dirty="0" err="1"/>
              <a:t>مانند</a:t>
            </a:r>
            <a:r>
              <a:rPr lang="en-US" sz="3600" dirty="0"/>
              <a:t> </a:t>
            </a:r>
            <a:r>
              <a:rPr lang="en-US" sz="3600" dirty="0" err="1"/>
              <a:t>اضطراب</a:t>
            </a:r>
            <a:r>
              <a:rPr lang="en-US" sz="3600" dirty="0"/>
              <a:t>، </a:t>
            </a:r>
            <a:r>
              <a:rPr lang="en-US" sz="3600" dirty="0" err="1"/>
              <a:t>افسردگی</a:t>
            </a:r>
            <a:r>
              <a:rPr lang="en-US" sz="3600" dirty="0"/>
              <a:t>، </a:t>
            </a:r>
            <a:r>
              <a:rPr lang="en-US" sz="3600" dirty="0" err="1"/>
              <a:t>فشار</a:t>
            </a:r>
            <a:r>
              <a:rPr lang="en-US" sz="3600" dirty="0"/>
              <a:t> </a:t>
            </a:r>
            <a:r>
              <a:rPr lang="en-US" sz="3600" dirty="0" err="1"/>
              <a:t>تحصیلی</a:t>
            </a:r>
            <a:r>
              <a:rPr lang="en-US" sz="3600" dirty="0"/>
              <a:t>، </a:t>
            </a:r>
            <a:r>
              <a:rPr lang="en-US" sz="3600" dirty="0" err="1"/>
              <a:t>مشکلات</a:t>
            </a:r>
            <a:r>
              <a:rPr lang="en-US" sz="3600" dirty="0"/>
              <a:t> </a:t>
            </a:r>
            <a:r>
              <a:rPr lang="en-US" sz="3600" dirty="0" err="1"/>
              <a:t>بین‌فردی</a:t>
            </a:r>
            <a:r>
              <a:rPr lang="en-US" sz="3600" dirty="0"/>
              <a:t> </a:t>
            </a:r>
            <a:r>
              <a:rPr lang="en-US" sz="3600" dirty="0" err="1"/>
              <a:t>و</a:t>
            </a:r>
            <a:r>
              <a:rPr lang="en-US" sz="3600" dirty="0"/>
              <a:t> </a:t>
            </a:r>
            <a:r>
              <a:rPr lang="en-US" sz="3600" dirty="0" err="1"/>
              <a:t>نگرانی‌های</a:t>
            </a:r>
            <a:r>
              <a:rPr lang="en-US" sz="3600" dirty="0"/>
              <a:t> </a:t>
            </a:r>
            <a:r>
              <a:rPr lang="en-US" sz="3600" dirty="0" err="1"/>
              <a:t>مربوط</a:t>
            </a:r>
            <a:r>
              <a:rPr lang="en-US" sz="3600" dirty="0"/>
              <a:t> </a:t>
            </a:r>
            <a:r>
              <a:rPr lang="en-US" sz="3600" dirty="0" err="1"/>
              <a:t>به</a:t>
            </a:r>
            <a:r>
              <a:rPr lang="en-US" sz="3600" dirty="0"/>
              <a:t> </a:t>
            </a:r>
            <a:r>
              <a:rPr lang="en-US" sz="3600" dirty="0" err="1"/>
              <a:t>آینده</a:t>
            </a:r>
            <a:r>
              <a:rPr lang="en-US" sz="3600" dirty="0"/>
              <a:t> </a:t>
            </a:r>
            <a:r>
              <a:rPr lang="en-US" sz="3600" dirty="0" err="1"/>
              <a:t>شغلی</a:t>
            </a:r>
            <a:r>
              <a:rPr lang="en-US" sz="3600" dirty="0"/>
              <a:t> </a:t>
            </a:r>
            <a:r>
              <a:rPr lang="en-US" sz="3600" dirty="0" err="1"/>
              <a:t>مواجه</a:t>
            </a:r>
            <a:r>
              <a:rPr lang="en-US" sz="3600" dirty="0"/>
              <a:t> </a:t>
            </a:r>
            <a:r>
              <a:rPr lang="en-US" sz="3600" dirty="0" err="1"/>
              <a:t>باشند</a:t>
            </a:r>
            <a:r>
              <a:rPr lang="en-US" sz="3600" dirty="0"/>
              <a:t>.</a:t>
            </a: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318428" y="18173611"/>
            <a:ext cx="9729118" cy="4924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1"/>
            <a:r>
              <a:rPr lang="en-US" sz="4000" dirty="0" err="1"/>
              <a:t>پژوهش</a:t>
            </a:r>
            <a:r>
              <a:rPr lang="en-US" sz="4000" dirty="0"/>
              <a:t> </a:t>
            </a:r>
            <a:r>
              <a:rPr lang="en-US" sz="4000" dirty="0" err="1"/>
              <a:t>حاضر</a:t>
            </a:r>
            <a:r>
              <a:rPr lang="en-US" sz="4000" dirty="0"/>
              <a:t> </a:t>
            </a:r>
            <a:r>
              <a:rPr lang="en-US" sz="4000" dirty="0" err="1"/>
              <a:t>از</a:t>
            </a:r>
            <a:r>
              <a:rPr lang="en-US" sz="4000" dirty="0"/>
              <a:t> </a:t>
            </a:r>
            <a:r>
              <a:rPr lang="en-US" sz="4000" dirty="0" err="1"/>
              <a:t>نظر</a:t>
            </a:r>
            <a:r>
              <a:rPr lang="en-US" sz="4000" dirty="0"/>
              <a:t> </a:t>
            </a:r>
            <a:r>
              <a:rPr lang="en-US" sz="4000" dirty="0" err="1"/>
              <a:t>هدف</a:t>
            </a:r>
            <a:r>
              <a:rPr lang="en-US" sz="4000" dirty="0"/>
              <a:t> </a:t>
            </a:r>
            <a:r>
              <a:rPr lang="en-US" sz="4000" dirty="0" err="1"/>
              <a:t>کاربردی</a:t>
            </a:r>
            <a:r>
              <a:rPr lang="en-US" sz="4000" dirty="0"/>
              <a:t> </a:t>
            </a:r>
            <a:r>
              <a:rPr lang="en-US" sz="4000" dirty="0" err="1"/>
              <a:t>و</a:t>
            </a:r>
            <a:r>
              <a:rPr lang="en-US" sz="4000" dirty="0"/>
              <a:t> </a:t>
            </a:r>
            <a:r>
              <a:rPr lang="en-US" sz="4000" dirty="0" err="1"/>
              <a:t>از</a:t>
            </a:r>
            <a:r>
              <a:rPr lang="en-US" sz="4000" dirty="0"/>
              <a:t> </a:t>
            </a:r>
            <a:r>
              <a:rPr lang="en-US" sz="4000" dirty="0" err="1"/>
              <a:t>نظر</a:t>
            </a:r>
            <a:r>
              <a:rPr lang="en-US" sz="4000" dirty="0"/>
              <a:t> </a:t>
            </a:r>
            <a:r>
              <a:rPr lang="en-US" sz="4000" dirty="0" err="1"/>
              <a:t>روش</a:t>
            </a:r>
            <a:r>
              <a:rPr lang="en-US" sz="4000" dirty="0"/>
              <a:t>، </a:t>
            </a:r>
            <a:r>
              <a:rPr lang="en-US" sz="4000" dirty="0" err="1"/>
              <a:t>توصیفی</a:t>
            </a:r>
            <a:r>
              <a:rPr lang="en-US" sz="4000" dirty="0"/>
              <a:t> ـ </a:t>
            </a:r>
            <a:r>
              <a:rPr lang="en-US" sz="4000" dirty="0" err="1"/>
              <a:t>همبستگی</a:t>
            </a:r>
            <a:r>
              <a:rPr lang="en-US" sz="4000" dirty="0"/>
              <a:t> </a:t>
            </a:r>
            <a:r>
              <a:rPr lang="en-US" sz="4000" dirty="0" err="1"/>
              <a:t>از</a:t>
            </a:r>
            <a:r>
              <a:rPr lang="en-US" sz="4000" dirty="0"/>
              <a:t> </a:t>
            </a:r>
            <a:r>
              <a:rPr lang="en-US" sz="4000" dirty="0" err="1"/>
              <a:t>نوع</a:t>
            </a:r>
            <a:r>
              <a:rPr lang="en-US" sz="4000" dirty="0"/>
              <a:t> </a:t>
            </a:r>
            <a:r>
              <a:rPr lang="en-US" sz="4000" dirty="0" err="1"/>
              <a:t>تحلیل</a:t>
            </a:r>
            <a:r>
              <a:rPr lang="en-US" sz="4000" dirty="0"/>
              <a:t> </a:t>
            </a:r>
            <a:r>
              <a:rPr lang="en-US" sz="4000" dirty="0" err="1"/>
              <a:t>مسیر</a:t>
            </a:r>
            <a:r>
              <a:rPr lang="en-US" sz="4000" dirty="0"/>
              <a:t> </a:t>
            </a:r>
            <a:r>
              <a:rPr lang="en-US" sz="4000" dirty="0" err="1"/>
              <a:t>و</a:t>
            </a:r>
            <a:r>
              <a:rPr lang="en-US" sz="4000" dirty="0"/>
              <a:t> </a:t>
            </a:r>
            <a:r>
              <a:rPr lang="en-US" sz="4000" dirty="0" err="1"/>
              <a:t>میانجی‌گری</a:t>
            </a:r>
            <a:r>
              <a:rPr lang="en-US" sz="4000" dirty="0"/>
              <a:t> </a:t>
            </a:r>
            <a:r>
              <a:rPr lang="en-US" sz="4000" dirty="0" err="1"/>
              <a:t>است</a:t>
            </a:r>
            <a:r>
              <a:rPr lang="fa-IR" sz="4000" dirty="0"/>
              <a:t>.</a:t>
            </a:r>
          </a:p>
          <a:p>
            <a:pPr algn="r" rtl="1"/>
            <a:r>
              <a:rPr lang="en-US" sz="4000" b="1" dirty="0"/>
              <a:t> </a:t>
            </a:r>
          </a:p>
          <a:p>
            <a:pPr algn="r" rtl="1"/>
            <a:r>
              <a:rPr lang="en-US" sz="4000" dirty="0" err="1"/>
              <a:t>جامعه</a:t>
            </a:r>
            <a:r>
              <a:rPr lang="en-US" sz="4000" dirty="0"/>
              <a:t> </a:t>
            </a:r>
            <a:r>
              <a:rPr lang="en-US" sz="4000" dirty="0" err="1"/>
              <a:t>پژوهش</a:t>
            </a:r>
            <a:r>
              <a:rPr lang="en-US" sz="4000" dirty="0"/>
              <a:t> </a:t>
            </a:r>
            <a:r>
              <a:rPr lang="en-US" sz="4000" dirty="0" err="1"/>
              <a:t>شامل</a:t>
            </a:r>
            <a:r>
              <a:rPr lang="en-US" sz="4000" dirty="0"/>
              <a:t> </a:t>
            </a:r>
            <a:r>
              <a:rPr lang="en-US" sz="4000" dirty="0" err="1"/>
              <a:t>دانشجویان</a:t>
            </a:r>
            <a:r>
              <a:rPr lang="en-US" sz="4000" dirty="0"/>
              <a:t> </a:t>
            </a:r>
            <a:r>
              <a:rPr lang="en-US" sz="4000" dirty="0" err="1"/>
              <a:t>دانشگاه</a:t>
            </a:r>
            <a:r>
              <a:rPr lang="en-US" sz="4000" dirty="0"/>
              <a:t> </a:t>
            </a:r>
            <a:r>
              <a:rPr lang="en-US" sz="4000" dirty="0" err="1"/>
              <a:t>آزاد</a:t>
            </a:r>
            <a:r>
              <a:rPr lang="en-US" sz="4000" dirty="0"/>
              <a:t> </a:t>
            </a:r>
            <a:r>
              <a:rPr lang="en-US" sz="4000" dirty="0" err="1"/>
              <a:t>اسلامی</a:t>
            </a:r>
            <a:r>
              <a:rPr lang="en-US" sz="4000" dirty="0"/>
              <a:t> </a:t>
            </a:r>
            <a:r>
              <a:rPr lang="en-US" sz="4000" dirty="0" err="1"/>
              <a:t>واحد</a:t>
            </a:r>
            <a:r>
              <a:rPr lang="en-US" sz="4000" dirty="0"/>
              <a:t> </a:t>
            </a:r>
            <a:r>
              <a:rPr lang="en-US" sz="4000" dirty="0" err="1"/>
              <a:t>نجف‌آباد</a:t>
            </a:r>
            <a:r>
              <a:rPr lang="en-US" sz="4000" dirty="0"/>
              <a:t> </a:t>
            </a:r>
            <a:r>
              <a:rPr lang="en-US" sz="4000" dirty="0" err="1"/>
              <a:t>بود</a:t>
            </a:r>
            <a:r>
              <a:rPr lang="en-US" sz="4000" dirty="0"/>
              <a:t>. </a:t>
            </a:r>
            <a:r>
              <a:rPr lang="en-US" sz="4000" dirty="0" err="1"/>
              <a:t>تعداد</a:t>
            </a:r>
            <a:r>
              <a:rPr lang="en-US" sz="4000" dirty="0"/>
              <a:t> ۳۰۰ </a:t>
            </a:r>
            <a:r>
              <a:rPr lang="en-US" sz="4000" dirty="0" err="1"/>
              <a:t>نفر</a:t>
            </a:r>
            <a:r>
              <a:rPr lang="en-US" sz="4000" dirty="0"/>
              <a:t> </a:t>
            </a:r>
            <a:r>
              <a:rPr lang="en-US" sz="4000" dirty="0" err="1"/>
              <a:t>به‌عنوان</a:t>
            </a:r>
            <a:r>
              <a:rPr lang="en-US" sz="4000" dirty="0"/>
              <a:t> </a:t>
            </a:r>
            <a:r>
              <a:rPr lang="en-US" sz="4000" dirty="0" err="1"/>
              <a:t>نمونه</a:t>
            </a:r>
            <a:r>
              <a:rPr lang="en-US" sz="4000" dirty="0"/>
              <a:t> </a:t>
            </a:r>
            <a:r>
              <a:rPr lang="en-US" sz="4000" dirty="0" err="1"/>
              <a:t>انتخاب</a:t>
            </a:r>
            <a:r>
              <a:rPr lang="en-US" sz="4000" dirty="0"/>
              <a:t> </a:t>
            </a:r>
            <a:r>
              <a:rPr lang="en-US" sz="4000" dirty="0" err="1"/>
              <a:t>شدند</a:t>
            </a:r>
            <a:r>
              <a:rPr lang="en-US" sz="4000" dirty="0"/>
              <a:t>. </a:t>
            </a:r>
            <a:r>
              <a:rPr lang="en-US" sz="4000" dirty="0" err="1"/>
              <a:t>روش</a:t>
            </a:r>
            <a:r>
              <a:rPr lang="en-US" sz="4000" dirty="0"/>
              <a:t> </a:t>
            </a:r>
            <a:r>
              <a:rPr lang="en-US" sz="4000" dirty="0" err="1"/>
              <a:t>نمونه‌گیری</a:t>
            </a:r>
            <a:r>
              <a:rPr lang="en-US" sz="4000" dirty="0"/>
              <a:t> </a:t>
            </a:r>
            <a:r>
              <a:rPr lang="en-US" sz="4000" dirty="0" err="1"/>
              <a:t>می‌تواند</a:t>
            </a:r>
            <a:r>
              <a:rPr lang="en-US" sz="4000" dirty="0"/>
              <a:t> </a:t>
            </a:r>
            <a:r>
              <a:rPr lang="en-US" sz="4000" dirty="0" err="1"/>
              <a:t>به‌صورت</a:t>
            </a:r>
            <a:r>
              <a:rPr lang="en-US" sz="4000" dirty="0"/>
              <a:t> </a:t>
            </a:r>
            <a:r>
              <a:rPr lang="en-US" sz="4000" dirty="0" err="1"/>
              <a:t>در</a:t>
            </a:r>
            <a:r>
              <a:rPr lang="en-US" sz="4000" dirty="0"/>
              <a:t> </a:t>
            </a:r>
            <a:r>
              <a:rPr lang="en-US" sz="4000" dirty="0" err="1"/>
              <a:t>دسترس</a:t>
            </a:r>
            <a:r>
              <a:rPr lang="en-US" sz="4000" dirty="0"/>
              <a:t> </a:t>
            </a:r>
            <a:r>
              <a:rPr lang="en-US" sz="4000" dirty="0" err="1"/>
              <a:t>انجام</a:t>
            </a:r>
            <a:r>
              <a:rPr lang="en-US" sz="4000" dirty="0"/>
              <a:t> </a:t>
            </a:r>
            <a:r>
              <a:rPr lang="fa-IR" sz="4000" dirty="0"/>
              <a:t>شد</a:t>
            </a:r>
            <a:r>
              <a:rPr lang="en-US" sz="4000" dirty="0"/>
              <a:t>؛ </a:t>
            </a:r>
            <a:r>
              <a:rPr lang="en-US" sz="4000" dirty="0" err="1"/>
              <a:t>بااین‌حال</a:t>
            </a:r>
            <a:r>
              <a:rPr lang="en-US" sz="4000" dirty="0"/>
              <a:t>، </a:t>
            </a:r>
            <a:r>
              <a:rPr lang="en-US" sz="4000" dirty="0" err="1"/>
              <a:t>برای</a:t>
            </a:r>
            <a:r>
              <a:rPr lang="en-US" sz="4000" dirty="0"/>
              <a:t> </a:t>
            </a:r>
            <a:r>
              <a:rPr lang="en-US" sz="4000" dirty="0" err="1"/>
              <a:t>افزایش</a:t>
            </a:r>
            <a:r>
              <a:rPr lang="en-US" sz="4000" dirty="0"/>
              <a:t> </a:t>
            </a:r>
            <a:r>
              <a:rPr lang="en-US" sz="4000" dirty="0" err="1"/>
              <a:t>اعتبار</a:t>
            </a:r>
            <a:r>
              <a:rPr lang="en-US" sz="4000" dirty="0"/>
              <a:t> </a:t>
            </a:r>
            <a:r>
              <a:rPr lang="en-US" sz="4000" dirty="0" err="1"/>
              <a:t>پژوهش</a:t>
            </a:r>
            <a:r>
              <a:rPr lang="en-US" sz="4000" dirty="0"/>
              <a:t>، </a:t>
            </a:r>
            <a:r>
              <a:rPr lang="en-US" sz="4000" dirty="0" err="1"/>
              <a:t>تلاش</a:t>
            </a:r>
            <a:r>
              <a:rPr lang="en-US" sz="4000" dirty="0"/>
              <a:t> </a:t>
            </a:r>
            <a:r>
              <a:rPr lang="en-US" sz="4000" dirty="0" err="1"/>
              <a:t>شد</a:t>
            </a:r>
            <a:r>
              <a:rPr lang="en-US" sz="4000" dirty="0"/>
              <a:t> </a:t>
            </a:r>
            <a:r>
              <a:rPr lang="en-US" sz="4000" dirty="0" err="1"/>
              <a:t>نمونه</a:t>
            </a:r>
            <a:r>
              <a:rPr lang="en-US" sz="4000" dirty="0"/>
              <a:t> </a:t>
            </a:r>
            <a:r>
              <a:rPr lang="en-US" sz="4000" dirty="0" err="1"/>
              <a:t>از</a:t>
            </a:r>
            <a:r>
              <a:rPr lang="en-US" sz="4000" dirty="0"/>
              <a:t> </a:t>
            </a:r>
            <a:r>
              <a:rPr lang="en-US" sz="4000" dirty="0" err="1"/>
              <a:t>رشته‌ها</a:t>
            </a:r>
            <a:r>
              <a:rPr lang="en-US" sz="4000" dirty="0"/>
              <a:t> </a:t>
            </a:r>
            <a:r>
              <a:rPr lang="en-US" sz="4000" dirty="0" err="1"/>
              <a:t>و</a:t>
            </a:r>
            <a:r>
              <a:rPr lang="en-US" sz="4000" dirty="0"/>
              <a:t> </a:t>
            </a:r>
            <a:r>
              <a:rPr lang="en-US" sz="4000" dirty="0" err="1"/>
              <a:t>مقاطع</a:t>
            </a:r>
            <a:r>
              <a:rPr lang="en-US" sz="4000" dirty="0"/>
              <a:t> </a:t>
            </a:r>
            <a:r>
              <a:rPr lang="en-US" sz="4000" dirty="0" err="1"/>
              <a:t>مختلف</a:t>
            </a:r>
            <a:r>
              <a:rPr lang="en-US" sz="4000" dirty="0"/>
              <a:t> </a:t>
            </a:r>
            <a:r>
              <a:rPr lang="en-US" sz="4000" dirty="0" err="1"/>
              <a:t>انتخاب</a:t>
            </a:r>
            <a:r>
              <a:rPr lang="en-US" sz="4000" dirty="0"/>
              <a:t> </a:t>
            </a:r>
            <a:r>
              <a:rPr lang="en-US" sz="4000" dirty="0" err="1"/>
              <a:t>شود</a:t>
            </a:r>
            <a:r>
              <a:rPr lang="en-US" sz="4000" dirty="0"/>
              <a:t>.</a:t>
            </a:r>
            <a:endParaRPr lang="en-US" sz="40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1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if available</a:t>
            </a:r>
            <a:r>
              <a:rPr kumimoji="0" lang="en-US" alt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6CE5E7F-6469-44C6-AA51-B785B103A619}"/>
              </a:ext>
            </a:extLst>
          </p:cNvPr>
          <p:cNvSpPr txBox="1"/>
          <p:nvPr/>
        </p:nvSpPr>
        <p:spPr>
          <a:xfrm>
            <a:off x="11721742" y="11433304"/>
            <a:ext cx="985703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r" rtl="1"/>
            <a:r>
              <a:rPr lang="en-US" sz="3600" dirty="0"/>
              <a:t> </a:t>
            </a:r>
            <a:r>
              <a:rPr lang="en-US" sz="3600" b="1" dirty="0" err="1"/>
              <a:t>اثر</a:t>
            </a:r>
            <a:r>
              <a:rPr lang="en-US" sz="3600" b="1" dirty="0"/>
              <a:t> </a:t>
            </a:r>
            <a:r>
              <a:rPr lang="en-US" sz="3600" b="1" dirty="0" err="1"/>
              <a:t>کل</a:t>
            </a:r>
            <a:r>
              <a:rPr lang="en-US" sz="3600" b="1" dirty="0"/>
              <a:t>:</a:t>
            </a:r>
            <a:r>
              <a:rPr lang="en-US" sz="3600" dirty="0"/>
              <a:t> </a:t>
            </a:r>
            <a:r>
              <a:rPr lang="en-US" sz="3600" dirty="0" err="1"/>
              <a:t>در</a:t>
            </a:r>
            <a:r>
              <a:rPr lang="en-US" sz="3600" dirty="0"/>
              <a:t> </a:t>
            </a:r>
            <a:r>
              <a:rPr lang="en-US" sz="3600" dirty="0" err="1"/>
              <a:t>مدل</a:t>
            </a:r>
            <a:r>
              <a:rPr lang="en-US" sz="3600" dirty="0"/>
              <a:t> </a:t>
            </a:r>
            <a:r>
              <a:rPr lang="en-US" sz="3600" dirty="0" err="1"/>
              <a:t>اثر</a:t>
            </a:r>
            <a:r>
              <a:rPr lang="en-US" sz="3600" dirty="0"/>
              <a:t> </a:t>
            </a:r>
            <a:r>
              <a:rPr lang="en-US" sz="3600" dirty="0" err="1"/>
              <a:t>کل</a:t>
            </a:r>
            <a:r>
              <a:rPr lang="en-US" sz="3600" dirty="0"/>
              <a:t>، </a:t>
            </a:r>
            <a:r>
              <a:rPr lang="en-US" sz="3600" dirty="0" err="1"/>
              <a:t>بدون</a:t>
            </a:r>
            <a:r>
              <a:rPr lang="en-US" sz="3600" dirty="0"/>
              <a:t> </a:t>
            </a:r>
            <a:r>
              <a:rPr lang="en-US" sz="3600" dirty="0" err="1"/>
              <a:t>ورود</a:t>
            </a:r>
            <a:r>
              <a:rPr lang="en-US" sz="3600" dirty="0"/>
              <a:t> </a:t>
            </a:r>
            <a:r>
              <a:rPr lang="en-US" sz="3600" dirty="0" err="1"/>
              <a:t>متغیر</a:t>
            </a:r>
            <a:r>
              <a:rPr lang="en-US" sz="3600" dirty="0"/>
              <a:t> </a:t>
            </a:r>
            <a:r>
              <a:rPr lang="en-US" sz="3600" dirty="0" err="1"/>
              <a:t>میانجی</a:t>
            </a:r>
            <a:r>
              <a:rPr lang="en-US" sz="3600" dirty="0"/>
              <a:t>، </a:t>
            </a:r>
            <a:r>
              <a:rPr lang="en-US" sz="3600" dirty="0" err="1"/>
              <a:t>سواد</a:t>
            </a:r>
            <a:r>
              <a:rPr lang="en-US" sz="3600" dirty="0"/>
              <a:t> </a:t>
            </a:r>
            <a:r>
              <a:rPr lang="en-US" sz="3600" dirty="0" err="1"/>
              <a:t>سلامت</a:t>
            </a:r>
            <a:r>
              <a:rPr lang="en-US" sz="3600" dirty="0"/>
              <a:t> </a:t>
            </a:r>
            <a:r>
              <a:rPr lang="en-US" sz="3600" dirty="0" err="1"/>
              <a:t>دیجیتال</a:t>
            </a:r>
            <a:r>
              <a:rPr lang="en-US" sz="3600" dirty="0"/>
              <a:t> </a:t>
            </a:r>
            <a:r>
              <a:rPr lang="en-US" sz="3600" dirty="0" err="1"/>
              <a:t>ادراک‌شده</a:t>
            </a:r>
            <a:r>
              <a:rPr lang="en-US" sz="3600" dirty="0"/>
              <a:t> </a:t>
            </a:r>
            <a:r>
              <a:rPr lang="en-US" sz="3600" dirty="0" err="1"/>
              <a:t>با</a:t>
            </a:r>
            <a:r>
              <a:rPr lang="en-US" sz="3600" dirty="0"/>
              <a:t> </a:t>
            </a:r>
            <a:r>
              <a:rPr lang="en-US" sz="3600" dirty="0" err="1"/>
              <a:t>قصد</a:t>
            </a:r>
            <a:r>
              <a:rPr lang="en-US" sz="3600" dirty="0"/>
              <a:t> </a:t>
            </a:r>
            <a:r>
              <a:rPr lang="en-US" sz="3600" dirty="0" err="1"/>
              <a:t>استفاده</a:t>
            </a:r>
            <a:r>
              <a:rPr lang="en-US" sz="3600" dirty="0"/>
              <a:t> </a:t>
            </a:r>
            <a:r>
              <a:rPr lang="en-US" sz="3600" dirty="0" err="1"/>
              <a:t>رابطه</a:t>
            </a:r>
            <a:r>
              <a:rPr lang="en-US" sz="3600" dirty="0"/>
              <a:t> </a:t>
            </a:r>
            <a:r>
              <a:rPr lang="en-US" sz="3600" dirty="0" err="1"/>
              <a:t>مثبت</a:t>
            </a:r>
            <a:r>
              <a:rPr lang="en-US" sz="3600" dirty="0"/>
              <a:t> </a:t>
            </a:r>
            <a:r>
              <a:rPr lang="en-US" sz="3600" dirty="0" err="1"/>
              <a:t>و</a:t>
            </a:r>
            <a:r>
              <a:rPr lang="en-US" sz="3600" dirty="0"/>
              <a:t> </a:t>
            </a:r>
            <a:r>
              <a:rPr lang="en-US" sz="3600" dirty="0" err="1"/>
              <a:t>معناداری</a:t>
            </a:r>
            <a:r>
              <a:rPr lang="en-US" sz="3600" dirty="0"/>
              <a:t> </a:t>
            </a:r>
            <a:r>
              <a:rPr lang="en-US" sz="3600" dirty="0" err="1"/>
              <a:t>نشان</a:t>
            </a:r>
            <a:r>
              <a:rPr lang="en-US" sz="3600" dirty="0"/>
              <a:t> </a:t>
            </a:r>
            <a:r>
              <a:rPr lang="en-US" sz="3600" dirty="0" err="1"/>
              <a:t>داد</a:t>
            </a:r>
            <a:r>
              <a:rPr lang="en-US" sz="3600" dirty="0"/>
              <a:t>: B=0/252، SE=0/039، β=0/345، t=6/47، p&lt;0/001، R²=0/119.</a:t>
            </a:r>
          </a:p>
          <a:p>
            <a:pPr algn="r" rtl="1"/>
            <a:r>
              <a:rPr lang="en-US" sz="3600" b="1" dirty="0" err="1"/>
              <a:t>اثر</a:t>
            </a:r>
            <a:r>
              <a:rPr lang="en-US" sz="3600" b="1" dirty="0"/>
              <a:t> </a:t>
            </a:r>
            <a:r>
              <a:rPr lang="en-US" sz="3600" b="1" dirty="0" err="1"/>
              <a:t>غیرمستقیم</a:t>
            </a:r>
            <a:r>
              <a:rPr lang="en-US" sz="3600" b="1" dirty="0"/>
              <a:t>:</a:t>
            </a:r>
            <a:r>
              <a:rPr lang="en-US" sz="3600" dirty="0"/>
              <a:t> </a:t>
            </a:r>
            <a:r>
              <a:rPr lang="en-US" sz="3600" dirty="0" err="1"/>
              <a:t>اثر</a:t>
            </a:r>
            <a:r>
              <a:rPr lang="en-US" sz="3600" dirty="0"/>
              <a:t> </a:t>
            </a:r>
            <a:r>
              <a:rPr lang="en-US" sz="3600" dirty="0" err="1"/>
              <a:t>غیرمستقیم</a:t>
            </a:r>
            <a:r>
              <a:rPr lang="en-US" sz="3600" dirty="0"/>
              <a:t> </a:t>
            </a:r>
            <a:r>
              <a:rPr lang="en-US" sz="3600" dirty="0" err="1"/>
              <a:t>از</a:t>
            </a:r>
            <a:r>
              <a:rPr lang="en-US" sz="3600" dirty="0"/>
              <a:t> </a:t>
            </a:r>
            <a:r>
              <a:rPr lang="en-US" sz="3600" dirty="0" err="1"/>
              <a:t>حاصل‌ضرب</a:t>
            </a:r>
            <a:r>
              <a:rPr lang="en-US" sz="3600" dirty="0"/>
              <a:t> </a:t>
            </a:r>
            <a:r>
              <a:rPr lang="en-US" sz="3600" dirty="0" err="1"/>
              <a:t>مسیرهای</a:t>
            </a:r>
            <a:r>
              <a:rPr lang="en-US" sz="3600" dirty="0"/>
              <a:t> a </a:t>
            </a:r>
            <a:r>
              <a:rPr lang="en-US" sz="3600" dirty="0" err="1"/>
              <a:t>و</a:t>
            </a:r>
            <a:r>
              <a:rPr lang="en-US" sz="3600" dirty="0"/>
              <a:t> b </a:t>
            </a:r>
            <a:r>
              <a:rPr lang="en-US" sz="3600" dirty="0" err="1"/>
              <a:t>محاسبه</a:t>
            </a:r>
            <a:r>
              <a:rPr lang="en-US" sz="3600" dirty="0"/>
              <a:t> </a:t>
            </a:r>
            <a:r>
              <a:rPr lang="en-US" sz="3600" dirty="0" err="1"/>
              <a:t>شد</a:t>
            </a:r>
            <a:r>
              <a:rPr lang="en-US" sz="3600" dirty="0"/>
              <a:t>. </a:t>
            </a:r>
            <a:r>
              <a:rPr lang="en-US" sz="3600" dirty="0" err="1"/>
              <a:t>در</a:t>
            </a:r>
            <a:r>
              <a:rPr lang="en-US" sz="3600" dirty="0"/>
              <a:t> </a:t>
            </a:r>
            <a:r>
              <a:rPr lang="en-US" sz="3600" dirty="0" err="1"/>
              <a:t>داده</a:t>
            </a:r>
            <a:r>
              <a:rPr lang="en-US" sz="3600" dirty="0"/>
              <a:t>‌: </a:t>
            </a:r>
            <a:r>
              <a:rPr lang="en-US" sz="3600" dirty="0" err="1"/>
              <a:t>اثر</a:t>
            </a:r>
            <a:r>
              <a:rPr lang="en-US" sz="3600" dirty="0"/>
              <a:t> </a:t>
            </a:r>
            <a:r>
              <a:rPr lang="en-US" sz="3600" dirty="0" err="1"/>
              <a:t>غیرمستقیم</a:t>
            </a:r>
            <a:r>
              <a:rPr lang="en-US" sz="3600" dirty="0"/>
              <a:t> = ۰/۰۴۶، </a:t>
            </a:r>
            <a:r>
              <a:rPr lang="en-US" sz="3600" dirty="0" err="1"/>
              <a:t>فاصله</a:t>
            </a:r>
            <a:r>
              <a:rPr lang="en-US" sz="3600" dirty="0"/>
              <a:t> </a:t>
            </a:r>
            <a:r>
              <a:rPr lang="en-US" sz="3600" dirty="0" err="1"/>
              <a:t>اطمینان</a:t>
            </a:r>
            <a:r>
              <a:rPr lang="en-US" sz="3600" dirty="0"/>
              <a:t> Bootstrap ۹۵٪ [۰/۰۲۱، ۰/۰۷۹]. </a:t>
            </a:r>
            <a:r>
              <a:rPr lang="en-US" sz="3600" dirty="0" err="1"/>
              <a:t>از</a:t>
            </a:r>
            <a:r>
              <a:rPr lang="en-US" sz="3600" dirty="0"/>
              <a:t> </a:t>
            </a:r>
            <a:r>
              <a:rPr lang="en-US" sz="3600" dirty="0" err="1"/>
              <a:t>آنجا</a:t>
            </a:r>
            <a:r>
              <a:rPr lang="en-US" sz="3600" dirty="0"/>
              <a:t> </a:t>
            </a:r>
            <a:r>
              <a:rPr lang="en-US" sz="3600" dirty="0" err="1"/>
              <a:t>که</a:t>
            </a:r>
            <a:r>
              <a:rPr lang="en-US" sz="3600" dirty="0"/>
              <a:t> </a:t>
            </a:r>
            <a:r>
              <a:rPr lang="en-US" sz="3600" dirty="0" err="1"/>
              <a:t>صفر</a:t>
            </a:r>
            <a:r>
              <a:rPr lang="en-US" sz="3600" dirty="0"/>
              <a:t> </a:t>
            </a:r>
            <a:r>
              <a:rPr lang="en-US" sz="3600" dirty="0" err="1"/>
              <a:t>در</a:t>
            </a:r>
            <a:r>
              <a:rPr lang="en-US" sz="3600" dirty="0"/>
              <a:t> </a:t>
            </a:r>
            <a:r>
              <a:rPr lang="en-US" sz="3600" dirty="0" err="1"/>
              <a:t>فاصله</a:t>
            </a:r>
            <a:r>
              <a:rPr lang="en-US" sz="3600" dirty="0"/>
              <a:t> </a:t>
            </a:r>
            <a:r>
              <a:rPr lang="en-US" sz="3600" dirty="0" err="1"/>
              <a:t>اطمینان</a:t>
            </a:r>
            <a:r>
              <a:rPr lang="en-US" sz="3600" dirty="0"/>
              <a:t> </a:t>
            </a:r>
            <a:r>
              <a:rPr lang="en-US" sz="3600" dirty="0" err="1"/>
              <a:t>قرار</a:t>
            </a:r>
            <a:r>
              <a:rPr lang="en-US" sz="3600" dirty="0"/>
              <a:t> </a:t>
            </a:r>
            <a:r>
              <a:rPr lang="en-US" sz="3600" dirty="0" err="1"/>
              <a:t>نگرفت</a:t>
            </a:r>
            <a:r>
              <a:rPr lang="en-US" sz="3600" dirty="0"/>
              <a:t>، </a:t>
            </a:r>
            <a:r>
              <a:rPr lang="en-US" sz="3600" dirty="0" err="1"/>
              <a:t>اثر</a:t>
            </a:r>
            <a:r>
              <a:rPr lang="en-US" sz="3600" dirty="0"/>
              <a:t> </a:t>
            </a:r>
            <a:r>
              <a:rPr lang="en-US" sz="3600" dirty="0" err="1"/>
              <a:t>غیرمستقیم</a:t>
            </a:r>
            <a:r>
              <a:rPr lang="en-US" sz="3600" dirty="0"/>
              <a:t> </a:t>
            </a:r>
            <a:r>
              <a:rPr lang="en-US" sz="3600" dirty="0" err="1"/>
              <a:t>از</a:t>
            </a:r>
            <a:r>
              <a:rPr lang="en-US" sz="3600" dirty="0"/>
              <a:t> </a:t>
            </a:r>
            <a:r>
              <a:rPr lang="en-US" sz="3600" dirty="0" err="1"/>
              <a:t>نظر</a:t>
            </a:r>
            <a:r>
              <a:rPr lang="en-US" sz="3600" dirty="0"/>
              <a:t> </a:t>
            </a:r>
            <a:r>
              <a:rPr lang="en-US" sz="3600" dirty="0" err="1"/>
              <a:t>آماری</a:t>
            </a:r>
            <a:r>
              <a:rPr lang="en-US" sz="3600" dirty="0"/>
              <a:t> </a:t>
            </a:r>
            <a:r>
              <a:rPr lang="en-US" sz="3600" dirty="0" err="1"/>
              <a:t>معنادار</a:t>
            </a:r>
            <a:r>
              <a:rPr lang="en-US" sz="3600" dirty="0"/>
              <a:t> </a:t>
            </a:r>
            <a:r>
              <a:rPr lang="en-US" sz="3600" dirty="0" err="1"/>
              <a:t>تلقی</a:t>
            </a:r>
            <a:r>
              <a:rPr lang="en-US" sz="3600" dirty="0"/>
              <a:t> </a:t>
            </a:r>
            <a:r>
              <a:rPr lang="en-US" sz="3600" dirty="0" err="1"/>
              <a:t>شد</a:t>
            </a:r>
            <a:r>
              <a:rPr lang="en-US" sz="3600" dirty="0"/>
              <a:t>.</a:t>
            </a: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55857" y="11387138"/>
            <a:ext cx="10058400" cy="4016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r" rtl="1"/>
            <a:r>
              <a:rPr lang="en-US" sz="3600" b="1" dirty="0"/>
              <a:t> </a:t>
            </a:r>
            <a:r>
              <a:rPr lang="en-US" sz="3600" dirty="0" err="1"/>
              <a:t>بر</a:t>
            </a:r>
            <a:r>
              <a:rPr lang="en-US" sz="3600" dirty="0"/>
              <a:t> </a:t>
            </a:r>
            <a:r>
              <a:rPr lang="en-US" sz="3600" dirty="0" err="1"/>
              <a:t>اساس</a:t>
            </a:r>
            <a:r>
              <a:rPr lang="en-US" sz="3600" dirty="0"/>
              <a:t> </a:t>
            </a:r>
            <a:r>
              <a:rPr lang="en-US" sz="3600" dirty="0" err="1"/>
              <a:t>داده‌ها</a:t>
            </a:r>
            <a:r>
              <a:rPr lang="en-US" sz="3600" dirty="0"/>
              <a:t> ، </a:t>
            </a:r>
            <a:r>
              <a:rPr lang="en-US" sz="3600" dirty="0" err="1"/>
              <a:t>میانگین</a:t>
            </a:r>
            <a:r>
              <a:rPr lang="en-US" sz="3600" dirty="0"/>
              <a:t> </a:t>
            </a:r>
            <a:r>
              <a:rPr lang="en-US" sz="3600" dirty="0" err="1"/>
              <a:t>سواد</a:t>
            </a:r>
            <a:r>
              <a:rPr lang="en-US" sz="3600" dirty="0"/>
              <a:t> </a:t>
            </a:r>
            <a:r>
              <a:rPr lang="en-US" sz="3600" dirty="0" err="1"/>
              <a:t>سلامت</a:t>
            </a:r>
            <a:r>
              <a:rPr lang="en-US" sz="3600" dirty="0"/>
              <a:t> </a:t>
            </a:r>
            <a:r>
              <a:rPr lang="en-US" sz="3600" dirty="0" err="1"/>
              <a:t>دیجیتال</a:t>
            </a:r>
            <a:r>
              <a:rPr lang="en-US" sz="3600" dirty="0"/>
              <a:t> </a:t>
            </a:r>
            <a:r>
              <a:rPr lang="en-US" sz="3600" dirty="0" err="1"/>
              <a:t>ادراک‌شده</a:t>
            </a:r>
            <a:r>
              <a:rPr lang="en-US" sz="3600" dirty="0"/>
              <a:t> ۲۸/۷۰، </a:t>
            </a:r>
            <a:r>
              <a:rPr lang="en-US" sz="3600" dirty="0" err="1"/>
              <a:t>میانگین</a:t>
            </a:r>
            <a:r>
              <a:rPr lang="en-US" sz="3600" dirty="0"/>
              <a:t> </a:t>
            </a:r>
            <a:r>
              <a:rPr lang="en-US" sz="3600" dirty="0" err="1"/>
              <a:t>نگرش</a:t>
            </a:r>
            <a:r>
              <a:rPr lang="en-US" sz="3600" dirty="0"/>
              <a:t> </a:t>
            </a:r>
            <a:r>
              <a:rPr lang="en-US" sz="3600" dirty="0" err="1"/>
              <a:t>به</a:t>
            </a:r>
            <a:r>
              <a:rPr lang="en-US" sz="3600" dirty="0"/>
              <a:t> </a:t>
            </a:r>
            <a:r>
              <a:rPr lang="en-US" sz="3600" dirty="0" err="1"/>
              <a:t>جستجوی</a:t>
            </a:r>
            <a:r>
              <a:rPr lang="en-US" sz="3600" dirty="0"/>
              <a:t> </a:t>
            </a:r>
            <a:r>
              <a:rPr lang="en-US" sz="3600" dirty="0" err="1"/>
              <a:t>کمک</a:t>
            </a:r>
            <a:r>
              <a:rPr lang="en-US" sz="3600" dirty="0"/>
              <a:t> </a:t>
            </a:r>
            <a:r>
              <a:rPr lang="en-US" sz="3600" dirty="0" err="1"/>
              <a:t>حرفه‌ای</a:t>
            </a:r>
            <a:r>
              <a:rPr lang="en-US" sz="3600" dirty="0"/>
              <a:t> ۲۱/۵۰ </a:t>
            </a:r>
            <a:r>
              <a:rPr lang="en-US" sz="3600" dirty="0" err="1"/>
              <a:t>و</a:t>
            </a:r>
            <a:r>
              <a:rPr lang="en-US" sz="3600" dirty="0"/>
              <a:t> </a:t>
            </a:r>
            <a:r>
              <a:rPr lang="en-US" sz="3600" dirty="0" err="1"/>
              <a:t>میانگین</a:t>
            </a:r>
            <a:r>
              <a:rPr lang="en-US" sz="3600" dirty="0"/>
              <a:t> </a:t>
            </a:r>
            <a:r>
              <a:rPr lang="en-US" sz="3600" dirty="0" err="1"/>
              <a:t>قصد</a:t>
            </a:r>
            <a:r>
              <a:rPr lang="en-US" sz="3600" dirty="0"/>
              <a:t> </a:t>
            </a:r>
            <a:r>
              <a:rPr lang="en-US" sz="3600" dirty="0" err="1"/>
              <a:t>استفاده</a:t>
            </a:r>
            <a:r>
              <a:rPr lang="en-US" sz="3600" dirty="0"/>
              <a:t> </a:t>
            </a:r>
            <a:r>
              <a:rPr lang="en-US" sz="3600" dirty="0" err="1"/>
              <a:t>از</a:t>
            </a:r>
            <a:r>
              <a:rPr lang="en-US" sz="3600" dirty="0"/>
              <a:t> </a:t>
            </a:r>
            <a:r>
              <a:rPr lang="en-US" sz="3600" dirty="0" err="1"/>
              <a:t>خدمات</a:t>
            </a:r>
            <a:r>
              <a:rPr lang="en-US" sz="3600" dirty="0"/>
              <a:t> </a:t>
            </a:r>
            <a:r>
              <a:rPr lang="en-US" sz="3600" dirty="0" err="1"/>
              <a:t>سلامت</a:t>
            </a:r>
            <a:r>
              <a:rPr lang="en-US" sz="3600" dirty="0"/>
              <a:t> </a:t>
            </a:r>
            <a:r>
              <a:rPr lang="en-US" sz="3600" dirty="0" err="1"/>
              <a:t>روان</a:t>
            </a:r>
            <a:r>
              <a:rPr lang="en-US" sz="3600" dirty="0"/>
              <a:t> </a:t>
            </a:r>
            <a:r>
              <a:rPr lang="en-US" sz="3600" dirty="0" err="1"/>
              <a:t>آنلاین</a:t>
            </a:r>
            <a:r>
              <a:rPr lang="en-US" sz="3600" dirty="0"/>
              <a:t> ۱۸/۴۰ </a:t>
            </a:r>
            <a:r>
              <a:rPr lang="en-US" sz="3600" dirty="0" err="1"/>
              <a:t>به</a:t>
            </a:r>
            <a:r>
              <a:rPr lang="en-US" sz="3600" dirty="0"/>
              <a:t> </a:t>
            </a:r>
            <a:r>
              <a:rPr lang="en-US" sz="3600" dirty="0" err="1"/>
              <a:t>دست</a:t>
            </a:r>
            <a:r>
              <a:rPr lang="en-US" sz="3600" dirty="0"/>
              <a:t> </a:t>
            </a:r>
            <a:r>
              <a:rPr lang="en-US" sz="3600" dirty="0" err="1"/>
              <a:t>آمد</a:t>
            </a:r>
            <a:endParaRPr lang="en-US" sz="3600" dirty="0"/>
          </a:p>
          <a:p>
            <a:pPr algn="r" rtl="1"/>
            <a:endParaRPr lang="en-US" sz="3600" dirty="0"/>
          </a:p>
          <a:p>
            <a:pPr algn="r" rtl="1"/>
            <a:r>
              <a:rPr lang="en-US" sz="3600" dirty="0" err="1"/>
              <a:t>در</a:t>
            </a:r>
            <a:r>
              <a:rPr lang="en-US" sz="3600" dirty="0"/>
              <a:t> </a:t>
            </a:r>
            <a:r>
              <a:rPr lang="en-US" sz="3600" dirty="0" err="1"/>
              <a:t>نمونه</a:t>
            </a:r>
            <a:r>
              <a:rPr lang="en-US" sz="3600" dirty="0"/>
              <a:t> ، </a:t>
            </a:r>
            <a:r>
              <a:rPr lang="en-US" sz="3600" dirty="0" err="1"/>
              <a:t>ضرایب</a:t>
            </a:r>
            <a:r>
              <a:rPr lang="en-US" sz="3600" dirty="0"/>
              <a:t> </a:t>
            </a:r>
            <a:r>
              <a:rPr lang="en-US" sz="3600" dirty="0" err="1"/>
              <a:t>آلفای</a:t>
            </a:r>
            <a:r>
              <a:rPr lang="en-US" sz="3600" dirty="0"/>
              <a:t> </a:t>
            </a:r>
            <a:r>
              <a:rPr lang="en-US" sz="3600" dirty="0" err="1"/>
              <a:t>کرونباخ</a:t>
            </a:r>
            <a:r>
              <a:rPr lang="en-US" sz="3600" dirty="0"/>
              <a:t> </a:t>
            </a:r>
            <a:r>
              <a:rPr lang="en-US" sz="3600" dirty="0" err="1"/>
              <a:t>هر</a:t>
            </a:r>
            <a:r>
              <a:rPr lang="en-US" sz="3600" dirty="0"/>
              <a:t> </a:t>
            </a:r>
            <a:r>
              <a:rPr lang="en-US" sz="3600" dirty="0" err="1"/>
              <a:t>سه</a:t>
            </a:r>
            <a:r>
              <a:rPr lang="en-US" sz="3600" dirty="0"/>
              <a:t> </a:t>
            </a:r>
            <a:r>
              <a:rPr lang="en-US" sz="3600" dirty="0" err="1"/>
              <a:t>مقیاس</a:t>
            </a:r>
            <a:r>
              <a:rPr lang="en-US" sz="3600" dirty="0"/>
              <a:t> </a:t>
            </a:r>
            <a:r>
              <a:rPr lang="en-US" sz="3600" dirty="0" err="1"/>
              <a:t>در</a:t>
            </a:r>
            <a:r>
              <a:rPr lang="en-US" sz="3600" dirty="0"/>
              <a:t> </a:t>
            </a:r>
            <a:r>
              <a:rPr lang="en-US" sz="3600" dirty="0" err="1"/>
              <a:t>محدوده</a:t>
            </a:r>
            <a:r>
              <a:rPr lang="en-US" sz="3600" dirty="0"/>
              <a:t> </a:t>
            </a:r>
            <a:r>
              <a:rPr lang="en-US" sz="3600" dirty="0" err="1"/>
              <a:t>قابل‌قبول</a:t>
            </a:r>
            <a:r>
              <a:rPr lang="en-US" sz="3600" dirty="0"/>
              <a:t> </a:t>
            </a:r>
            <a:r>
              <a:rPr lang="en-US" sz="3600" dirty="0" err="1"/>
              <a:t>قرار</a:t>
            </a:r>
            <a:r>
              <a:rPr lang="en-US" sz="3600" dirty="0"/>
              <a:t> </a:t>
            </a:r>
            <a:r>
              <a:rPr lang="en-US" sz="3600" dirty="0" err="1"/>
              <a:t>گرفتند</a:t>
            </a:r>
            <a:endParaRPr lang="en-US" sz="3600" dirty="0"/>
          </a:p>
        </p:txBody>
      </p:sp>
      <p:sp>
        <p:nvSpPr>
          <p:cNvPr id="2" name="Rectangle 1"/>
          <p:cNvSpPr/>
          <p:nvPr/>
        </p:nvSpPr>
        <p:spPr>
          <a:xfrm>
            <a:off x="456358" y="17925715"/>
            <a:ext cx="976407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 </a:t>
            </a:r>
          </a:p>
          <a:p>
            <a:r>
              <a:rPr lang="en-US" sz="2800" dirty="0"/>
              <a:t>Norman, C. D., &amp; Skinner, H. A. (2006a). </a:t>
            </a:r>
            <a:r>
              <a:rPr lang="en-US" sz="2800" dirty="0" err="1"/>
              <a:t>eHEALS</a:t>
            </a:r>
            <a:r>
              <a:rPr lang="en-US" sz="2800" dirty="0"/>
              <a:t>: The eHealth Literacy Scale. *Journal of Medical Internet Research, 8*(4), e27. https://</a:t>
            </a:r>
            <a:r>
              <a:rPr lang="en-US" sz="2800" dirty="0" err="1"/>
              <a:t>doi.org</a:t>
            </a:r>
            <a:r>
              <a:rPr lang="en-US" sz="2800" dirty="0"/>
              <a:t>/10.2196/jmir.8.4.e27</a:t>
            </a:r>
          </a:p>
          <a:p>
            <a:r>
              <a:rPr lang="en-US" sz="2800" dirty="0"/>
              <a:t>Norman, C. D., &amp; Skinner, H. A. (2006b). eHealth literacy: Essential skills for consumer health in a networked world. *Journal of Medical Internet Research, 8*(2), e9. https://</a:t>
            </a:r>
            <a:r>
              <a:rPr lang="en-US" sz="2800" dirty="0" err="1"/>
              <a:t>doi.org</a:t>
            </a:r>
            <a:r>
              <a:rPr lang="en-US" sz="2800" dirty="0"/>
              <a:t>/10.2196/jmir.8.2.e9</a:t>
            </a:r>
          </a:p>
          <a:p>
            <a:r>
              <a:rPr lang="en-US" sz="2800" dirty="0"/>
              <a:t>Taylor, C. B., et al. (2024). The reach, effectiveness, adoption, implementation, and maintenance of digital mental health interventions for college students: A systematic review. *Current Psychiatry Reports, 26*, 683–693. https://</a:t>
            </a:r>
            <a:r>
              <a:rPr lang="en-US" sz="2800" dirty="0" err="1"/>
              <a:t>doi.org</a:t>
            </a:r>
            <a:r>
              <a:rPr lang="en-US" sz="2800" dirty="0"/>
              <a:t>/10.1007/s11920-024-01545-w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25C156-8DCD-F34A-80D6-089703014E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3452" y="15899447"/>
            <a:ext cx="8712200" cy="1397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E199853-F662-234B-8772-3EAAC974AF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3452" y="17296447"/>
            <a:ext cx="8750300" cy="46863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8D4A235-41B2-E34F-B317-8437B6BB88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0868" y="16877697"/>
            <a:ext cx="8712200" cy="6070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AE30DE4-7395-1345-97D1-DA419CE6A7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328" y="4616113"/>
            <a:ext cx="3229472" cy="338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48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315</TotalTime>
  <Words>649</Words>
  <Application>Microsoft Macintosh PowerPoint</Application>
  <PresentationFormat>Custom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inherit</vt:lpstr>
      <vt:lpstr>Libre Baskerville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mohamad lp</cp:lastModifiedBy>
  <cp:revision>39</cp:revision>
  <dcterms:created xsi:type="dcterms:W3CDTF">2026-09-07T19:22:54Z</dcterms:created>
  <dcterms:modified xsi:type="dcterms:W3CDTF">2026-10-12T17:10:12Z</dcterms:modified>
</cp:coreProperties>
</file>