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586"/>
  </p:normalViewPr>
  <p:slideViewPr>
    <p:cSldViewPr snapToGrid="0">
      <p:cViewPr varScale="1">
        <p:scale>
          <a:sx n="18" d="100"/>
          <a:sy n="18" d="100"/>
        </p:scale>
        <p:origin x="9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rtl="1"/>
            <a:r>
              <a:rPr lang="en-US" sz="4000" b="1" dirty="0" err="1"/>
              <a:t>موانع</a:t>
            </a:r>
            <a:r>
              <a:rPr lang="en-US" sz="4000" b="1" dirty="0"/>
              <a:t> </a:t>
            </a:r>
            <a:r>
              <a:rPr lang="en-US" sz="4000" b="1" dirty="0" err="1"/>
              <a:t>و</a:t>
            </a:r>
            <a:r>
              <a:rPr lang="en-US" sz="4000" b="1" dirty="0"/>
              <a:t> </a:t>
            </a:r>
            <a:r>
              <a:rPr lang="en-US" sz="4000" b="1" dirty="0" err="1"/>
              <a:t>تسهیل‌کننده‌های</a:t>
            </a:r>
            <a:r>
              <a:rPr lang="en-US" sz="4000" b="1" dirty="0"/>
              <a:t> </a:t>
            </a:r>
            <a:r>
              <a:rPr lang="en-US" sz="4000" b="1" dirty="0" err="1"/>
              <a:t>استفاده</a:t>
            </a:r>
            <a:r>
              <a:rPr lang="en-US" sz="4000" b="1" dirty="0"/>
              <a:t> </a:t>
            </a:r>
            <a:r>
              <a:rPr lang="en-US" sz="4000" b="1" dirty="0" err="1"/>
              <a:t>از</a:t>
            </a:r>
            <a:r>
              <a:rPr lang="en-US" sz="4000" b="1" dirty="0"/>
              <a:t> </a:t>
            </a:r>
            <a:r>
              <a:rPr lang="en-US" sz="4000" b="1" dirty="0" err="1"/>
              <a:t>خدمات</a:t>
            </a:r>
            <a:r>
              <a:rPr lang="en-US" sz="4000" b="1" dirty="0"/>
              <a:t> </a:t>
            </a:r>
            <a:r>
              <a:rPr lang="en-US" sz="4000" b="1" dirty="0" err="1"/>
              <a:t>سلامت</a:t>
            </a:r>
            <a:r>
              <a:rPr lang="en-US" sz="4000" b="1" dirty="0"/>
              <a:t> </a:t>
            </a:r>
            <a:r>
              <a:rPr lang="en-US" sz="4000" b="1" dirty="0" err="1"/>
              <a:t>روان</a:t>
            </a:r>
            <a:r>
              <a:rPr lang="en-US" sz="4000" b="1" dirty="0"/>
              <a:t> </a:t>
            </a:r>
            <a:r>
              <a:rPr lang="en-US" sz="4000" b="1" dirty="0" err="1"/>
              <a:t>آنلاین</a:t>
            </a:r>
            <a:r>
              <a:rPr lang="en-US" sz="4000" b="1" dirty="0"/>
              <a:t>: </a:t>
            </a:r>
            <a:r>
              <a:rPr lang="en-US" sz="4000" b="1" dirty="0" err="1"/>
              <a:t>مرور</a:t>
            </a:r>
            <a:r>
              <a:rPr lang="en-US" sz="4000" b="1" dirty="0"/>
              <a:t> </a:t>
            </a:r>
            <a:r>
              <a:rPr lang="en-US" sz="4000" b="1" dirty="0" err="1"/>
              <a:t>شواهد</a:t>
            </a:r>
            <a:r>
              <a:rPr lang="en-US" sz="4000" b="1" dirty="0"/>
              <a:t> </a:t>
            </a:r>
            <a:r>
              <a:rPr lang="en-US" sz="4000" b="1" dirty="0" err="1"/>
              <a:t>از</a:t>
            </a:r>
            <a:r>
              <a:rPr lang="en-US" sz="4000" b="1" dirty="0"/>
              <a:t> </a:t>
            </a:r>
            <a:r>
              <a:rPr lang="en-US" sz="4000" b="1" dirty="0" err="1"/>
              <a:t>دیدگاه</a:t>
            </a:r>
            <a:r>
              <a:rPr lang="en-US" sz="4000" b="1" dirty="0"/>
              <a:t> </a:t>
            </a:r>
            <a:r>
              <a:rPr lang="en-US" sz="4000" b="1" dirty="0" err="1"/>
              <a:t>مراجعان</a:t>
            </a:r>
            <a:r>
              <a:rPr lang="en-US" sz="4000" b="1" dirty="0"/>
              <a:t> </a:t>
            </a:r>
            <a:r>
              <a:rPr lang="en-US" sz="4000" b="1" dirty="0" err="1"/>
              <a:t>و</a:t>
            </a:r>
            <a:r>
              <a:rPr lang="en-US" sz="4000" b="1" dirty="0"/>
              <a:t> </a:t>
            </a:r>
            <a:r>
              <a:rPr lang="en-US" sz="4000" b="1" dirty="0" err="1"/>
              <a:t>درمانگران</a:t>
            </a:r>
            <a:endParaRPr lang="en-US" sz="4000" b="1" dirty="0"/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Code:1687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54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عکس نویسنده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fa-IR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پونک احمدی شولی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، محمد لهرابی پور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000001"/>
                </a:solidFill>
                <a:effectLst/>
                <a:uLnTx/>
                <a:uFillTx/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 </a:t>
            </a: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742950" marR="0" lvl="0" indent="-74295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AutoNum type="arabicParenBoth"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یافته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68517" y="17065613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روش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0611534"/>
            <a:ext cx="9601200" cy="6494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200" dirty="0"/>
              <a:t> </a:t>
            </a:r>
          </a:p>
          <a:p>
            <a:pPr algn="r" rtl="1"/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ظرفیت</a:t>
            </a:r>
            <a:r>
              <a:rPr lang="en-US" sz="3200" dirty="0"/>
              <a:t> </a:t>
            </a:r>
            <a:r>
              <a:rPr lang="en-US" sz="3200" dirty="0" err="1"/>
              <a:t>بالایی</a:t>
            </a:r>
            <a:r>
              <a:rPr lang="en-US" sz="3200" dirty="0"/>
              <a:t> </a:t>
            </a:r>
            <a:r>
              <a:rPr lang="en-US" sz="3200" dirty="0" err="1"/>
              <a:t>برای</a:t>
            </a:r>
            <a:r>
              <a:rPr lang="en-US" sz="3200" dirty="0"/>
              <a:t> </a:t>
            </a:r>
            <a:r>
              <a:rPr lang="en-US" sz="3200" dirty="0" err="1"/>
              <a:t>افزایش</a:t>
            </a:r>
            <a:r>
              <a:rPr lang="en-US" sz="3200" dirty="0"/>
              <a:t> </a:t>
            </a:r>
            <a:r>
              <a:rPr lang="en-US" sz="3200" dirty="0" err="1"/>
              <a:t>دسترسی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دارد</a:t>
            </a:r>
            <a:r>
              <a:rPr lang="en-US" sz="3200" dirty="0"/>
              <a:t>، </a:t>
            </a:r>
            <a:r>
              <a:rPr lang="en-US" sz="3200" dirty="0" err="1"/>
              <a:t>اما</a:t>
            </a:r>
            <a:r>
              <a:rPr lang="en-US" sz="3200" dirty="0"/>
              <a:t> </a:t>
            </a:r>
            <a:r>
              <a:rPr lang="en-US" sz="3200" dirty="0" err="1"/>
              <a:t>موفقیت</a:t>
            </a:r>
            <a:r>
              <a:rPr lang="en-US" sz="3200" dirty="0"/>
              <a:t> </a:t>
            </a:r>
            <a:r>
              <a:rPr lang="en-US" sz="3200" dirty="0" err="1"/>
              <a:t>آن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ایجاد</a:t>
            </a:r>
            <a:r>
              <a:rPr lang="en-US" sz="3200" dirty="0"/>
              <a:t> </a:t>
            </a:r>
            <a:r>
              <a:rPr lang="en-US" sz="3200" dirty="0" err="1"/>
              <a:t>تعادل</a:t>
            </a:r>
            <a:r>
              <a:rPr lang="en-US" sz="3200" dirty="0"/>
              <a:t> </a:t>
            </a:r>
            <a:r>
              <a:rPr lang="en-US" sz="3200" dirty="0" err="1"/>
              <a:t>میان</a:t>
            </a:r>
            <a:r>
              <a:rPr lang="en-US" sz="3200" dirty="0"/>
              <a:t> «</a:t>
            </a:r>
            <a:r>
              <a:rPr lang="en-US" sz="3200" dirty="0" err="1"/>
              <a:t>دسترسی</a:t>
            </a:r>
            <a:r>
              <a:rPr lang="en-US" sz="3200" dirty="0"/>
              <a:t>» </a:t>
            </a:r>
            <a:r>
              <a:rPr lang="en-US" sz="3200" dirty="0" err="1"/>
              <a:t>و</a:t>
            </a:r>
            <a:r>
              <a:rPr lang="en-US" sz="3200" dirty="0"/>
              <a:t> «</a:t>
            </a:r>
            <a:r>
              <a:rPr lang="en-US" sz="3200" dirty="0" err="1"/>
              <a:t>کیفیت</a:t>
            </a:r>
            <a:r>
              <a:rPr lang="en-US" sz="3200" dirty="0"/>
              <a:t>» </a:t>
            </a:r>
            <a:r>
              <a:rPr lang="en-US" sz="3200" dirty="0" err="1"/>
              <a:t>وابسته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en-US" sz="3200" dirty="0"/>
              <a:t>. </a:t>
            </a:r>
            <a:r>
              <a:rPr lang="en-US" sz="3200" dirty="0" err="1"/>
              <a:t>صرف</a:t>
            </a:r>
            <a:r>
              <a:rPr lang="en-US" sz="3200" dirty="0"/>
              <a:t> </a:t>
            </a:r>
            <a:r>
              <a:rPr lang="en-US" sz="3200" dirty="0" err="1"/>
              <a:t>ارائه</a:t>
            </a:r>
            <a:r>
              <a:rPr lang="en-US" sz="3200" dirty="0"/>
              <a:t> </a:t>
            </a:r>
            <a:r>
              <a:rPr lang="en-US" sz="3200" dirty="0" err="1"/>
              <a:t>یک</a:t>
            </a:r>
            <a:r>
              <a:rPr lang="en-US" sz="3200" dirty="0"/>
              <a:t> </a:t>
            </a:r>
            <a:r>
              <a:rPr lang="en-US" sz="3200" dirty="0" err="1"/>
              <a:t>پلتفرم</a:t>
            </a:r>
            <a:r>
              <a:rPr lang="en-US" sz="3200" dirty="0"/>
              <a:t> </a:t>
            </a:r>
            <a:r>
              <a:rPr lang="en-US" sz="3200" dirty="0" err="1"/>
              <a:t>نمی‌تواند</a:t>
            </a:r>
            <a:r>
              <a:rPr lang="en-US" sz="3200" dirty="0"/>
              <a:t> </a:t>
            </a:r>
            <a:r>
              <a:rPr lang="en-US" sz="3200" dirty="0" err="1"/>
              <a:t>تضمین‌کننده</a:t>
            </a:r>
            <a:r>
              <a:rPr lang="en-US" sz="3200" dirty="0"/>
              <a:t> </a:t>
            </a:r>
            <a:r>
              <a:rPr lang="en-US" sz="3200" dirty="0" err="1"/>
              <a:t>موفقیت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باشد</a:t>
            </a:r>
            <a:r>
              <a:rPr lang="en-US" sz="3200" dirty="0"/>
              <a:t>.</a:t>
            </a:r>
          </a:p>
          <a:p>
            <a:pPr algn="r" rtl="1"/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دیدگاه</a:t>
            </a:r>
            <a:r>
              <a:rPr lang="en-US" sz="3200" dirty="0"/>
              <a:t> </a:t>
            </a:r>
            <a:r>
              <a:rPr lang="en-US" sz="3200" dirty="0" err="1"/>
              <a:t>مراجع</a:t>
            </a:r>
            <a:r>
              <a:rPr lang="en-US" sz="3200" dirty="0"/>
              <a:t>، </a:t>
            </a:r>
            <a:r>
              <a:rPr lang="en-US" sz="3200" dirty="0" err="1"/>
              <a:t>مزیت</a:t>
            </a:r>
            <a:r>
              <a:rPr lang="en-US" sz="3200" dirty="0"/>
              <a:t> </a:t>
            </a:r>
            <a:r>
              <a:rPr lang="en-US" sz="3200" dirty="0" err="1"/>
              <a:t>اصلی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سهولت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انعطاف‌پذیری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en-US" sz="3200" dirty="0"/>
              <a:t>.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دیدگاه</a:t>
            </a:r>
            <a:r>
              <a:rPr lang="en-US" sz="3200" dirty="0"/>
              <a:t> </a:t>
            </a:r>
            <a:r>
              <a:rPr lang="en-US" sz="3200" dirty="0" err="1"/>
              <a:t>درمانگر</a:t>
            </a:r>
            <a:r>
              <a:rPr lang="en-US" sz="3200" dirty="0"/>
              <a:t>، </a:t>
            </a:r>
            <a:r>
              <a:rPr lang="en-US" sz="3200" dirty="0" err="1"/>
              <a:t>مهم‌ترین</a:t>
            </a:r>
            <a:r>
              <a:rPr lang="en-US" sz="3200" dirty="0"/>
              <a:t> </a:t>
            </a:r>
            <a:r>
              <a:rPr lang="en-US" sz="3200" dirty="0" err="1"/>
              <a:t>مسئله</a:t>
            </a:r>
            <a:r>
              <a:rPr lang="en-US" sz="3200" dirty="0"/>
              <a:t> </a:t>
            </a:r>
            <a:r>
              <a:rPr lang="en-US" sz="3200" dirty="0" err="1"/>
              <a:t>اطمینان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کیفیت</a:t>
            </a:r>
            <a:r>
              <a:rPr lang="en-US" sz="3200" dirty="0"/>
              <a:t>، </a:t>
            </a:r>
            <a:r>
              <a:rPr lang="en-US" sz="3200" dirty="0" err="1"/>
              <a:t>امنیت</a:t>
            </a:r>
            <a:r>
              <a:rPr lang="en-US" sz="3200" dirty="0"/>
              <a:t>، </a:t>
            </a:r>
            <a:r>
              <a:rPr lang="en-US" sz="3200" dirty="0" err="1"/>
              <a:t>جریان</a:t>
            </a:r>
            <a:r>
              <a:rPr lang="en-US" sz="3200" dirty="0"/>
              <a:t> </a:t>
            </a:r>
            <a:r>
              <a:rPr lang="en-US" sz="3200" dirty="0" err="1"/>
              <a:t>کار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امکان</a:t>
            </a:r>
            <a:r>
              <a:rPr lang="en-US" sz="3200" dirty="0"/>
              <a:t> </a:t>
            </a:r>
            <a:r>
              <a:rPr lang="en-US" sz="3200" dirty="0" err="1"/>
              <a:t>مدیریت</a:t>
            </a:r>
            <a:r>
              <a:rPr lang="en-US" sz="3200" dirty="0"/>
              <a:t> </a:t>
            </a:r>
            <a:r>
              <a:rPr lang="en-US" sz="3200" dirty="0" err="1"/>
              <a:t>حرفه‌ای</a:t>
            </a:r>
            <a:r>
              <a:rPr lang="en-US" sz="3200" dirty="0"/>
              <a:t> </a:t>
            </a:r>
            <a:r>
              <a:rPr lang="en-US" sz="3200" dirty="0" err="1"/>
              <a:t>درمان</a:t>
            </a:r>
            <a:r>
              <a:rPr lang="en-US" sz="3200" dirty="0"/>
              <a:t> </a:t>
            </a:r>
            <a:r>
              <a:rPr lang="en-US" sz="3200" dirty="0" err="1"/>
              <a:t>است</a:t>
            </a:r>
            <a:r>
              <a:rPr lang="en-US" sz="3200" dirty="0"/>
              <a:t>. </a:t>
            </a:r>
            <a:r>
              <a:rPr lang="en-US" sz="3200" dirty="0" err="1"/>
              <a:t>اختلاف</a:t>
            </a:r>
            <a:r>
              <a:rPr lang="en-US" sz="3200" dirty="0"/>
              <a:t> </a:t>
            </a:r>
            <a:r>
              <a:rPr lang="en-US" sz="3200" dirty="0" err="1"/>
              <a:t>میان</a:t>
            </a:r>
            <a:r>
              <a:rPr lang="en-US" sz="3200" dirty="0"/>
              <a:t> </a:t>
            </a:r>
            <a:r>
              <a:rPr lang="en-US" sz="3200" dirty="0" err="1"/>
              <a:t>این</a:t>
            </a:r>
            <a:r>
              <a:rPr lang="en-US" sz="3200" dirty="0"/>
              <a:t> </a:t>
            </a:r>
            <a:r>
              <a:rPr lang="en-US" sz="3200" dirty="0" err="1"/>
              <a:t>دو</a:t>
            </a:r>
            <a:r>
              <a:rPr lang="en-US" sz="3200" dirty="0"/>
              <a:t> </a:t>
            </a:r>
            <a:r>
              <a:rPr lang="en-US" sz="3200" dirty="0" err="1"/>
              <a:t>گروه</a:t>
            </a:r>
            <a:r>
              <a:rPr lang="en-US" sz="3200" dirty="0"/>
              <a:t> </a:t>
            </a:r>
            <a:r>
              <a:rPr lang="en-US" sz="3200" dirty="0" err="1"/>
              <a:t>می‌تواند</a:t>
            </a:r>
            <a:r>
              <a:rPr lang="en-US" sz="3200" dirty="0"/>
              <a:t> </a:t>
            </a:r>
            <a:r>
              <a:rPr lang="en-US" sz="3200" dirty="0" err="1"/>
              <a:t>یکی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عوامل</a:t>
            </a:r>
            <a:r>
              <a:rPr lang="en-US" sz="3200" dirty="0"/>
              <a:t> </a:t>
            </a:r>
            <a:r>
              <a:rPr lang="en-US" sz="3200" dirty="0" err="1"/>
              <a:t>کندکننده</a:t>
            </a:r>
            <a:r>
              <a:rPr lang="en-US" sz="3200" dirty="0"/>
              <a:t> </a:t>
            </a:r>
            <a:r>
              <a:rPr lang="en-US" sz="3200" dirty="0" err="1"/>
              <a:t>توسعه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باشد</a:t>
            </a:r>
            <a:r>
              <a:rPr lang="en-US" sz="3200" dirty="0"/>
              <a:t>.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سطح</a:t>
            </a:r>
            <a:r>
              <a:rPr lang="en-US" sz="3200" dirty="0"/>
              <a:t> </a:t>
            </a:r>
            <a:r>
              <a:rPr lang="en-US" sz="3200" dirty="0" err="1"/>
              <a:t>مراجع</a:t>
            </a:r>
            <a:r>
              <a:rPr lang="en-US" sz="3200" dirty="0"/>
              <a:t>، </a:t>
            </a:r>
            <a:r>
              <a:rPr lang="en-US" sz="3200" dirty="0" err="1"/>
              <a:t>دسترسی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انعطاف‌پذیری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مهم‌ترین</a:t>
            </a:r>
            <a:r>
              <a:rPr lang="en-US" sz="3200" dirty="0"/>
              <a:t> </a:t>
            </a:r>
            <a:r>
              <a:rPr lang="en-US" sz="3200" dirty="0" err="1"/>
              <a:t>مزایا</a:t>
            </a:r>
            <a:r>
              <a:rPr lang="en-US" sz="3200" dirty="0"/>
              <a:t> </a:t>
            </a:r>
            <a:r>
              <a:rPr lang="en-US" sz="3200" dirty="0" err="1"/>
              <a:t>هستند</a:t>
            </a:r>
            <a:r>
              <a:rPr lang="en-US" sz="3200" dirty="0"/>
              <a:t>، </a:t>
            </a:r>
            <a:r>
              <a:rPr lang="en-US" sz="3200" dirty="0" err="1"/>
              <a:t>اما</a:t>
            </a:r>
            <a:r>
              <a:rPr lang="en-US" sz="3200" dirty="0"/>
              <a:t> </a:t>
            </a:r>
            <a:r>
              <a:rPr lang="en-US" sz="3200" dirty="0" err="1"/>
              <a:t>اعتماد</a:t>
            </a:r>
            <a:r>
              <a:rPr lang="en-US" sz="3200" dirty="0"/>
              <a:t>، </a:t>
            </a:r>
            <a:r>
              <a:rPr lang="en-US" sz="3200" dirty="0" err="1"/>
              <a:t>حریم</a:t>
            </a:r>
            <a:r>
              <a:rPr lang="en-US" sz="3200" dirty="0"/>
              <a:t> </a:t>
            </a:r>
            <a:r>
              <a:rPr lang="en-US" sz="3200" dirty="0" err="1"/>
              <a:t>خصوصی</a:t>
            </a:r>
            <a:r>
              <a:rPr lang="en-US" sz="3200" dirty="0"/>
              <a:t>، </a:t>
            </a:r>
            <a:r>
              <a:rPr lang="en-US" sz="3200" dirty="0" err="1"/>
              <a:t>سهولت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کیفیت</a:t>
            </a:r>
            <a:r>
              <a:rPr lang="en-US" sz="3200" dirty="0"/>
              <a:t> </a:t>
            </a:r>
            <a:r>
              <a:rPr lang="en-US" sz="3200" dirty="0" err="1"/>
              <a:t>رابطه</a:t>
            </a:r>
            <a:r>
              <a:rPr lang="en-US" sz="3200" dirty="0"/>
              <a:t> </a:t>
            </a:r>
            <a:r>
              <a:rPr lang="en-US" sz="3200" dirty="0" err="1"/>
              <a:t>درمانی</a:t>
            </a:r>
            <a:r>
              <a:rPr lang="en-US" sz="3200" dirty="0"/>
              <a:t> </a:t>
            </a:r>
            <a:r>
              <a:rPr lang="en-US" sz="3200" dirty="0" err="1"/>
              <a:t>تعیین</a:t>
            </a:r>
            <a:r>
              <a:rPr lang="en-US" sz="3200" dirty="0"/>
              <a:t> </a:t>
            </a:r>
            <a:r>
              <a:rPr lang="en-US" sz="3200" dirty="0" err="1"/>
              <a:t>می‌کنند</a:t>
            </a:r>
            <a:r>
              <a:rPr lang="en-US" sz="3200" dirty="0"/>
              <a:t> </a:t>
            </a:r>
            <a:r>
              <a:rPr lang="en-US" sz="3200" dirty="0" err="1"/>
              <a:t>که</a:t>
            </a:r>
            <a:r>
              <a:rPr lang="en-US" sz="3200" dirty="0"/>
              <a:t> </a:t>
            </a:r>
            <a:r>
              <a:rPr lang="en-US" sz="3200" dirty="0" err="1"/>
              <a:t>این</a:t>
            </a:r>
            <a:r>
              <a:rPr lang="en-US" sz="3200" dirty="0"/>
              <a:t> </a:t>
            </a:r>
            <a:r>
              <a:rPr lang="en-US" sz="3200" dirty="0" err="1"/>
              <a:t>مزایا</a:t>
            </a:r>
            <a:r>
              <a:rPr lang="en-US" sz="3200" dirty="0"/>
              <a:t> </a:t>
            </a:r>
            <a:r>
              <a:rPr lang="en-US" sz="3200" dirty="0" err="1"/>
              <a:t>تا</a:t>
            </a:r>
            <a:r>
              <a:rPr lang="en-US" sz="3200" dirty="0"/>
              <a:t> </a:t>
            </a:r>
            <a:r>
              <a:rPr lang="en-US" sz="3200" dirty="0" err="1"/>
              <a:t>چه</a:t>
            </a:r>
            <a:r>
              <a:rPr lang="en-US" sz="3200" dirty="0"/>
              <a:t> </a:t>
            </a:r>
            <a:r>
              <a:rPr lang="en-US" sz="3200" dirty="0" err="1"/>
              <a:t>اندازه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واقعی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پایدار</a:t>
            </a:r>
            <a:r>
              <a:rPr lang="en-US" sz="3200" dirty="0"/>
              <a:t> </a:t>
            </a:r>
            <a:r>
              <a:rPr lang="en-US" sz="3200" dirty="0" err="1"/>
              <a:t>تبدیل</a:t>
            </a:r>
            <a:r>
              <a:rPr lang="en-US" sz="3200" dirty="0"/>
              <a:t> </a:t>
            </a:r>
            <a:r>
              <a:rPr lang="en-US" sz="3200" dirty="0" err="1"/>
              <a:t>شوند</a:t>
            </a:r>
            <a:r>
              <a:rPr lang="en-US" sz="3200" dirty="0"/>
              <a:t>.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سوی</a:t>
            </a:r>
            <a:r>
              <a:rPr lang="en-US" sz="3200" dirty="0"/>
              <a:t> </a:t>
            </a:r>
            <a:r>
              <a:rPr lang="en-US" sz="3200" dirty="0" err="1"/>
              <a:t>درمانگر</a:t>
            </a:r>
            <a:r>
              <a:rPr lang="en-US" sz="3200" dirty="0"/>
              <a:t> </a:t>
            </a:r>
            <a:r>
              <a:rPr lang="en-US" sz="3200" dirty="0" err="1"/>
              <a:t>نیز</a:t>
            </a:r>
            <a:r>
              <a:rPr lang="en-US" sz="3200" dirty="0"/>
              <a:t> </a:t>
            </a:r>
            <a:r>
              <a:rPr lang="en-US" sz="3200" dirty="0" err="1"/>
              <a:t>نگرانی</a:t>
            </a:r>
            <a:r>
              <a:rPr lang="en-US" sz="3200" dirty="0"/>
              <a:t> </a:t>
            </a:r>
            <a:r>
              <a:rPr lang="en-US" sz="3200" dirty="0" err="1"/>
              <a:t>درباره</a:t>
            </a:r>
            <a:r>
              <a:rPr lang="en-US" sz="3200" dirty="0"/>
              <a:t> </a:t>
            </a:r>
            <a:r>
              <a:rPr lang="en-US" sz="3200" dirty="0" err="1"/>
              <a:t>کیفیت</a:t>
            </a:r>
            <a:r>
              <a:rPr lang="en-US" sz="3200" dirty="0"/>
              <a:t> </a:t>
            </a:r>
            <a:r>
              <a:rPr lang="en-US" sz="3200" dirty="0" err="1"/>
              <a:t>درمان</a:t>
            </a:r>
            <a:r>
              <a:rPr lang="en-US" sz="3200" dirty="0"/>
              <a:t>، </a:t>
            </a:r>
            <a:r>
              <a:rPr lang="en-US" sz="3200" dirty="0" err="1"/>
              <a:t>اتحاد</a:t>
            </a:r>
            <a:r>
              <a:rPr lang="en-US" sz="3200" dirty="0"/>
              <a:t> </a:t>
            </a:r>
            <a:r>
              <a:rPr lang="en-US" sz="3200" dirty="0" err="1"/>
              <a:t>درمانی</a:t>
            </a:r>
            <a:r>
              <a:rPr lang="en-US" sz="3200" dirty="0"/>
              <a:t>، </a:t>
            </a:r>
            <a:r>
              <a:rPr lang="en-US" sz="3200" dirty="0" err="1"/>
              <a:t>مسئولیت</a:t>
            </a:r>
            <a:r>
              <a:rPr lang="en-US" sz="3200" dirty="0"/>
              <a:t> </a:t>
            </a:r>
            <a:r>
              <a:rPr lang="en-US" sz="3200" dirty="0" err="1"/>
              <a:t>حرفه‌ای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حمایت</a:t>
            </a:r>
            <a:r>
              <a:rPr lang="en-US" sz="3200" dirty="0"/>
              <a:t> </a:t>
            </a:r>
            <a:r>
              <a:rPr lang="en-US" sz="3200" dirty="0" err="1"/>
              <a:t>سازمانی</a:t>
            </a:r>
            <a:r>
              <a:rPr lang="en-US" sz="3200" dirty="0"/>
              <a:t> </a:t>
            </a:r>
            <a:r>
              <a:rPr lang="en-US" sz="3200" dirty="0" err="1"/>
              <a:t>اهمیت</a:t>
            </a:r>
            <a:r>
              <a:rPr lang="en-US" sz="3200" dirty="0"/>
              <a:t> </a:t>
            </a:r>
            <a:r>
              <a:rPr lang="en-US" sz="3200" dirty="0" err="1"/>
              <a:t>دارد</a:t>
            </a:r>
            <a:r>
              <a:rPr lang="en-US" sz="3200" dirty="0"/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148724" y="11245386"/>
            <a:ext cx="985703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b="1" dirty="0"/>
              <a:t> </a:t>
            </a:r>
            <a:r>
              <a:rPr lang="en-US" sz="3600" dirty="0" err="1"/>
              <a:t>دسترسی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روان</a:t>
            </a:r>
            <a:r>
              <a:rPr lang="en-US" sz="3600" dirty="0"/>
              <a:t> </a:t>
            </a:r>
            <a:r>
              <a:rPr lang="en-US" sz="3600" dirty="0" err="1"/>
              <a:t>تحت</a:t>
            </a:r>
            <a:r>
              <a:rPr lang="en-US" sz="3600" dirty="0"/>
              <a:t> </a:t>
            </a:r>
            <a:r>
              <a:rPr lang="en-US" sz="3600" dirty="0" err="1"/>
              <a:t>تأثیر</a:t>
            </a:r>
            <a:r>
              <a:rPr lang="en-US" sz="3600" dirty="0"/>
              <a:t> </a:t>
            </a:r>
            <a:r>
              <a:rPr lang="en-US" sz="3600" dirty="0" err="1"/>
              <a:t>عواملی</a:t>
            </a:r>
            <a:r>
              <a:rPr lang="en-US" sz="3600" dirty="0"/>
              <a:t> </a:t>
            </a:r>
            <a:r>
              <a:rPr lang="en-US" sz="3600" dirty="0" err="1"/>
              <a:t>مانند</a:t>
            </a:r>
            <a:r>
              <a:rPr lang="en-US" sz="3600" dirty="0"/>
              <a:t> </a:t>
            </a:r>
            <a:r>
              <a:rPr lang="en-US" sz="3600" dirty="0" err="1"/>
              <a:t>فاصله</a:t>
            </a:r>
            <a:r>
              <a:rPr lang="en-US" sz="3600" dirty="0"/>
              <a:t> </a:t>
            </a:r>
            <a:r>
              <a:rPr lang="en-US" sz="3600" dirty="0" err="1"/>
              <a:t>جغرافیافی</a:t>
            </a:r>
            <a:r>
              <a:rPr lang="en-US" sz="3600" dirty="0"/>
              <a:t>، </a:t>
            </a:r>
            <a:r>
              <a:rPr lang="en-US" sz="3600" dirty="0" err="1"/>
              <a:t>هزینه</a:t>
            </a:r>
            <a:r>
              <a:rPr lang="en-US" sz="3600" dirty="0"/>
              <a:t>، </a:t>
            </a:r>
            <a:r>
              <a:rPr lang="en-US" sz="3600" dirty="0" err="1"/>
              <a:t>کمبود</a:t>
            </a:r>
            <a:r>
              <a:rPr lang="en-US" sz="3600" dirty="0"/>
              <a:t> </a:t>
            </a:r>
            <a:r>
              <a:rPr lang="en-US" sz="3600" dirty="0" err="1"/>
              <a:t>متخصص</a:t>
            </a:r>
            <a:r>
              <a:rPr lang="en-US" sz="3600" dirty="0"/>
              <a:t>، </a:t>
            </a:r>
            <a:r>
              <a:rPr lang="en-US" sz="3600" dirty="0" err="1"/>
              <a:t>محدودیت</a:t>
            </a:r>
            <a:r>
              <a:rPr lang="en-US" sz="3600" dirty="0"/>
              <a:t> </a:t>
            </a:r>
            <a:r>
              <a:rPr lang="en-US" sz="3600" dirty="0" err="1"/>
              <a:t>زمانی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انگ</a:t>
            </a:r>
            <a:r>
              <a:rPr lang="en-US" sz="3600" dirty="0"/>
              <a:t> </a:t>
            </a:r>
            <a:r>
              <a:rPr lang="en-US" sz="3600" dirty="0" err="1"/>
              <a:t>اجتماعی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دارد</a:t>
            </a:r>
            <a:r>
              <a:rPr lang="en-US" sz="3600" dirty="0"/>
              <a:t>. </a:t>
            </a:r>
            <a:r>
              <a:rPr lang="en-US" sz="3600" dirty="0" err="1"/>
              <a:t>فناوری‌های</a:t>
            </a:r>
            <a:r>
              <a:rPr lang="en-US" sz="3600" dirty="0"/>
              <a:t> </a:t>
            </a:r>
            <a:r>
              <a:rPr lang="en-US" sz="3600" dirty="0" err="1"/>
              <a:t>ارتباطی</a:t>
            </a:r>
            <a:r>
              <a:rPr lang="en-US" sz="3600" dirty="0"/>
              <a:t>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ارائه</a:t>
            </a:r>
            <a:r>
              <a:rPr lang="en-US" sz="3600" dirty="0"/>
              <a:t> </a:t>
            </a:r>
            <a:r>
              <a:rPr lang="en-US" sz="3600" dirty="0" err="1"/>
              <a:t>بخشی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روان‌شناختی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روان‌پزشکی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بدون</a:t>
            </a:r>
            <a:r>
              <a:rPr lang="en-US" sz="3600" dirty="0"/>
              <a:t> </a:t>
            </a:r>
            <a:r>
              <a:rPr lang="en-US" sz="3600" dirty="0" err="1"/>
              <a:t>حضور</a:t>
            </a:r>
            <a:r>
              <a:rPr lang="en-US" sz="3600" dirty="0"/>
              <a:t> </a:t>
            </a:r>
            <a:r>
              <a:rPr lang="en-US" sz="3600" dirty="0" err="1"/>
              <a:t>فیزیکی</a:t>
            </a:r>
            <a:r>
              <a:rPr lang="en-US" sz="3600" dirty="0"/>
              <a:t> </a:t>
            </a:r>
            <a:r>
              <a:rPr lang="en-US" sz="3600" dirty="0" err="1"/>
              <a:t>فراهم</a:t>
            </a:r>
            <a:r>
              <a:rPr lang="en-US" sz="3600" dirty="0"/>
              <a:t> </a:t>
            </a:r>
            <a:r>
              <a:rPr lang="en-US" sz="3600" dirty="0" err="1"/>
              <a:t>کرده‌اند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به‌ویژه</a:t>
            </a:r>
            <a:r>
              <a:rPr lang="en-US" sz="3600" dirty="0"/>
              <a:t> </a:t>
            </a:r>
            <a:r>
              <a:rPr lang="en-US" sz="3600" dirty="0" err="1"/>
              <a:t>برای</a:t>
            </a:r>
            <a:r>
              <a:rPr lang="en-US" sz="3600" dirty="0"/>
              <a:t> </a:t>
            </a:r>
            <a:r>
              <a:rPr lang="en-US" sz="3600" dirty="0" err="1"/>
              <a:t>جمعیت‌های</a:t>
            </a:r>
            <a:r>
              <a:rPr lang="en-US" sz="3600" dirty="0"/>
              <a:t> </a:t>
            </a:r>
            <a:r>
              <a:rPr lang="en-US" sz="3600" dirty="0" err="1"/>
              <a:t>ساکن</a:t>
            </a:r>
            <a:r>
              <a:rPr lang="en-US" sz="3600" dirty="0"/>
              <a:t> </a:t>
            </a:r>
            <a:r>
              <a:rPr lang="en-US" sz="3600" dirty="0" err="1"/>
              <a:t>مناطق</a:t>
            </a:r>
            <a:r>
              <a:rPr lang="en-US" sz="3600" dirty="0"/>
              <a:t> </a:t>
            </a:r>
            <a:r>
              <a:rPr lang="en-US" sz="3600" dirty="0" err="1"/>
              <a:t>دورافتاده</a:t>
            </a:r>
            <a:r>
              <a:rPr lang="en-US" sz="3600" dirty="0"/>
              <a:t> </a:t>
            </a:r>
            <a:r>
              <a:rPr lang="en-US" sz="3600" dirty="0" err="1"/>
              <a:t>یا</a:t>
            </a:r>
            <a:r>
              <a:rPr lang="en-US" sz="3600" dirty="0"/>
              <a:t> </a:t>
            </a:r>
            <a:r>
              <a:rPr lang="en-US" sz="3600" dirty="0" err="1"/>
              <a:t>کم‌برخوردار</a:t>
            </a:r>
            <a:r>
              <a:rPr lang="en-US" sz="3600" dirty="0"/>
              <a:t>، </a:t>
            </a:r>
            <a:r>
              <a:rPr lang="en-US" sz="3600" dirty="0" err="1"/>
              <a:t>ظرفیت</a:t>
            </a:r>
            <a:r>
              <a:rPr lang="en-US" sz="3600" dirty="0"/>
              <a:t> </a:t>
            </a:r>
            <a:r>
              <a:rPr lang="en-US" sz="3600" dirty="0" err="1"/>
              <a:t>قابل</a:t>
            </a:r>
            <a:r>
              <a:rPr lang="en-US" sz="3600" dirty="0"/>
              <a:t> </a:t>
            </a:r>
            <a:r>
              <a:rPr lang="en-US" sz="3600" dirty="0" err="1"/>
              <a:t>توجهی</a:t>
            </a:r>
            <a:r>
              <a:rPr lang="en-US" sz="3600" dirty="0"/>
              <a:t> </a:t>
            </a:r>
            <a:r>
              <a:rPr lang="en-US" sz="3600" dirty="0" err="1"/>
              <a:t>ایجاد</a:t>
            </a:r>
            <a:r>
              <a:rPr lang="en-US" sz="3600" dirty="0"/>
              <a:t> </a:t>
            </a:r>
            <a:r>
              <a:rPr lang="en-US" sz="3600" dirty="0" err="1"/>
              <a:t>کرده‌اند</a:t>
            </a:r>
            <a:r>
              <a:rPr lang="en-US" sz="3600" dirty="0"/>
              <a:t> .</a:t>
            </a:r>
          </a:p>
          <a:p>
            <a:pPr algn="r" rtl="1"/>
            <a:r>
              <a:rPr lang="en-US" sz="3600" dirty="0" err="1"/>
              <a:t>بااین‌حال</a:t>
            </a:r>
            <a:r>
              <a:rPr lang="en-US" sz="3600" dirty="0"/>
              <a:t>،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ارائه</a:t>
            </a:r>
            <a:r>
              <a:rPr lang="en-US" sz="3600" dirty="0"/>
              <a:t> </a:t>
            </a:r>
            <a:r>
              <a:rPr lang="en-US" sz="3600" dirty="0" err="1"/>
              <a:t>خدمت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پذیرش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پایدار</a:t>
            </a:r>
            <a:r>
              <a:rPr lang="en-US" sz="3600" dirty="0"/>
              <a:t> </a:t>
            </a:r>
            <a:r>
              <a:rPr lang="en-US" sz="3600" dirty="0" err="1"/>
              <a:t>یکسان</a:t>
            </a:r>
            <a:r>
              <a:rPr lang="en-US" sz="3600" dirty="0"/>
              <a:t> </a:t>
            </a:r>
            <a:r>
              <a:rPr lang="en-US" sz="3600" dirty="0" err="1"/>
              <a:t>نیست</a:t>
            </a:r>
            <a:r>
              <a:rPr lang="en-US" sz="3600" dirty="0"/>
              <a:t>. </a:t>
            </a:r>
            <a:r>
              <a:rPr lang="en-US" sz="3600" dirty="0" err="1"/>
              <a:t>پذیرش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تحت</a:t>
            </a:r>
            <a:r>
              <a:rPr lang="en-US" sz="3600" dirty="0"/>
              <a:t> </a:t>
            </a:r>
            <a:r>
              <a:rPr lang="en-US" sz="3600" dirty="0" err="1"/>
              <a:t>تأثیر</a:t>
            </a:r>
            <a:r>
              <a:rPr lang="en-US" sz="3600" dirty="0"/>
              <a:t> </a:t>
            </a:r>
            <a:r>
              <a:rPr lang="en-US" sz="3600" dirty="0" err="1"/>
              <a:t>ادراک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اثربخشی</a:t>
            </a:r>
            <a:r>
              <a:rPr lang="en-US" sz="3600" dirty="0"/>
              <a:t>، </a:t>
            </a:r>
            <a:r>
              <a:rPr lang="en-US" sz="3600" dirty="0" err="1"/>
              <a:t>سهولت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،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رابطه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، </a:t>
            </a:r>
            <a:r>
              <a:rPr lang="en-US" sz="3600" dirty="0" err="1"/>
              <a:t>حریم</a:t>
            </a:r>
            <a:r>
              <a:rPr lang="en-US" sz="3600" dirty="0"/>
              <a:t> </a:t>
            </a:r>
            <a:r>
              <a:rPr lang="en-US" sz="3600" dirty="0" err="1"/>
              <a:t>خصوصی</a:t>
            </a:r>
            <a:r>
              <a:rPr lang="en-US" sz="3600" dirty="0"/>
              <a:t>، </a:t>
            </a:r>
            <a:r>
              <a:rPr lang="en-US" sz="3600" dirty="0" err="1"/>
              <a:t>اعتماد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فناوری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شرایط</a:t>
            </a:r>
            <a:r>
              <a:rPr lang="en-US" sz="3600" dirty="0"/>
              <a:t> </a:t>
            </a:r>
            <a:r>
              <a:rPr lang="en-US" sz="3600" dirty="0" err="1"/>
              <a:t>سازمانی</a:t>
            </a:r>
            <a:r>
              <a:rPr lang="en-US" sz="3600" dirty="0"/>
              <a:t> </a:t>
            </a:r>
            <a:r>
              <a:rPr lang="en-US" sz="3600" dirty="0" err="1"/>
              <a:t>قرار</a:t>
            </a:r>
            <a:r>
              <a:rPr lang="en-US" sz="3600" dirty="0"/>
              <a:t> </a:t>
            </a:r>
            <a:r>
              <a:rPr lang="en-US" sz="3600" dirty="0" err="1"/>
              <a:t>دارد</a:t>
            </a:r>
            <a:r>
              <a:rPr lang="en-US" sz="3600" dirty="0"/>
              <a:t> .</a:t>
            </a:r>
            <a:endParaRPr kumimoji="0" lang="fa-IR" sz="36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18428" y="18173611"/>
            <a:ext cx="9729118" cy="59093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rtl="1"/>
            <a:r>
              <a:rPr lang="en-US" sz="3200" b="1" dirty="0"/>
              <a:t> </a:t>
            </a:r>
            <a:r>
              <a:rPr lang="en-US" sz="3200" dirty="0" err="1"/>
              <a:t>پژوهش</a:t>
            </a:r>
            <a:r>
              <a:rPr lang="en-US" sz="3200" dirty="0"/>
              <a:t> </a:t>
            </a:r>
            <a:r>
              <a:rPr lang="en-US" sz="3200" dirty="0" err="1"/>
              <a:t>حاضر</a:t>
            </a:r>
            <a:r>
              <a:rPr lang="en-US" sz="3200" dirty="0"/>
              <a:t> </a:t>
            </a:r>
            <a:r>
              <a:rPr lang="en-US" sz="3200" dirty="0" err="1"/>
              <a:t>یک</a:t>
            </a:r>
            <a:r>
              <a:rPr lang="en-US" sz="3200" dirty="0"/>
              <a:t> </a:t>
            </a:r>
            <a:r>
              <a:rPr lang="en-US" sz="3200" dirty="0" err="1"/>
              <a:t>مرور</a:t>
            </a:r>
            <a:r>
              <a:rPr lang="en-US" sz="3200" dirty="0"/>
              <a:t> </a:t>
            </a:r>
            <a:r>
              <a:rPr lang="en-US" sz="3200" dirty="0" err="1"/>
              <a:t>روایتی</a:t>
            </a:r>
            <a:r>
              <a:rPr lang="en-US" sz="3200" dirty="0"/>
              <a:t> ـ </a:t>
            </a:r>
            <a:r>
              <a:rPr lang="en-US" sz="3200" dirty="0" err="1"/>
              <a:t>تحلیلی</a:t>
            </a:r>
            <a:r>
              <a:rPr lang="en-US" sz="3200" dirty="0"/>
              <a:t> </a:t>
            </a:r>
            <a:r>
              <a:rPr lang="en-US" sz="3200" dirty="0" err="1"/>
              <a:t>با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سنتز</a:t>
            </a:r>
            <a:r>
              <a:rPr lang="en-US" sz="3200" dirty="0"/>
              <a:t> </a:t>
            </a:r>
            <a:r>
              <a:rPr lang="en-US" sz="3200" dirty="0" err="1"/>
              <a:t>موضوعی</a:t>
            </a:r>
            <a:r>
              <a:rPr lang="en-US" sz="3200" dirty="0"/>
              <a:t> </a:t>
            </a:r>
            <a:r>
              <a:rPr lang="en-US" sz="3200" dirty="0" err="1"/>
              <a:t>بود</a:t>
            </a:r>
            <a:r>
              <a:rPr lang="en-US" sz="3200" dirty="0"/>
              <a:t>. </a:t>
            </a:r>
            <a:r>
              <a:rPr lang="en-US" sz="3200" dirty="0" err="1"/>
              <a:t>هدف</a:t>
            </a:r>
            <a:r>
              <a:rPr lang="en-US" sz="3200" dirty="0"/>
              <a:t>، </a:t>
            </a:r>
            <a:r>
              <a:rPr lang="en-US" sz="3200" dirty="0" err="1"/>
              <a:t>شناسایی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تلفیق</a:t>
            </a:r>
            <a:r>
              <a:rPr lang="en-US" sz="3200" dirty="0"/>
              <a:t> </a:t>
            </a:r>
            <a:r>
              <a:rPr lang="en-US" sz="3200" dirty="0" err="1"/>
              <a:t>شواهد</a:t>
            </a:r>
            <a:r>
              <a:rPr lang="en-US" sz="3200" dirty="0"/>
              <a:t> </a:t>
            </a:r>
            <a:r>
              <a:rPr lang="en-US" sz="3200" dirty="0" err="1"/>
              <a:t>مربوط</a:t>
            </a:r>
            <a:r>
              <a:rPr lang="en-US" sz="3200" dirty="0"/>
              <a:t> </a:t>
            </a:r>
            <a:r>
              <a:rPr lang="en-US" sz="3200" dirty="0" err="1"/>
              <a:t>به</a:t>
            </a:r>
            <a:r>
              <a:rPr lang="en-US" sz="3200" dirty="0"/>
              <a:t> </a:t>
            </a:r>
            <a:r>
              <a:rPr lang="en-US" sz="3200" dirty="0" err="1"/>
              <a:t>موانع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تسهیل‌کننده‌های</a:t>
            </a:r>
            <a:r>
              <a:rPr lang="en-US" sz="3200" dirty="0"/>
              <a:t> </a:t>
            </a:r>
            <a:r>
              <a:rPr lang="en-US" sz="3200" dirty="0" err="1"/>
              <a:t>استفاده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خدمات</a:t>
            </a:r>
            <a:r>
              <a:rPr lang="en-US" sz="3200" dirty="0"/>
              <a:t> </a:t>
            </a:r>
            <a:r>
              <a:rPr lang="en-US" sz="3200" dirty="0" err="1"/>
              <a:t>سلامت</a:t>
            </a:r>
            <a:r>
              <a:rPr lang="en-US" sz="3200" dirty="0"/>
              <a:t> </a:t>
            </a:r>
            <a:r>
              <a:rPr lang="en-US" sz="3200" dirty="0" err="1"/>
              <a:t>روان</a:t>
            </a:r>
            <a:r>
              <a:rPr lang="en-US" sz="3200" dirty="0"/>
              <a:t> </a:t>
            </a:r>
            <a:r>
              <a:rPr lang="en-US" sz="3200" dirty="0" err="1"/>
              <a:t>آنلاین</a:t>
            </a:r>
            <a:r>
              <a:rPr lang="en-US" sz="3200" dirty="0"/>
              <a:t> </a:t>
            </a:r>
            <a:r>
              <a:rPr lang="en-US" sz="3200" dirty="0" err="1"/>
              <a:t>از</a:t>
            </a:r>
            <a:r>
              <a:rPr lang="en-US" sz="3200" dirty="0"/>
              <a:t> </a:t>
            </a:r>
            <a:r>
              <a:rPr lang="en-US" sz="3200" dirty="0" err="1"/>
              <a:t>دو</a:t>
            </a:r>
            <a:r>
              <a:rPr lang="en-US" sz="3200" dirty="0"/>
              <a:t> </a:t>
            </a:r>
            <a:r>
              <a:rPr lang="en-US" sz="3200" dirty="0" err="1"/>
              <a:t>منظر</a:t>
            </a:r>
            <a:r>
              <a:rPr lang="en-US" sz="3200" dirty="0"/>
              <a:t> </a:t>
            </a:r>
            <a:r>
              <a:rPr lang="en-US" sz="3200" dirty="0" err="1"/>
              <a:t>مراجعان</a:t>
            </a:r>
            <a:r>
              <a:rPr lang="en-US" sz="3200" dirty="0"/>
              <a:t>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درمانگران</a:t>
            </a:r>
            <a:r>
              <a:rPr lang="en-US" sz="3200" dirty="0"/>
              <a:t> </a:t>
            </a:r>
            <a:r>
              <a:rPr lang="en-US" sz="3200" dirty="0" err="1"/>
              <a:t>بود</a:t>
            </a:r>
            <a:r>
              <a:rPr lang="en-US" sz="3200" dirty="0"/>
              <a:t>.</a:t>
            </a:r>
          </a:p>
          <a:p>
            <a:pPr algn="r" rtl="1"/>
            <a:r>
              <a:rPr lang="en-US" sz="3200" dirty="0" err="1"/>
              <a:t>جست‌وجوی</a:t>
            </a:r>
            <a:r>
              <a:rPr lang="en-US" sz="3200" dirty="0"/>
              <a:t> </a:t>
            </a:r>
            <a:r>
              <a:rPr lang="en-US" sz="3200" dirty="0" err="1"/>
              <a:t>منابع</a:t>
            </a:r>
            <a:r>
              <a:rPr lang="en-US" sz="3200" dirty="0"/>
              <a:t> </a:t>
            </a:r>
            <a:r>
              <a:rPr lang="en-US" sz="3200" dirty="0" err="1"/>
              <a:t>در</a:t>
            </a:r>
            <a:r>
              <a:rPr lang="en-US" sz="3200" dirty="0"/>
              <a:t> </a:t>
            </a:r>
            <a:r>
              <a:rPr lang="en-US" sz="3200" dirty="0" err="1"/>
              <a:t>پایگاه‌های</a:t>
            </a:r>
            <a:r>
              <a:rPr lang="en-US" sz="3200" dirty="0"/>
              <a:t> PubMed، Scopus، Web of Science، PsycINFO </a:t>
            </a:r>
            <a:r>
              <a:rPr lang="en-US" sz="3200" dirty="0" err="1"/>
              <a:t>و</a:t>
            </a:r>
            <a:r>
              <a:rPr lang="en-US" sz="3200" dirty="0"/>
              <a:t> Google Scholar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همچنین</a:t>
            </a:r>
            <a:r>
              <a:rPr lang="en-US" sz="3200" dirty="0"/>
              <a:t> </a:t>
            </a:r>
            <a:r>
              <a:rPr lang="en-US" sz="3200" dirty="0" err="1"/>
              <a:t>منابع</a:t>
            </a:r>
            <a:r>
              <a:rPr lang="en-US" sz="3200" dirty="0"/>
              <a:t> </a:t>
            </a:r>
            <a:r>
              <a:rPr lang="en-US" sz="3200" dirty="0" err="1"/>
              <a:t>علمی</a:t>
            </a:r>
            <a:r>
              <a:rPr lang="en-US" sz="3200" dirty="0"/>
              <a:t> </a:t>
            </a:r>
            <a:r>
              <a:rPr lang="en-US" sz="3200" dirty="0" err="1"/>
              <a:t>ایرانی</a:t>
            </a:r>
            <a:r>
              <a:rPr lang="en-US" sz="3200" dirty="0"/>
              <a:t> SID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Magiran</a:t>
            </a:r>
            <a:r>
              <a:rPr lang="en-US" sz="3200" dirty="0"/>
              <a:t> </a:t>
            </a:r>
            <a:r>
              <a:rPr lang="en-US" sz="3200" dirty="0" err="1"/>
              <a:t>انجام</a:t>
            </a:r>
            <a:r>
              <a:rPr lang="en-US" sz="3200" dirty="0"/>
              <a:t> </a:t>
            </a:r>
            <a:r>
              <a:rPr lang="en-US" sz="3200" dirty="0" err="1"/>
              <a:t>شد</a:t>
            </a:r>
            <a:r>
              <a:rPr lang="en-US" sz="3200" dirty="0"/>
              <a:t>. </a:t>
            </a:r>
          </a:p>
          <a:p>
            <a:pPr algn="r" rtl="1"/>
            <a:r>
              <a:rPr lang="en-US" sz="3200" dirty="0" err="1"/>
              <a:t>کلیدواژه‌های</a:t>
            </a:r>
            <a:r>
              <a:rPr lang="en-US" sz="3200" dirty="0"/>
              <a:t> </a:t>
            </a:r>
            <a:r>
              <a:rPr lang="en-US" sz="3200" dirty="0" err="1"/>
              <a:t>اصلی</a:t>
            </a:r>
            <a:r>
              <a:rPr lang="en-US" sz="3200" dirty="0"/>
              <a:t> </a:t>
            </a:r>
            <a:r>
              <a:rPr lang="en-US" sz="3200" dirty="0" err="1"/>
              <a:t>شامل</a:t>
            </a:r>
            <a:r>
              <a:rPr lang="en-US" sz="3200" dirty="0"/>
              <a:t> telepsychology، telepsychiatry، </a:t>
            </a:r>
            <a:r>
              <a:rPr lang="en-US" sz="3200" dirty="0" err="1"/>
              <a:t>telemental</a:t>
            </a:r>
            <a:r>
              <a:rPr lang="en-US" sz="3200" dirty="0"/>
              <a:t> health، online mental health services، videoconferencing psychotherapy، acceptance، barriers، facilitators، patients، clients، psychologists </a:t>
            </a:r>
            <a:r>
              <a:rPr lang="en-US" sz="3200" dirty="0" err="1"/>
              <a:t>و</a:t>
            </a:r>
            <a:r>
              <a:rPr lang="en-US" sz="3200" dirty="0"/>
              <a:t> therapists </a:t>
            </a:r>
            <a:r>
              <a:rPr lang="en-US" sz="3200" dirty="0" err="1"/>
              <a:t>و</a:t>
            </a:r>
            <a:r>
              <a:rPr lang="en-US" sz="3200" dirty="0"/>
              <a:t> </a:t>
            </a:r>
            <a:r>
              <a:rPr lang="en-US" sz="3200" dirty="0" err="1"/>
              <a:t>معادل‌های</a:t>
            </a:r>
            <a:r>
              <a:rPr lang="en-US" sz="3200" dirty="0"/>
              <a:t> </a:t>
            </a:r>
            <a:r>
              <a:rPr lang="en-US" sz="3200" dirty="0" err="1"/>
              <a:t>فارسی</a:t>
            </a:r>
            <a:r>
              <a:rPr lang="en-US" sz="3200" dirty="0"/>
              <a:t> </a:t>
            </a:r>
            <a:r>
              <a:rPr lang="en-US" sz="3200" dirty="0" err="1"/>
              <a:t>آنها</a:t>
            </a:r>
            <a:r>
              <a:rPr lang="en-US" sz="3200" dirty="0"/>
              <a:t> </a:t>
            </a:r>
            <a:r>
              <a:rPr lang="en-US" sz="3200" dirty="0" err="1"/>
              <a:t>بود</a:t>
            </a:r>
            <a:r>
              <a:rPr lang="en-US" sz="3200" dirty="0"/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721742" y="11433304"/>
            <a:ext cx="9857035" cy="117262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en-US" sz="3600" b="1" dirty="0" err="1"/>
              <a:t>مدل</a:t>
            </a:r>
            <a:r>
              <a:rPr lang="en-US" sz="3600" b="1" dirty="0"/>
              <a:t> </a:t>
            </a:r>
            <a:r>
              <a:rPr lang="en-US" sz="3600" b="1" dirty="0" err="1"/>
              <a:t>مفهومی</a:t>
            </a:r>
            <a:r>
              <a:rPr lang="en-US" sz="3600" b="1" dirty="0"/>
              <a:t> </a:t>
            </a:r>
            <a:r>
              <a:rPr lang="en-US" sz="3600" b="1" dirty="0" err="1"/>
              <a:t>پیشنهادی</a:t>
            </a:r>
            <a:endParaRPr lang="en-US" sz="3600" b="1" dirty="0"/>
          </a:p>
          <a:p>
            <a:pPr algn="r" rtl="1"/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اساس</a:t>
            </a:r>
            <a:r>
              <a:rPr lang="en-US" sz="3600" dirty="0"/>
              <a:t> </a:t>
            </a:r>
            <a:r>
              <a:rPr lang="en-US" sz="3600" dirty="0" err="1"/>
              <a:t>تلفیق</a:t>
            </a:r>
            <a:r>
              <a:rPr lang="en-US" sz="3600" dirty="0"/>
              <a:t> </a:t>
            </a:r>
            <a:r>
              <a:rPr lang="en-US" sz="3600" dirty="0" err="1"/>
              <a:t>یافته‌ها</a:t>
            </a:r>
            <a:r>
              <a:rPr lang="en-US" sz="3600" dirty="0"/>
              <a:t>،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پایدار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روان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می‌توان</a:t>
            </a:r>
            <a:r>
              <a:rPr lang="en-US" sz="3600" dirty="0"/>
              <a:t> </a:t>
            </a:r>
            <a:r>
              <a:rPr lang="en-US" sz="3600" dirty="0" err="1"/>
              <a:t>حاصل</a:t>
            </a:r>
            <a:r>
              <a:rPr lang="en-US" sz="3600" dirty="0"/>
              <a:t> </a:t>
            </a:r>
            <a:r>
              <a:rPr lang="en-US" sz="3600" dirty="0" err="1"/>
              <a:t>تعامل</a:t>
            </a:r>
            <a:r>
              <a:rPr lang="en-US" sz="3600" dirty="0"/>
              <a:t> </a:t>
            </a:r>
            <a:r>
              <a:rPr lang="en-US" sz="3600" dirty="0" err="1"/>
              <a:t>پنج</a:t>
            </a:r>
            <a:r>
              <a:rPr lang="en-US" sz="3600" dirty="0"/>
              <a:t> </a:t>
            </a:r>
            <a:r>
              <a:rPr lang="en-US" sz="3600" dirty="0" err="1"/>
              <a:t>سطح</a:t>
            </a:r>
            <a:r>
              <a:rPr lang="en-US" sz="3600" dirty="0"/>
              <a:t> </a:t>
            </a:r>
            <a:r>
              <a:rPr lang="en-US" sz="3600" dirty="0" err="1"/>
              <a:t>دانست</a:t>
            </a:r>
            <a:r>
              <a:rPr lang="en-US" sz="3600" dirty="0"/>
              <a:t>:</a:t>
            </a:r>
          </a:p>
          <a:p>
            <a:pPr algn="r" rtl="1"/>
            <a:endParaRPr lang="en-US" sz="3600" dirty="0"/>
          </a:p>
          <a:p>
            <a:pPr algn="r" rtl="1"/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اول</a:t>
            </a:r>
            <a:r>
              <a:rPr lang="en-US" sz="3600" b="1" dirty="0"/>
              <a:t> ـ </a:t>
            </a:r>
            <a:r>
              <a:rPr lang="en-US" sz="3600" b="1" dirty="0" err="1"/>
              <a:t>فردی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نگرش</a:t>
            </a:r>
            <a:r>
              <a:rPr lang="en-US" sz="3600" dirty="0"/>
              <a:t>، </a:t>
            </a:r>
            <a:r>
              <a:rPr lang="en-US" sz="3600" dirty="0" err="1"/>
              <a:t>اعتماد</a:t>
            </a:r>
            <a:r>
              <a:rPr lang="en-US" sz="3600" dirty="0"/>
              <a:t>، </a:t>
            </a:r>
            <a:r>
              <a:rPr lang="en-US" sz="3600" dirty="0" err="1"/>
              <a:t>سواد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، </a:t>
            </a:r>
            <a:r>
              <a:rPr lang="en-US" sz="3600" dirty="0" err="1"/>
              <a:t>ادراک</a:t>
            </a:r>
            <a:r>
              <a:rPr lang="en-US" sz="3600" dirty="0"/>
              <a:t> </a:t>
            </a:r>
            <a:r>
              <a:rPr lang="en-US" sz="3600" dirty="0" err="1"/>
              <a:t>سودمندی</a:t>
            </a:r>
            <a:r>
              <a:rPr lang="en-US" sz="3600" dirty="0"/>
              <a:t>، </a:t>
            </a:r>
            <a:r>
              <a:rPr lang="en-US" sz="3600" dirty="0" err="1"/>
              <a:t>ترجیح</a:t>
            </a:r>
            <a:r>
              <a:rPr lang="en-US" sz="3600" dirty="0"/>
              <a:t> </a:t>
            </a:r>
            <a:r>
              <a:rPr lang="en-US" sz="3600" dirty="0" err="1"/>
              <a:t>درمان</a:t>
            </a:r>
            <a:r>
              <a:rPr lang="en-US" sz="3600" dirty="0"/>
              <a:t>، </a:t>
            </a:r>
            <a:r>
              <a:rPr lang="en-US" sz="3600" dirty="0" err="1"/>
              <a:t>نگرانی</a:t>
            </a:r>
            <a:r>
              <a:rPr lang="en-US" sz="3600" dirty="0"/>
              <a:t> </a:t>
            </a:r>
            <a:r>
              <a:rPr lang="en-US" sz="3600" dirty="0" err="1"/>
              <a:t>درباره</a:t>
            </a:r>
            <a:r>
              <a:rPr lang="en-US" sz="3600" dirty="0"/>
              <a:t> </a:t>
            </a:r>
            <a:r>
              <a:rPr lang="en-US" sz="3600" dirty="0" err="1"/>
              <a:t>محرمانگی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وضعیت</a:t>
            </a:r>
            <a:r>
              <a:rPr lang="en-US" sz="3600" dirty="0"/>
              <a:t> </a:t>
            </a:r>
            <a:r>
              <a:rPr lang="en-US" sz="3600" dirty="0" err="1"/>
              <a:t>روان‌شناختی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.</a:t>
            </a:r>
          </a:p>
          <a:p>
            <a:pPr algn="r" rtl="1"/>
            <a:endParaRPr lang="en-US" sz="3600" dirty="0"/>
          </a:p>
          <a:p>
            <a:pPr algn="r" rtl="1"/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دوم</a:t>
            </a:r>
            <a:r>
              <a:rPr lang="en-US" sz="3600" b="1" dirty="0"/>
              <a:t> ـ </a:t>
            </a:r>
            <a:r>
              <a:rPr lang="en-US" sz="3600" b="1" dirty="0" err="1"/>
              <a:t>درمانی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رابطه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، </a:t>
            </a:r>
            <a:r>
              <a:rPr lang="en-US" sz="3600" dirty="0" err="1"/>
              <a:t>اتحاد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، </a:t>
            </a:r>
            <a:r>
              <a:rPr lang="en-US" sz="3600" dirty="0" err="1"/>
              <a:t>نوع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شدت</a:t>
            </a:r>
            <a:r>
              <a:rPr lang="en-US" sz="3600" dirty="0"/>
              <a:t> </a:t>
            </a:r>
            <a:r>
              <a:rPr lang="en-US" sz="3600" dirty="0" err="1"/>
              <a:t>مشکل</a:t>
            </a:r>
            <a:r>
              <a:rPr lang="en-US" sz="3600" dirty="0"/>
              <a:t>، </a:t>
            </a:r>
            <a:r>
              <a:rPr lang="en-US" sz="3600" dirty="0" err="1"/>
              <a:t>مهارت</a:t>
            </a:r>
            <a:r>
              <a:rPr lang="en-US" sz="3600" dirty="0"/>
              <a:t> </a:t>
            </a:r>
            <a:r>
              <a:rPr lang="en-US" sz="3600" dirty="0" err="1"/>
              <a:t>ارتباطی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،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ارزیابی</a:t>
            </a:r>
            <a:r>
              <a:rPr lang="en-US" sz="3600" dirty="0"/>
              <a:t> </a:t>
            </a:r>
            <a:r>
              <a:rPr lang="en-US" sz="3600" dirty="0" err="1"/>
              <a:t>نشانه‌های</a:t>
            </a:r>
            <a:r>
              <a:rPr lang="en-US" sz="3600" dirty="0"/>
              <a:t> </a:t>
            </a:r>
            <a:r>
              <a:rPr lang="en-US" sz="3600" dirty="0" err="1"/>
              <a:t>غیرکلامی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تناسب</a:t>
            </a:r>
            <a:r>
              <a:rPr lang="en-US" sz="3600" dirty="0"/>
              <a:t> </a:t>
            </a:r>
            <a:r>
              <a:rPr lang="en-US" sz="3600" dirty="0" err="1"/>
              <a:t>روش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نیاز</a:t>
            </a:r>
            <a:r>
              <a:rPr lang="en-US" sz="3600" dirty="0"/>
              <a:t> </a:t>
            </a:r>
            <a:r>
              <a:rPr lang="en-US" sz="3600" dirty="0" err="1"/>
              <a:t>مراجع</a:t>
            </a:r>
            <a:r>
              <a:rPr lang="en-US" sz="3600" dirty="0"/>
              <a:t>.</a:t>
            </a:r>
          </a:p>
          <a:p>
            <a:pPr algn="r" rtl="1"/>
            <a:endParaRPr lang="en-US" sz="3600" dirty="0"/>
          </a:p>
          <a:p>
            <a:pPr algn="r" rtl="1"/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سوم</a:t>
            </a:r>
            <a:r>
              <a:rPr lang="en-US" sz="3600" b="1" dirty="0"/>
              <a:t> ـ </a:t>
            </a:r>
            <a:r>
              <a:rPr lang="en-US" sz="3600" b="1" dirty="0" err="1"/>
              <a:t>فناورانه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اینترنت</a:t>
            </a:r>
            <a:r>
              <a:rPr lang="en-US" sz="3600" dirty="0"/>
              <a:t>، </a:t>
            </a:r>
            <a:r>
              <a:rPr lang="en-US" sz="3600" dirty="0" err="1"/>
              <a:t>قابلیت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، </a:t>
            </a:r>
            <a:r>
              <a:rPr lang="en-US" sz="3600" dirty="0" err="1"/>
              <a:t>امنیت</a:t>
            </a:r>
            <a:r>
              <a:rPr lang="en-US" sz="3600" dirty="0"/>
              <a:t>، </a:t>
            </a:r>
            <a:r>
              <a:rPr lang="en-US" sz="3600" dirty="0" err="1"/>
              <a:t>طراحی</a:t>
            </a:r>
            <a:r>
              <a:rPr lang="en-US" sz="3600" dirty="0"/>
              <a:t> </a:t>
            </a:r>
            <a:r>
              <a:rPr lang="en-US" sz="3600" dirty="0" err="1"/>
              <a:t>پلتفرم</a:t>
            </a:r>
            <a:r>
              <a:rPr lang="en-US" sz="3600" dirty="0"/>
              <a:t>، </a:t>
            </a:r>
            <a:r>
              <a:rPr lang="en-US" sz="3600" dirty="0" err="1"/>
              <a:t>تجهیزات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پشتیبانی</a:t>
            </a:r>
            <a:r>
              <a:rPr lang="en-US" sz="3600" dirty="0"/>
              <a:t> </a:t>
            </a:r>
            <a:r>
              <a:rPr lang="en-US" sz="3600" dirty="0" err="1"/>
              <a:t>فنی</a:t>
            </a:r>
            <a:r>
              <a:rPr lang="en-US" sz="3600" dirty="0"/>
              <a:t>.</a:t>
            </a:r>
          </a:p>
          <a:p>
            <a:pPr algn="r" rtl="1"/>
            <a:endParaRPr lang="en-US" sz="3600" dirty="0"/>
          </a:p>
          <a:p>
            <a:pPr algn="r" rtl="1"/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چهارم</a:t>
            </a:r>
            <a:r>
              <a:rPr lang="en-US" sz="3600" b="1" dirty="0"/>
              <a:t> ـ </a:t>
            </a:r>
            <a:r>
              <a:rPr lang="en-US" sz="3600" b="1" dirty="0" err="1"/>
              <a:t>سازمانی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اقتصادی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آموزش</a:t>
            </a:r>
            <a:r>
              <a:rPr lang="en-US" sz="3600" dirty="0"/>
              <a:t> </a:t>
            </a:r>
            <a:r>
              <a:rPr lang="en-US" sz="3600" dirty="0" err="1"/>
              <a:t>درمانگران</a:t>
            </a:r>
            <a:r>
              <a:rPr lang="en-US" sz="3600" dirty="0"/>
              <a:t>، </a:t>
            </a:r>
            <a:r>
              <a:rPr lang="en-US" sz="3600" dirty="0" err="1"/>
              <a:t>حمایت</a:t>
            </a:r>
            <a:r>
              <a:rPr lang="en-US" sz="3600" dirty="0"/>
              <a:t> </a:t>
            </a:r>
            <a:r>
              <a:rPr lang="en-US" sz="3600" dirty="0" err="1"/>
              <a:t>مدیریتی</a:t>
            </a:r>
            <a:r>
              <a:rPr lang="en-US" sz="3600" dirty="0"/>
              <a:t>، </a:t>
            </a:r>
            <a:r>
              <a:rPr lang="en-US" sz="3600" dirty="0" err="1"/>
              <a:t>زمان‌بندی</a:t>
            </a:r>
            <a:r>
              <a:rPr lang="en-US" sz="3600" dirty="0"/>
              <a:t>، </a:t>
            </a:r>
            <a:r>
              <a:rPr lang="en-US" sz="3600" dirty="0" err="1"/>
              <a:t>پرداخت</a:t>
            </a:r>
            <a:r>
              <a:rPr lang="en-US" sz="3600" dirty="0"/>
              <a:t>، </a:t>
            </a:r>
            <a:r>
              <a:rPr lang="en-US" sz="3600" dirty="0" err="1"/>
              <a:t>بیمه</a:t>
            </a:r>
            <a:r>
              <a:rPr lang="en-US" sz="3600" dirty="0"/>
              <a:t>، </a:t>
            </a:r>
            <a:r>
              <a:rPr lang="en-US" sz="3600" dirty="0" err="1"/>
              <a:t>زیرساخت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فرایندهای</a:t>
            </a:r>
            <a:r>
              <a:rPr lang="en-US" sz="3600" dirty="0"/>
              <a:t> </a:t>
            </a:r>
            <a:r>
              <a:rPr lang="en-US" sz="3600" dirty="0" err="1"/>
              <a:t>کاری</a:t>
            </a:r>
            <a:endParaRPr lang="en-US" sz="3600" dirty="0"/>
          </a:p>
          <a:p>
            <a:pPr algn="r" rtl="1"/>
            <a:r>
              <a:rPr lang="en-US" sz="3600" dirty="0"/>
              <a:t>.</a:t>
            </a:r>
          </a:p>
          <a:p>
            <a:pPr algn="r" rtl="1"/>
            <a:r>
              <a:rPr lang="en-US" sz="3600" b="1" dirty="0" err="1"/>
              <a:t>سطح</a:t>
            </a:r>
            <a:r>
              <a:rPr lang="en-US" sz="3600" b="1" dirty="0"/>
              <a:t> </a:t>
            </a:r>
            <a:r>
              <a:rPr lang="en-US" sz="3600" b="1" dirty="0" err="1"/>
              <a:t>پنجم</a:t>
            </a:r>
            <a:r>
              <a:rPr lang="en-US" sz="3600" b="1" dirty="0"/>
              <a:t> ـ </a:t>
            </a:r>
            <a:r>
              <a:rPr lang="en-US" sz="3600" b="1" dirty="0" err="1"/>
              <a:t>حقوقی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فرهنگی</a:t>
            </a:r>
            <a:r>
              <a:rPr lang="en-US" sz="3600" b="1" dirty="0"/>
              <a:t>:</a:t>
            </a:r>
            <a:r>
              <a:rPr lang="en-US" sz="3600" dirty="0"/>
              <a:t> </a:t>
            </a:r>
            <a:r>
              <a:rPr lang="en-US" sz="3600" dirty="0" err="1"/>
              <a:t>قوانین</a:t>
            </a:r>
            <a:r>
              <a:rPr lang="en-US" sz="3600" dirty="0"/>
              <a:t>، </a:t>
            </a:r>
            <a:r>
              <a:rPr lang="en-US" sz="3600" dirty="0" err="1"/>
              <a:t>مسئولیت</a:t>
            </a:r>
            <a:r>
              <a:rPr lang="en-US" sz="3600" dirty="0"/>
              <a:t> </a:t>
            </a:r>
            <a:r>
              <a:rPr lang="en-US" sz="3600" dirty="0" err="1"/>
              <a:t>حرفه‌ای</a:t>
            </a:r>
            <a:r>
              <a:rPr lang="en-US" sz="3600" dirty="0"/>
              <a:t>، </a:t>
            </a:r>
            <a:r>
              <a:rPr lang="en-US" sz="3600" dirty="0" err="1"/>
              <a:t>حفاظت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داده‌ها</a:t>
            </a:r>
            <a:r>
              <a:rPr lang="en-US" sz="3600" dirty="0"/>
              <a:t>، </a:t>
            </a:r>
            <a:r>
              <a:rPr lang="en-US" sz="3600" dirty="0" err="1"/>
              <a:t>استانداردهای</a:t>
            </a:r>
            <a:r>
              <a:rPr lang="en-US" sz="3600" dirty="0"/>
              <a:t> </a:t>
            </a:r>
            <a:r>
              <a:rPr lang="en-US" sz="3600" dirty="0" err="1"/>
              <a:t>اخلاقی</a:t>
            </a:r>
            <a:r>
              <a:rPr lang="en-US" sz="3600" dirty="0"/>
              <a:t>، </a:t>
            </a:r>
            <a:r>
              <a:rPr lang="en-US" sz="3600" dirty="0" err="1"/>
              <a:t>فرهنگ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فناوری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نگرش</a:t>
            </a:r>
            <a:r>
              <a:rPr lang="en-US" sz="3600" dirty="0"/>
              <a:t> </a:t>
            </a:r>
            <a:r>
              <a:rPr lang="en-US" sz="3600" dirty="0" err="1"/>
              <a:t>جامعه</a:t>
            </a:r>
            <a:r>
              <a:rPr lang="en-US" sz="3600" dirty="0"/>
              <a:t>.</a:t>
            </a: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5857" y="11387138"/>
            <a:ext cx="10058400" cy="1288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r" rtl="1"/>
            <a:r>
              <a:rPr lang="en-US" sz="3600" b="1" dirty="0" err="1"/>
              <a:t>موانع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تسهیل‌کننده‌ها</a:t>
            </a:r>
            <a:r>
              <a:rPr lang="en-US" sz="3600" b="1" dirty="0"/>
              <a:t> </a:t>
            </a:r>
            <a:r>
              <a:rPr lang="en-US" sz="3600" b="1" dirty="0" err="1"/>
              <a:t>از</a:t>
            </a:r>
            <a:r>
              <a:rPr lang="en-US" sz="3600" b="1" dirty="0"/>
              <a:t> </a:t>
            </a:r>
            <a:r>
              <a:rPr lang="en-US" sz="3600" b="1" dirty="0" err="1"/>
              <a:t>دیدگاه</a:t>
            </a:r>
            <a:r>
              <a:rPr lang="en-US" sz="3600" b="1" dirty="0"/>
              <a:t> </a:t>
            </a:r>
            <a:r>
              <a:rPr lang="en-US" sz="3600" b="1" dirty="0" err="1"/>
              <a:t>مراجعان</a:t>
            </a:r>
            <a:endParaRPr lang="en-US" sz="3600" b="1" dirty="0"/>
          </a:p>
          <a:p>
            <a:pPr algn="r" rtl="1"/>
            <a:r>
              <a:rPr lang="en-US" sz="3600" dirty="0" err="1"/>
              <a:t>یکی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مهم‌ترین</a:t>
            </a:r>
            <a:r>
              <a:rPr lang="en-US" sz="3600" dirty="0"/>
              <a:t> </a:t>
            </a:r>
            <a:r>
              <a:rPr lang="en-US" sz="3600" dirty="0" err="1"/>
              <a:t>مزایای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سلامت</a:t>
            </a:r>
            <a:r>
              <a:rPr lang="en-US" sz="3600" dirty="0"/>
              <a:t> </a:t>
            </a:r>
            <a:r>
              <a:rPr lang="en-US" sz="3600" dirty="0" err="1"/>
              <a:t>روان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، </a:t>
            </a:r>
            <a:r>
              <a:rPr lang="en-US" sz="3600" dirty="0" err="1"/>
              <a:t>کاهش</a:t>
            </a:r>
            <a:r>
              <a:rPr lang="en-US" sz="3600" dirty="0"/>
              <a:t> </a:t>
            </a:r>
            <a:r>
              <a:rPr lang="en-US" sz="3600" dirty="0" err="1"/>
              <a:t>موانع</a:t>
            </a:r>
            <a:r>
              <a:rPr lang="en-US" sz="3600" dirty="0"/>
              <a:t> </a:t>
            </a:r>
            <a:r>
              <a:rPr lang="en-US" sz="3600" dirty="0" err="1"/>
              <a:t>جغرافیایی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زمانی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بدون</a:t>
            </a:r>
            <a:r>
              <a:rPr lang="en-US" sz="3600" dirty="0"/>
              <a:t> </a:t>
            </a:r>
            <a:r>
              <a:rPr lang="en-US" sz="3600" dirty="0" err="1"/>
              <a:t>رفت‌وآمد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انعطاف</a:t>
            </a:r>
            <a:r>
              <a:rPr lang="en-US" sz="3600" dirty="0"/>
              <a:t> </a:t>
            </a:r>
            <a:r>
              <a:rPr lang="en-US" sz="3600" dirty="0" err="1"/>
              <a:t>زمانی</a:t>
            </a:r>
            <a:r>
              <a:rPr lang="en-US" sz="3600" dirty="0"/>
              <a:t> </a:t>
            </a:r>
            <a:r>
              <a:rPr lang="en-US" sz="3600" dirty="0" err="1"/>
              <a:t>بیشتر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متخصص</a:t>
            </a:r>
            <a:r>
              <a:rPr lang="en-US" sz="3600" dirty="0"/>
              <a:t> </a:t>
            </a:r>
            <a:r>
              <a:rPr lang="en-US" sz="3600" dirty="0" err="1"/>
              <a:t>دسترسی</a:t>
            </a:r>
            <a:r>
              <a:rPr lang="en-US" sz="3600" dirty="0"/>
              <a:t> </a:t>
            </a:r>
            <a:r>
              <a:rPr lang="en-US" sz="3600" dirty="0" err="1"/>
              <a:t>پیدا</a:t>
            </a:r>
            <a:r>
              <a:rPr lang="en-US" sz="3600" dirty="0"/>
              <a:t> </a:t>
            </a:r>
            <a:r>
              <a:rPr lang="en-US" sz="3600" dirty="0" err="1"/>
              <a:t>کند</a:t>
            </a:r>
            <a:r>
              <a:rPr lang="en-US" sz="3600" dirty="0"/>
              <a:t>. </a:t>
            </a:r>
            <a:r>
              <a:rPr lang="en-US" sz="3600" dirty="0" err="1"/>
              <a:t>مرورهای</a:t>
            </a:r>
            <a:r>
              <a:rPr lang="en-US" sz="3600" dirty="0"/>
              <a:t> </a:t>
            </a:r>
            <a:r>
              <a:rPr lang="en-US" sz="3600" dirty="0" err="1"/>
              <a:t>انجام‌شده</a:t>
            </a:r>
            <a:r>
              <a:rPr lang="en-US" sz="3600" dirty="0"/>
              <a:t> </a:t>
            </a:r>
            <a:r>
              <a:rPr lang="en-US" sz="3600" dirty="0" err="1"/>
              <a:t>درباره</a:t>
            </a:r>
            <a:r>
              <a:rPr lang="en-US" sz="3600" dirty="0"/>
              <a:t> </a:t>
            </a:r>
            <a:r>
              <a:rPr lang="en-US" sz="3600" dirty="0" err="1"/>
              <a:t>روان‌درمانی</a:t>
            </a:r>
            <a:r>
              <a:rPr lang="en-US" sz="3600" dirty="0"/>
              <a:t> </a:t>
            </a:r>
            <a:r>
              <a:rPr lang="en-US" sz="3600" dirty="0" err="1"/>
              <a:t>ویدئویی</a:t>
            </a:r>
            <a:r>
              <a:rPr lang="en-US" sz="3600" dirty="0"/>
              <a:t> </a:t>
            </a:r>
            <a:r>
              <a:rPr lang="en-US" sz="3600" dirty="0" err="1"/>
              <a:t>نیز</a:t>
            </a:r>
            <a:r>
              <a:rPr lang="en-US" sz="3600" dirty="0"/>
              <a:t> </a:t>
            </a:r>
            <a:r>
              <a:rPr lang="en-US" sz="3600" dirty="0" err="1"/>
              <a:t>امکان‌پذیری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رضایت</a:t>
            </a:r>
            <a:r>
              <a:rPr lang="en-US" sz="3600" dirty="0"/>
              <a:t> </a:t>
            </a:r>
            <a:r>
              <a:rPr lang="en-US" sz="3600" dirty="0" err="1"/>
              <a:t>قابل</a:t>
            </a:r>
            <a:r>
              <a:rPr lang="en-US" sz="3600" dirty="0"/>
              <a:t> </a:t>
            </a:r>
            <a:r>
              <a:rPr lang="en-US" sz="3600" dirty="0" err="1"/>
              <a:t>قبول</a:t>
            </a:r>
            <a:r>
              <a:rPr lang="en-US" sz="3600" dirty="0"/>
              <a:t> </a:t>
            </a:r>
            <a:r>
              <a:rPr lang="en-US" sz="3600" dirty="0" err="1"/>
              <a:t>کاربران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گزارش</a:t>
            </a:r>
            <a:r>
              <a:rPr lang="en-US" sz="3600" dirty="0"/>
              <a:t> </a:t>
            </a:r>
            <a:r>
              <a:rPr lang="en-US" sz="3600" dirty="0" err="1"/>
              <a:t>کرده‌اند</a:t>
            </a:r>
            <a:r>
              <a:rPr lang="en-US" sz="3600" dirty="0"/>
              <a:t> .</a:t>
            </a:r>
          </a:p>
          <a:p>
            <a:pPr algn="r" rtl="1"/>
            <a:r>
              <a:rPr lang="en-US" sz="3600" dirty="0" err="1"/>
              <a:t>عامل</a:t>
            </a:r>
            <a:r>
              <a:rPr lang="en-US" sz="3600" dirty="0"/>
              <a:t> </a:t>
            </a:r>
            <a:r>
              <a:rPr lang="en-US" sz="3600" dirty="0" err="1"/>
              <a:t>دیگر</a:t>
            </a:r>
            <a:r>
              <a:rPr lang="en-US" sz="3600" dirty="0"/>
              <a:t>، </a:t>
            </a:r>
            <a:r>
              <a:rPr lang="en-US" sz="3600" dirty="0" err="1"/>
              <a:t>صرفه‌جویی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زمان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هزینه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مراجع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نیازمند</a:t>
            </a:r>
            <a:r>
              <a:rPr lang="en-US" sz="3600" dirty="0"/>
              <a:t> </a:t>
            </a:r>
            <a:r>
              <a:rPr lang="en-US" sz="3600" dirty="0" err="1"/>
              <a:t>طی</a:t>
            </a:r>
            <a:r>
              <a:rPr lang="en-US" sz="3600" dirty="0"/>
              <a:t> </a:t>
            </a:r>
            <a:r>
              <a:rPr lang="en-US" sz="3600" dirty="0" err="1"/>
              <a:t>مسیر</a:t>
            </a:r>
            <a:r>
              <a:rPr lang="en-US" sz="3600" dirty="0"/>
              <a:t>، </a:t>
            </a:r>
            <a:r>
              <a:rPr lang="en-US" sz="3600" dirty="0" err="1"/>
              <a:t>انتظار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مرکز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صرف</a:t>
            </a:r>
            <a:r>
              <a:rPr lang="en-US" sz="3600" dirty="0"/>
              <a:t> </a:t>
            </a:r>
            <a:r>
              <a:rPr lang="en-US" sz="3600" dirty="0" err="1"/>
              <a:t>هزینه‌های</a:t>
            </a:r>
            <a:r>
              <a:rPr lang="en-US" sz="3600" dirty="0"/>
              <a:t> </a:t>
            </a:r>
            <a:r>
              <a:rPr lang="en-US" sz="3600" dirty="0" err="1"/>
              <a:t>جانبی</a:t>
            </a:r>
            <a:r>
              <a:rPr lang="en-US" sz="3600" dirty="0"/>
              <a:t> </a:t>
            </a:r>
            <a:r>
              <a:rPr lang="en-US" sz="3600" dirty="0" err="1"/>
              <a:t>نیست</a:t>
            </a:r>
            <a:r>
              <a:rPr lang="en-US" sz="3600" dirty="0"/>
              <a:t> .</a:t>
            </a:r>
          </a:p>
          <a:p>
            <a:pPr algn="r" rtl="1"/>
            <a:r>
              <a:rPr lang="en-US" sz="3600" dirty="0" err="1"/>
              <a:t>بااین‌حال</a:t>
            </a:r>
            <a:r>
              <a:rPr lang="en-US" sz="3600" dirty="0"/>
              <a:t>، </a:t>
            </a:r>
            <a:r>
              <a:rPr lang="en-US" sz="3600" dirty="0" err="1"/>
              <a:t>محرمانگی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امنیت</a:t>
            </a:r>
            <a:r>
              <a:rPr lang="en-US" sz="3600" dirty="0"/>
              <a:t> </a:t>
            </a:r>
            <a:r>
              <a:rPr lang="en-US" sz="3600" dirty="0" err="1"/>
              <a:t>اطلاعات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مهم‌ترین</a:t>
            </a:r>
            <a:r>
              <a:rPr lang="en-US" sz="3600" dirty="0"/>
              <a:t> </a:t>
            </a:r>
            <a:r>
              <a:rPr lang="en-US" sz="3600" dirty="0" err="1"/>
              <a:t>نگرانی‌های</a:t>
            </a:r>
            <a:r>
              <a:rPr lang="en-US" sz="3600" dirty="0"/>
              <a:t> </a:t>
            </a:r>
            <a:r>
              <a:rPr lang="en-US" sz="3600" dirty="0" err="1"/>
              <a:t>مراجعان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نگرانی</a:t>
            </a:r>
            <a:r>
              <a:rPr lang="en-US" sz="3600" dirty="0"/>
              <a:t> </a:t>
            </a:r>
            <a:r>
              <a:rPr lang="en-US" sz="3600" dirty="0" err="1"/>
              <a:t>درباره</a:t>
            </a:r>
            <a:r>
              <a:rPr lang="en-US" sz="3600" dirty="0"/>
              <a:t> </a:t>
            </a:r>
            <a:r>
              <a:rPr lang="en-US" sz="3600" dirty="0" err="1"/>
              <a:t>ذخیره</a:t>
            </a:r>
            <a:r>
              <a:rPr lang="en-US" sz="3600" dirty="0"/>
              <a:t> </a:t>
            </a:r>
            <a:r>
              <a:rPr lang="en-US" sz="3600" dirty="0" err="1"/>
              <a:t>اطلاعات</a:t>
            </a:r>
            <a:r>
              <a:rPr lang="en-US" sz="3600" dirty="0"/>
              <a:t>، </a:t>
            </a:r>
            <a:r>
              <a:rPr lang="en-US" sz="3600" dirty="0" err="1"/>
              <a:t>امنیت</a:t>
            </a:r>
            <a:r>
              <a:rPr lang="en-US" sz="3600" dirty="0"/>
              <a:t> </a:t>
            </a:r>
            <a:r>
              <a:rPr lang="en-US" sz="3600" dirty="0" err="1"/>
              <a:t>پلتفرم</a:t>
            </a:r>
            <a:r>
              <a:rPr lang="en-US" sz="3600" dirty="0"/>
              <a:t>، </a:t>
            </a:r>
            <a:r>
              <a:rPr lang="en-US" sz="3600" dirty="0" err="1"/>
              <a:t>احتمال</a:t>
            </a:r>
            <a:r>
              <a:rPr lang="en-US" sz="3600" dirty="0"/>
              <a:t> </a:t>
            </a:r>
            <a:r>
              <a:rPr lang="en-US" sz="3600" dirty="0" err="1"/>
              <a:t>افشای</a:t>
            </a:r>
            <a:r>
              <a:rPr lang="en-US" sz="3600" dirty="0"/>
              <a:t> </a:t>
            </a:r>
            <a:r>
              <a:rPr lang="en-US" sz="3600" dirty="0" err="1"/>
              <a:t>محتوای</a:t>
            </a:r>
            <a:r>
              <a:rPr lang="en-US" sz="3600" dirty="0"/>
              <a:t> </a:t>
            </a:r>
            <a:r>
              <a:rPr lang="en-US" sz="3600" dirty="0" err="1"/>
              <a:t>جلسات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حضور</a:t>
            </a:r>
            <a:r>
              <a:rPr lang="en-US" sz="3600" dirty="0"/>
              <a:t> </a:t>
            </a:r>
            <a:r>
              <a:rPr lang="en-US" sz="3600" dirty="0" err="1"/>
              <a:t>افراد</a:t>
            </a:r>
            <a:r>
              <a:rPr lang="en-US" sz="3600" dirty="0"/>
              <a:t> </a:t>
            </a:r>
            <a:r>
              <a:rPr lang="en-US" sz="3600" dirty="0" err="1"/>
              <a:t>دیگر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محیط</a:t>
            </a:r>
            <a:r>
              <a:rPr lang="en-US" sz="3600" dirty="0"/>
              <a:t> </a:t>
            </a:r>
            <a:r>
              <a:rPr lang="en-US" sz="3600" dirty="0" err="1"/>
              <a:t>منزل</a:t>
            </a:r>
            <a:r>
              <a:rPr lang="en-US" sz="3600" dirty="0"/>
              <a:t> </a:t>
            </a:r>
            <a:r>
              <a:rPr lang="en-US" sz="3600" dirty="0" err="1"/>
              <a:t>می‌تواند</a:t>
            </a:r>
            <a:r>
              <a:rPr lang="en-US" sz="3600" dirty="0"/>
              <a:t> </a:t>
            </a:r>
            <a:r>
              <a:rPr lang="en-US" sz="3600" dirty="0" err="1"/>
              <a:t>اعتماد</a:t>
            </a:r>
            <a:r>
              <a:rPr lang="en-US" sz="3600" dirty="0"/>
              <a:t> </a:t>
            </a:r>
            <a:r>
              <a:rPr lang="en-US" sz="3600" dirty="0" err="1"/>
              <a:t>به</a:t>
            </a:r>
            <a:r>
              <a:rPr lang="en-US" sz="3600" dirty="0"/>
              <a:t> </a:t>
            </a:r>
            <a:r>
              <a:rPr lang="en-US" sz="3600" dirty="0" err="1"/>
              <a:t>خدمات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کاهش</a:t>
            </a:r>
            <a:r>
              <a:rPr lang="en-US" sz="3600" dirty="0"/>
              <a:t> </a:t>
            </a:r>
            <a:r>
              <a:rPr lang="en-US" sz="3600" dirty="0" err="1"/>
              <a:t>دهد</a:t>
            </a:r>
            <a:r>
              <a:rPr lang="en-US" sz="3600" dirty="0"/>
              <a:t> .</a:t>
            </a:r>
          </a:p>
          <a:p>
            <a:pPr algn="r" rtl="1"/>
            <a:r>
              <a:rPr lang="en-US" sz="3600" b="1" dirty="0" err="1"/>
              <a:t>موانع</a:t>
            </a:r>
            <a:r>
              <a:rPr lang="en-US" sz="3600" b="1" dirty="0"/>
              <a:t> </a:t>
            </a:r>
            <a:r>
              <a:rPr lang="en-US" sz="3600" b="1" dirty="0" err="1"/>
              <a:t>و</a:t>
            </a:r>
            <a:r>
              <a:rPr lang="en-US" sz="3600" b="1" dirty="0"/>
              <a:t> </a:t>
            </a:r>
            <a:r>
              <a:rPr lang="en-US" sz="3600" b="1" dirty="0" err="1"/>
              <a:t>تسهیل‌کننده‌ها</a:t>
            </a:r>
            <a:r>
              <a:rPr lang="en-US" sz="3600" b="1" dirty="0"/>
              <a:t> </a:t>
            </a:r>
            <a:r>
              <a:rPr lang="en-US" sz="3600" b="1" dirty="0" err="1"/>
              <a:t>از</a:t>
            </a:r>
            <a:r>
              <a:rPr lang="en-US" sz="3600" b="1" dirty="0"/>
              <a:t> </a:t>
            </a:r>
            <a:r>
              <a:rPr lang="en-US" sz="3600" b="1" dirty="0" err="1"/>
              <a:t>دیدگاه</a:t>
            </a:r>
            <a:r>
              <a:rPr lang="en-US" sz="3600" b="1" dirty="0"/>
              <a:t> </a:t>
            </a:r>
            <a:r>
              <a:rPr lang="en-US" sz="3600" b="1" dirty="0" err="1"/>
              <a:t>درمانگران</a:t>
            </a:r>
            <a:endParaRPr lang="en-US" sz="3600" b="1" dirty="0"/>
          </a:p>
          <a:p>
            <a:pPr algn="r" rtl="1"/>
            <a:r>
              <a:rPr lang="en-US" sz="3600" dirty="0" err="1"/>
              <a:t>درمانگران</a:t>
            </a:r>
            <a:r>
              <a:rPr lang="en-US" sz="3600" dirty="0"/>
              <a:t> </a:t>
            </a:r>
            <a:r>
              <a:rPr lang="en-US" sz="3600" dirty="0" err="1"/>
              <a:t>علاوه</a:t>
            </a:r>
            <a:r>
              <a:rPr lang="en-US" sz="3600" dirty="0"/>
              <a:t> 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مسائل</a:t>
            </a:r>
            <a:r>
              <a:rPr lang="en-US" sz="3600" dirty="0"/>
              <a:t> </a:t>
            </a:r>
            <a:r>
              <a:rPr lang="en-US" sz="3600" dirty="0" err="1"/>
              <a:t>مشترک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مراجعان</a:t>
            </a:r>
            <a:r>
              <a:rPr lang="en-US" sz="3600" dirty="0"/>
              <a:t>،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چالش‌های</a:t>
            </a:r>
            <a:r>
              <a:rPr lang="en-US" sz="3600" dirty="0"/>
              <a:t> </a:t>
            </a:r>
            <a:r>
              <a:rPr lang="en-US" sz="3600" dirty="0" err="1"/>
              <a:t>حرفه‌ای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سازمانی</a:t>
            </a:r>
            <a:r>
              <a:rPr lang="en-US" sz="3600" dirty="0"/>
              <a:t> </a:t>
            </a:r>
            <a:r>
              <a:rPr lang="en-US" sz="3600" dirty="0" err="1"/>
              <a:t>مواجه‌اند</a:t>
            </a:r>
            <a:r>
              <a:rPr lang="en-US" sz="3600" dirty="0"/>
              <a:t>. </a:t>
            </a:r>
            <a:r>
              <a:rPr lang="en-US" sz="3600" dirty="0" err="1"/>
              <a:t>یکی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مهم‌ترین</a:t>
            </a:r>
            <a:r>
              <a:rPr lang="en-US" sz="3600" dirty="0"/>
              <a:t> </a:t>
            </a:r>
            <a:r>
              <a:rPr lang="en-US" sz="3600" dirty="0" err="1"/>
              <a:t>نگرانی‌ها</a:t>
            </a:r>
            <a:r>
              <a:rPr lang="en-US" sz="3600" dirty="0"/>
              <a:t>، </a:t>
            </a:r>
            <a:r>
              <a:rPr lang="en-US" sz="3600" dirty="0" err="1"/>
              <a:t>حفظ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رابطه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ارزیابی</a:t>
            </a:r>
            <a:r>
              <a:rPr lang="en-US" sz="3600" dirty="0"/>
              <a:t> </a:t>
            </a:r>
            <a:r>
              <a:rPr lang="en-US" sz="3600" dirty="0" err="1"/>
              <a:t>نشانه‌های</a:t>
            </a:r>
            <a:r>
              <a:rPr lang="en-US" sz="3600" dirty="0"/>
              <a:t> </a:t>
            </a:r>
            <a:r>
              <a:rPr lang="en-US" sz="3600" dirty="0" err="1"/>
              <a:t>غیرکلامی</a:t>
            </a:r>
            <a:r>
              <a:rPr lang="en-US" sz="3600" dirty="0"/>
              <a:t> </a:t>
            </a:r>
            <a:r>
              <a:rPr lang="en-US" sz="3600" dirty="0" err="1"/>
              <a:t>است</a:t>
            </a:r>
            <a:r>
              <a:rPr lang="en-US" sz="3600" dirty="0"/>
              <a:t>. </a:t>
            </a:r>
            <a:r>
              <a:rPr lang="en-US" sz="3600" dirty="0" err="1"/>
              <a:t>اگرچه</a:t>
            </a:r>
            <a:r>
              <a:rPr lang="en-US" sz="3600" dirty="0"/>
              <a:t> </a:t>
            </a:r>
            <a:r>
              <a:rPr lang="en-US" sz="3600" dirty="0" err="1"/>
              <a:t>شواهد</a:t>
            </a:r>
            <a:r>
              <a:rPr lang="en-US" sz="3600" dirty="0"/>
              <a:t> </a:t>
            </a:r>
            <a:r>
              <a:rPr lang="en-US" sz="3600" dirty="0" err="1"/>
              <a:t>امکان</a:t>
            </a:r>
            <a:r>
              <a:rPr lang="en-US" sz="3600" dirty="0"/>
              <a:t> </a:t>
            </a:r>
            <a:r>
              <a:rPr lang="en-US" sz="3600" dirty="0" err="1"/>
              <a:t>شکل‌گیری</a:t>
            </a:r>
            <a:r>
              <a:rPr lang="en-US" sz="3600" dirty="0"/>
              <a:t> </a:t>
            </a:r>
            <a:r>
              <a:rPr lang="en-US" sz="3600" dirty="0" err="1"/>
              <a:t>اتحاد</a:t>
            </a:r>
            <a:r>
              <a:rPr lang="en-US" sz="3600" dirty="0"/>
              <a:t> </a:t>
            </a:r>
            <a:r>
              <a:rPr lang="en-US" sz="3600" dirty="0" err="1"/>
              <a:t>درمانی</a:t>
            </a:r>
            <a:r>
              <a:rPr lang="en-US" sz="3600" dirty="0"/>
              <a:t> </a:t>
            </a:r>
            <a:r>
              <a:rPr lang="en-US" sz="3600" dirty="0" err="1"/>
              <a:t>را</a:t>
            </a:r>
            <a:r>
              <a:rPr lang="en-US" sz="3600" dirty="0"/>
              <a:t> </a:t>
            </a:r>
            <a:r>
              <a:rPr lang="en-US" sz="3600" dirty="0" err="1"/>
              <a:t>تأیید</a:t>
            </a:r>
            <a:r>
              <a:rPr lang="en-US" sz="3600" dirty="0"/>
              <a:t> </a:t>
            </a:r>
            <a:r>
              <a:rPr lang="en-US" sz="3600" dirty="0" err="1"/>
              <a:t>می‌کنند</a:t>
            </a:r>
            <a:r>
              <a:rPr lang="en-US" sz="3600" dirty="0"/>
              <a:t>، </a:t>
            </a:r>
            <a:r>
              <a:rPr lang="en-US" sz="3600" dirty="0" err="1"/>
              <a:t>نگرش</a:t>
            </a:r>
            <a:r>
              <a:rPr lang="en-US" sz="3600" dirty="0"/>
              <a:t> </a:t>
            </a:r>
            <a:r>
              <a:rPr lang="en-US" sz="3600" dirty="0" err="1"/>
              <a:t>و</a:t>
            </a:r>
            <a:r>
              <a:rPr lang="en-US" sz="3600" dirty="0"/>
              <a:t> </a:t>
            </a:r>
            <a:r>
              <a:rPr lang="en-US" sz="3600" dirty="0" err="1"/>
              <a:t>مهارت</a:t>
            </a:r>
            <a:r>
              <a:rPr lang="en-US" sz="3600" dirty="0"/>
              <a:t>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همچنان</a:t>
            </a:r>
            <a:r>
              <a:rPr lang="en-US" sz="3600" dirty="0"/>
              <a:t> 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کیفیت</a:t>
            </a:r>
            <a:r>
              <a:rPr lang="en-US" sz="3600" dirty="0"/>
              <a:t> </a:t>
            </a:r>
            <a:r>
              <a:rPr lang="en-US" sz="3600" dirty="0" err="1"/>
              <a:t>استفاده</a:t>
            </a:r>
            <a:r>
              <a:rPr lang="en-US" sz="3600" dirty="0"/>
              <a:t> </a:t>
            </a:r>
            <a:r>
              <a:rPr lang="en-US" sz="3600" dirty="0" err="1"/>
              <a:t>از</a:t>
            </a:r>
            <a:r>
              <a:rPr lang="en-US" sz="3600" dirty="0"/>
              <a:t> </a:t>
            </a:r>
            <a:r>
              <a:rPr lang="en-US" sz="3600" dirty="0" err="1"/>
              <a:t>این</a:t>
            </a:r>
            <a:r>
              <a:rPr lang="en-US" sz="3600" dirty="0"/>
              <a:t> </a:t>
            </a:r>
            <a:r>
              <a:rPr lang="en-US" sz="3600" dirty="0" err="1"/>
              <a:t>روش</a:t>
            </a:r>
            <a:r>
              <a:rPr lang="en-US" sz="3600" dirty="0"/>
              <a:t> </a:t>
            </a:r>
            <a:r>
              <a:rPr lang="en-US" sz="3600" dirty="0" err="1"/>
              <a:t>اثر</a:t>
            </a:r>
            <a:r>
              <a:rPr lang="en-US" sz="3600" dirty="0"/>
              <a:t> </a:t>
            </a:r>
            <a:r>
              <a:rPr lang="en-US" sz="3600" dirty="0" err="1"/>
              <a:t>دارد</a:t>
            </a:r>
            <a:r>
              <a:rPr lang="en-US" sz="3600" dirty="0"/>
              <a:t> .</a:t>
            </a:r>
          </a:p>
          <a:p>
            <a:pPr algn="r" rtl="1"/>
            <a:r>
              <a:rPr lang="en-US" sz="3600" dirty="0" err="1"/>
              <a:t>آمادگی</a:t>
            </a:r>
            <a:r>
              <a:rPr lang="en-US" sz="3600" dirty="0"/>
              <a:t> </a:t>
            </a:r>
            <a:r>
              <a:rPr lang="en-US" sz="3600" dirty="0" err="1"/>
              <a:t>حرفه‌ای</a:t>
            </a:r>
            <a:r>
              <a:rPr lang="en-US" sz="3600" dirty="0"/>
              <a:t> </a:t>
            </a:r>
            <a:r>
              <a:rPr lang="en-US" sz="3600" dirty="0" err="1"/>
              <a:t>نیز</a:t>
            </a:r>
            <a:r>
              <a:rPr lang="en-US" sz="3600" dirty="0"/>
              <a:t> </a:t>
            </a:r>
            <a:r>
              <a:rPr lang="en-US" sz="3600" dirty="0" err="1"/>
              <a:t>اهمیت</a:t>
            </a:r>
            <a:r>
              <a:rPr lang="en-US" sz="3600" dirty="0"/>
              <a:t> </a:t>
            </a:r>
            <a:r>
              <a:rPr lang="en-US" sz="3600" dirty="0" err="1"/>
              <a:t>دارد</a:t>
            </a:r>
            <a:r>
              <a:rPr lang="en-US" sz="3600" dirty="0"/>
              <a:t>. </a:t>
            </a:r>
            <a:r>
              <a:rPr lang="en-US" sz="3600" dirty="0" err="1"/>
              <a:t>درمانگر</a:t>
            </a:r>
            <a:r>
              <a:rPr lang="en-US" sz="3600" dirty="0"/>
              <a:t> </a:t>
            </a:r>
            <a:r>
              <a:rPr lang="en-US" sz="3600" dirty="0" err="1"/>
              <a:t>آنلاین</a:t>
            </a:r>
            <a:r>
              <a:rPr lang="en-US" sz="3600" dirty="0"/>
              <a:t> </a:t>
            </a:r>
            <a:r>
              <a:rPr lang="en-US" sz="3600" dirty="0" err="1"/>
              <a:t>علاوه</a:t>
            </a:r>
            <a:r>
              <a:rPr lang="en-US" sz="3600" dirty="0"/>
              <a:t> </a:t>
            </a:r>
            <a:r>
              <a:rPr lang="en-US" sz="3600" dirty="0" err="1"/>
              <a:t>بر</a:t>
            </a:r>
            <a:r>
              <a:rPr lang="en-US" sz="3600" dirty="0"/>
              <a:t> </a:t>
            </a:r>
            <a:r>
              <a:rPr lang="en-US" sz="3600" dirty="0" err="1"/>
              <a:t>مهارت</a:t>
            </a:r>
            <a:r>
              <a:rPr lang="en-US" sz="3600" dirty="0"/>
              <a:t> </a:t>
            </a:r>
            <a:r>
              <a:rPr lang="en-US" sz="3600" dirty="0" err="1"/>
              <a:t>بالینی</a:t>
            </a:r>
            <a:r>
              <a:rPr lang="en-US" sz="3600" dirty="0"/>
              <a:t> </a:t>
            </a:r>
            <a:r>
              <a:rPr lang="en-US" sz="3600" dirty="0" err="1"/>
              <a:t>باید</a:t>
            </a:r>
            <a:r>
              <a:rPr lang="en-US" sz="3600" dirty="0"/>
              <a:t> </a:t>
            </a:r>
            <a:r>
              <a:rPr lang="en-US" sz="3600" dirty="0" err="1"/>
              <a:t>با</a:t>
            </a:r>
            <a:r>
              <a:rPr lang="en-US" sz="3600" dirty="0"/>
              <a:t> </a:t>
            </a:r>
            <a:r>
              <a:rPr lang="en-US" sz="3600" dirty="0" err="1"/>
              <a:t>مدیریت</a:t>
            </a:r>
            <a:r>
              <a:rPr lang="en-US" sz="3600" dirty="0"/>
              <a:t> </a:t>
            </a:r>
            <a:r>
              <a:rPr lang="en-US" sz="3600" dirty="0" err="1"/>
              <a:t>جلسه</a:t>
            </a:r>
            <a:r>
              <a:rPr lang="en-US" sz="3600" dirty="0"/>
              <a:t> </a:t>
            </a:r>
            <a:r>
              <a:rPr lang="en-US" sz="3600" dirty="0" err="1"/>
              <a:t>مجازی</a:t>
            </a:r>
            <a:r>
              <a:rPr lang="en-US" sz="3600" dirty="0"/>
              <a:t>، </a:t>
            </a:r>
            <a:r>
              <a:rPr lang="en-US" sz="3600" dirty="0" err="1"/>
              <a:t>ارتباط</a:t>
            </a:r>
            <a:r>
              <a:rPr lang="en-US" sz="3600" dirty="0"/>
              <a:t> </a:t>
            </a:r>
            <a:r>
              <a:rPr lang="en-US" sz="3600" dirty="0" err="1"/>
              <a:t>در</a:t>
            </a:r>
            <a:r>
              <a:rPr lang="en-US" sz="3600" dirty="0"/>
              <a:t> </a:t>
            </a:r>
            <a:r>
              <a:rPr lang="en-US" sz="3600" dirty="0" err="1"/>
              <a:t>محیط</a:t>
            </a:r>
            <a:r>
              <a:rPr lang="en-US" sz="3600" dirty="0"/>
              <a:t> </a:t>
            </a:r>
            <a:r>
              <a:rPr lang="en-US" sz="3600" dirty="0" err="1"/>
              <a:t>دیجیتال</a:t>
            </a:r>
            <a:r>
              <a:rPr lang="en-US" sz="3600" dirty="0"/>
              <a:t>، </a:t>
            </a:r>
            <a:r>
              <a:rPr lang="en-US" sz="3600" dirty="0" err="1"/>
              <a:t>حفظ</a:t>
            </a:r>
            <a:r>
              <a:rPr lang="en-US" sz="3600" dirty="0"/>
              <a:t> </a:t>
            </a:r>
            <a:r>
              <a:rPr lang="en-US" sz="3600" dirty="0" err="1"/>
              <a:t>محرمانگی</a:t>
            </a:r>
            <a:r>
              <a:rPr lang="en-US" sz="3600" dirty="0"/>
              <a:t>، </a:t>
            </a:r>
            <a:r>
              <a:rPr lang="en-US" sz="3600" dirty="0" err="1"/>
              <a:t>مدیریت</a:t>
            </a:r>
            <a:r>
              <a:rPr lang="en-US" sz="3600" dirty="0"/>
              <a:t> </a:t>
            </a:r>
            <a:r>
              <a:rPr lang="en-US" sz="3600" dirty="0" err="1"/>
              <a:t>اختلال</a:t>
            </a:r>
            <a:r>
              <a:rPr lang="en-US" sz="3600" dirty="0"/>
              <a:t> </a:t>
            </a:r>
            <a:r>
              <a:rPr lang="en-US" sz="3600" dirty="0" err="1"/>
              <a:t>ارتباط</a:t>
            </a:r>
            <a:r>
              <a:rPr lang="en-US" sz="3600" dirty="0"/>
              <a:t>، </a:t>
            </a:r>
            <a:r>
              <a:rPr lang="en-US" sz="3600" dirty="0" err="1"/>
              <a:t>مستندسازی</a:t>
            </a:r>
            <a:r>
              <a:rPr lang="en-US" sz="3600" dirty="0"/>
              <a:t> </a:t>
            </a:r>
            <a:r>
              <a:rPr lang="en-US" sz="3600" dirty="0" err="1"/>
              <a:t>آشنا</a:t>
            </a:r>
            <a:r>
              <a:rPr lang="en-US" sz="3600" dirty="0"/>
              <a:t> </a:t>
            </a:r>
            <a:r>
              <a:rPr lang="en-US" sz="3600" dirty="0" err="1"/>
              <a:t>باشد</a:t>
            </a:r>
            <a:r>
              <a:rPr lang="en-US" sz="3600" dirty="0"/>
              <a:t>.</a:t>
            </a:r>
          </a:p>
        </p:txBody>
      </p:sp>
      <p:sp>
        <p:nvSpPr>
          <p:cNvPr id="2" name="Rectangle 1"/>
          <p:cNvSpPr/>
          <p:nvPr/>
        </p:nvSpPr>
        <p:spPr>
          <a:xfrm>
            <a:off x="456358" y="17925715"/>
            <a:ext cx="976407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1"/>
            <a:r>
              <a:rPr lang="en-US" sz="2800" dirty="0"/>
              <a:t>Clough, B. A., Casey, L. M., Day, K. M., &amp; Pierce, C. (2019). Going global: Do consumer preferences, attitudes, and barriers to using e-mental health services differ across countries? *Journal of Mental Health, 28*(1), 17–25. https://</a:t>
            </a:r>
            <a:r>
              <a:rPr lang="en-US" sz="2800" dirty="0" err="1"/>
              <a:t>doi.org</a:t>
            </a:r>
            <a:r>
              <a:rPr lang="en-US" sz="2800" dirty="0"/>
              <a:t>/10.1080/09638237.2017.1370639</a:t>
            </a:r>
          </a:p>
          <a:p>
            <a:pPr rtl="1"/>
            <a:r>
              <a:rPr lang="en-US" sz="2800" dirty="0"/>
              <a:t>Cowan, K. E., McKean, A. J., Gentry, M. T., &amp; </a:t>
            </a:r>
            <a:r>
              <a:rPr lang="en-US" sz="2800" dirty="0" err="1"/>
              <a:t>Hilty</a:t>
            </a:r>
            <a:r>
              <a:rPr lang="en-US" sz="2800" dirty="0"/>
              <a:t>, D. M. (2019). Barriers to use of telepsychiatry: Clinicians as gatekeepers. *Mayo Clinic Proceedings, 94*(12), 2510–2523. https://</a:t>
            </a:r>
            <a:r>
              <a:rPr lang="en-US" sz="2800" dirty="0" err="1"/>
              <a:t>doi.org</a:t>
            </a:r>
            <a:r>
              <a:rPr lang="en-US" sz="2800" dirty="0"/>
              <a:t>/10.1016/j.mayocp.2019.04.018</a:t>
            </a:r>
          </a:p>
          <a:p>
            <a:pPr rtl="1"/>
            <a:r>
              <a:rPr lang="en-US" sz="2800" dirty="0"/>
              <a:t>Davies, F., Shepherd, H. L., Beatty, L., Clark, B., </a:t>
            </a:r>
            <a:r>
              <a:rPr lang="en-US" sz="2800" dirty="0" err="1"/>
              <a:t>Butow</a:t>
            </a:r>
            <a:r>
              <a:rPr lang="en-US" sz="2800" dirty="0"/>
              <a:t>, P., &amp; Shaw, J. (2020). Implementing web-based therapy in routine mental health care: Systematic review of health professionals' perspectives. *Journal of Medical Internet Research, 22*(7), e17362. https://</a:t>
            </a:r>
            <a:r>
              <a:rPr lang="en-US" sz="2800" dirty="0" err="1"/>
              <a:t>doi.org</a:t>
            </a:r>
            <a:r>
              <a:rPr lang="en-US" sz="2800" dirty="0"/>
              <a:t>/10.2196/17362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48826B-333F-034D-8DFE-037058C35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328" y="4616113"/>
            <a:ext cx="3229472" cy="338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291</TotalTime>
  <Words>959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poonak ahmadi</cp:lastModifiedBy>
  <cp:revision>39</cp:revision>
  <dcterms:created xsi:type="dcterms:W3CDTF">2026-09-07T19:22:54Z</dcterms:created>
  <dcterms:modified xsi:type="dcterms:W3CDTF">2026-10-12T19:05:19Z</dcterms:modified>
</cp:coreProperties>
</file>