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30" d="100"/>
          <a:sy n="30" d="100"/>
        </p:scale>
        <p:origin x="1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2028" y="5382498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rtl="1">
              <a:spcAft>
                <a:spcPts val="600"/>
              </a:spcAft>
              <a:buNone/>
            </a:pPr>
            <a:r>
              <a:rPr lang="ar-SA" sz="6000" b="1" dirty="0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پیش از بارداری تا تولد: نقش مراقبت‌های جامع در ارتقای سلامت مادر و جنین، پیش از بارداری و دوران بارداری </a:t>
            </a:r>
            <a:endParaRPr lang="en-US" sz="6000" dirty="0"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Code:1593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411497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شیما عمرانی(1)</a:t>
            </a:r>
          </a:p>
          <a:p>
            <a:pPr marL="342900" lvl="0" indent="-342900" algn="ctr" rtl="1">
              <a:spcAft>
                <a:spcPts val="600"/>
              </a:spcAft>
              <a:buSzPts val="1200"/>
              <a:buFont typeface="+mj-lt"/>
              <a:buAutoNum type="arabicPeriod"/>
            </a:pPr>
            <a:r>
              <a:rPr lang="fa-IR" sz="4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دانشجوی </a:t>
            </a:r>
            <a:r>
              <a:rPr lang="fa-IR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کارشناسی پیوسته مامایی، گروه مامایی ، واحد نجف آباد، دانشگاه آزاد اسلامی ، نجف آباد، ایران، مرکز تحقیقات توسعه علوم پرستاری و مامایی، واحد نجف آباد، دانشگاه آزاد اسلامی، نجف آباد ،ایران</a:t>
            </a:r>
            <a:endParaRPr lang="en-US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مراقبت‌های پیش از بارداری و دوران بارداری نقش مهمی در شناسایی عوامل خطر، جلوگیری از وقوع مرگ و میر مادر و جنین، پیشگیری از برخی عوارض و ارتقای سلامت مادر و جنین</a:t>
            </a:r>
            <a:r>
              <a:rPr lang="fa-IR" sz="32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دارند. ارائه مراقبت‌های منظم، باکیفیت و مبتنی بر شواهد، همراه با آموزش و حمایت از مادر توسط شخص آموزش دیده و متخصص در حیطه مربوط به سلامت زنان و زایمان می‌تواند به بهبود تجربه بارداری و پیامدهای سلامت مادر کمک کند. 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مراقبت‌های پیش از بارداری و دوران بارداری از اجزای مهم مراقبت از سلامت مادر و جنین هستند. مراقبت پیش از بارداری با هدف شناسایی و کاهش عوامل خطر و ارجاع به موقع برای درمان ، آماده کردن مادر برای زایمان، بهبود وضعیت سلامت و تغذیه و اصلاح رفتارهای مؤثر بر پیامدهای بارداری انجام می‌شود. در دوران بارداری نیز مراقبت منظم امکان پایش سلامت مادر و جنین، غربالگری و تشخیص زودهنگام عوارض و ارائه آموزش‌های لازم را فراهم می‌کند. بنابراین، دسترسی به مراقبت‌های باکیفیت و مبتنی بر شواهد با حضور شخص آموزش دیده در زمینه سلامت باروری بانوان می‌تواند در ارتقای سلامت مادر و نوزاد نقش مهمی داشته باشد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این مطالعه به‌صورت مروری انجام شد. برای جمع‌آوری اطلاعات، منابع علمی مرتبط با مراقبت‌های پیش از بارداری و دوران بارداری بررسی شدند. جست‌وجوی منابع بر اساس کلیدواژه‌های مرتبط با مراقبت پیش از بارداری، مراقبت دوران بارداری، سلامت مادر و سلامت جنین انجام شد.(2016-2020)همچنین از دستورالعمل‌ها و منابع علمی معتبر سازمان جهانی بهداشت برای بررسی توصیه‌های مبتنی بر شواهد استفاده شد.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20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بررسی منابع نشان داد که مراقبت پیش از بارداری شامل ارزیابی وضعیت سلامت، شناسایی بیماری‌ها و عوامل خطر، بررسی وضعیت تغذیه‌ای، ارائه آموزش و مشاوره و اقدامات پیشگیرانه است. در دوران بارداری نیز:  ارزیابی منظم مادر و جنین، پایش رشد جنین، غربالگری و تشخیص عوارض، توجه به تغذیه و ارائه آموزش‌های مرتبط با سبک زندگی و علائم هشدار از اجزای مهم مراقبت هستند. </a:t>
            </a:r>
            <a:r>
              <a:rPr lang="en-US" sz="320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WHO</a:t>
            </a:r>
            <a:r>
              <a:rPr lang="fa-IR" sz="320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 بر اهمیت مراقبت‌های دوران بارداری برای ارتقای سلامت، پیشگیری و تشخیص به‌موقع مشکلات تأکید دارد.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9989" y="18428856"/>
            <a:ext cx="976407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1.World Health Organization. Preconception care to reduce maternal and childhood mortality and morbidity: Meeting report and packages of interventions. Geneva: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>
              <a:spcAft>
                <a:spcPts val="600"/>
              </a:spcAft>
              <a:buNone/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2.World Health Organization. WHO recommendations on antenatal care for a positive pregnancy experience. Geneva: World Health Organization; 2016. WHO – Antenatal Care Guideline⁠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>
              <a:spcAft>
                <a:spcPts val="600"/>
              </a:spcAft>
              <a:buNone/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3. World Health Organization. WHO recommendations on antenatal care for a positive pregnancy experience: Executive summary. Geneva: World Health Organization; 2016. 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accent1"/>
          </a:solidFill>
          <a:prstDash val="dash"/>
        </a:ln>
      </a:spPr>
      <a:bodyPr rtlCol="0" anchor="ctr"/>
      <a:lstStyle>
        <a:defPPr marL="0" marR="0" indent="0" algn="ctr" defTabSz="457200" rtl="1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400" b="0" i="0" u="none" strike="noStrike" kern="1200" cap="none" spc="0" normalizeH="0" baseline="0" noProof="0" dirty="0">
            <a:ln>
              <a:noFill/>
            </a:ln>
            <a:solidFill>
              <a:srgbClr val="4472C4"/>
            </a:solidFill>
            <a:effectLst/>
            <a:uLnTx/>
            <a:uFillTx/>
            <a:latin typeface="Calibri" panose="020F0502020204030204"/>
            <a:ea typeface="+mn-ea"/>
            <a:cs typeface="B Nazanin" panose="00000400000000000000" pitchFamily="2" charset="-78"/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520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Taha</cp:lastModifiedBy>
  <cp:revision>34</cp:revision>
  <dcterms:created xsi:type="dcterms:W3CDTF">2026-09-07T19:22:54Z</dcterms:created>
  <dcterms:modified xsi:type="dcterms:W3CDTF">2026-10-07T15:17:45Z</dcterms:modified>
</cp:coreProperties>
</file>