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56" r:id="rId2"/>
  </p:sldIdLst>
  <p:sldSz cx="43526075" cy="24414163"/>
  <p:notesSz cx="9144000" cy="6858000"/>
  <p:embeddedFontLst>
    <p:embeddedFont>
      <p:font typeface="B Nazanin" panose="00000400000000000000" pitchFamily="2" charset="-78"/>
      <p:regular r:id="rId3"/>
      <p:bold r:id="rId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20" d="100"/>
          <a:sy n="20" d="100"/>
        </p:scale>
        <p:origin x="70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font" Target="fonts/font1.fntdata"/><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10/13/2026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5378824" y="4859273"/>
            <a:ext cx="28489661"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defTabSz="4029542">
              <a:spcBef>
                <a:spcPct val="20000"/>
              </a:spcBef>
              <a:defRPr/>
            </a:pPr>
            <a:r>
              <a:rPr lang="en-US" sz="6000" b="1" dirty="0">
                <a:latin typeface="Times New Roman" panose="02020603050405020304" pitchFamily="18" charset="0"/>
                <a:cs typeface="Times New Roman" panose="02020603050405020304" pitchFamily="18" charset="0"/>
              </a:rPr>
              <a:t>The Role of Artificial Intelligence and Robotic Surgery in the Management of Ulcerative Colitis: A Review of Recent Advances </a:t>
            </a: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777129" y="4141246"/>
            <a:ext cx="2728136" cy="115085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algn="ctr">
              <a:defRPr/>
            </a:pPr>
            <a:r>
              <a:rPr lang="en-US" sz="3600" dirty="0">
                <a:solidFill>
                  <a:schemeClr val="tx1"/>
                </a:solidFill>
                <a:latin typeface="Times New Roman" panose="02020603050405020304" pitchFamily="18" charset="0"/>
                <a:cs typeface="Times New Roman" panose="02020603050405020304" pitchFamily="18" charset="0"/>
              </a:rPr>
              <a:t>Code: </a:t>
            </a:r>
            <a:r>
              <a:rPr lang="en-US" sz="3600" dirty="0">
                <a:latin typeface="Times New Roman" panose="02020603050405020304" pitchFamily="18" charset="0"/>
                <a:cs typeface="Times New Roman" panose="02020603050405020304" pitchFamily="18" charset="0"/>
              </a:rPr>
              <a:t>1140</a:t>
            </a:r>
            <a:endParaRPr lang="fa-IR" sz="3600" dirty="0">
              <a:solidFill>
                <a:schemeClr val="tx1"/>
              </a:solidFill>
              <a:latin typeface="Times New Roman" panose="02020603050405020304" pitchFamily="18" charset="0"/>
              <a:cs typeface="Times New Roman" panose="02020603050405020304" pitchFamily="18" charset="0"/>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5378823" y="7243759"/>
            <a:ext cx="28489661" cy="2499146"/>
          </a:xfrm>
          <a:prstGeom prst="rect">
            <a:avLst/>
          </a:prstGeom>
        </p:spPr>
        <p:txBody>
          <a:bodyPr wrap="square"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it-IT" sz="4000" b="1" dirty="0">
                <a:solidFill>
                  <a:schemeClr val="tx1"/>
                </a:solidFill>
                <a:latin typeface="Times New Roman" panose="02020603050405020304" pitchFamily="18" charset="0"/>
                <a:ea typeface="Open Sauce Bold"/>
                <a:cs typeface="B Zar" panose="00000400000000000000" pitchFamily="2" charset="-78"/>
                <a:sym typeface="Open Sauce Bold"/>
              </a:rPr>
              <a:t>Ahmad Eshaghi Hassanabadi (1)- Zahra Alemi (2)- Nayereh Naseri (3)</a:t>
            </a:r>
            <a:endParaRPr lang="en-US" sz="4000" b="1" dirty="0">
              <a:solidFill>
                <a:schemeClr val="tx1"/>
              </a:solidFill>
              <a:latin typeface="Times New Roman" panose="02020603050405020304" pitchFamily="18" charset="0"/>
              <a:ea typeface="Open Sauce Bold"/>
              <a:cs typeface="B Zar" panose="00000400000000000000" pitchFamily="2" charset="-78"/>
              <a:sym typeface="Open Sauce Bold"/>
            </a:endParaRPr>
          </a:p>
          <a:p>
            <a:pPr algn="ctr"/>
            <a:r>
              <a:rPr lang="en-US" sz="3600" dirty="0">
                <a:solidFill>
                  <a:schemeClr val="tx1"/>
                </a:solidFill>
                <a:latin typeface="Times New Roman" panose="02020603050405020304" pitchFamily="18" charset="0"/>
                <a:cs typeface="Times New Roman" panose="02020603050405020304" pitchFamily="18" charset="0"/>
              </a:rPr>
              <a:t> (1, 2) MSc Student of Operating Room, Nursing and Midwife care Research Center, Isfahan University of Medical Sciences, Isfahan, Iran</a:t>
            </a:r>
          </a:p>
          <a:p>
            <a:pPr algn="ctr"/>
            <a:r>
              <a:rPr lang="en-US" sz="3600" dirty="0">
                <a:solidFill>
                  <a:schemeClr val="tx1"/>
                </a:solidFill>
                <a:latin typeface="Times New Roman" panose="02020603050405020304" pitchFamily="18" charset="0"/>
                <a:cs typeface="Times New Roman" panose="02020603050405020304" pitchFamily="18" charset="0"/>
              </a:rPr>
              <a:t>(3) Assistant Professor of Nursing, Department of Nursing, Nursing and Midwifery Sciences Development Research Center, </a:t>
            </a:r>
            <a:r>
              <a:rPr lang="en-US" sz="3600" dirty="0" err="1">
                <a:solidFill>
                  <a:schemeClr val="tx1"/>
                </a:solidFill>
                <a:latin typeface="Times New Roman" panose="02020603050405020304" pitchFamily="18" charset="0"/>
                <a:cs typeface="Times New Roman" panose="02020603050405020304" pitchFamily="18" charset="0"/>
              </a:rPr>
              <a:t>Na.C</a:t>
            </a:r>
            <a:r>
              <a:rPr lang="en-US" sz="3600" dirty="0">
                <a:solidFill>
                  <a:schemeClr val="tx1"/>
                </a:solidFill>
                <a:latin typeface="Times New Roman" panose="02020603050405020304" pitchFamily="18" charset="0"/>
                <a:cs typeface="Times New Roman" panose="02020603050405020304" pitchFamily="18" charset="0"/>
              </a:rPr>
              <a:t>., Islamic Azad University, </a:t>
            </a:r>
            <a:r>
              <a:rPr lang="en-US" sz="3600" dirty="0" err="1">
                <a:solidFill>
                  <a:schemeClr val="tx1"/>
                </a:solidFill>
                <a:latin typeface="Times New Roman" panose="02020603050405020304" pitchFamily="18" charset="0"/>
                <a:cs typeface="Times New Roman" panose="02020603050405020304" pitchFamily="18" charset="0"/>
              </a:rPr>
              <a:t>Najafabad</a:t>
            </a:r>
            <a:r>
              <a:rPr lang="en-US" sz="3600" dirty="0">
                <a:solidFill>
                  <a:schemeClr val="tx1"/>
                </a:solidFill>
                <a:latin typeface="Times New Roman" panose="02020603050405020304" pitchFamily="18" charset="0"/>
                <a:cs typeface="Times New Roman" panose="02020603050405020304" pitchFamily="18" charset="0"/>
              </a:rPr>
              <a:t>, Iran.</a:t>
            </a: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8"/>
            <a:ext cx="9601200" cy="1097280"/>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Times New Roman" panose="02020603050405020304" pitchFamily="18" charset="0"/>
                <a:cs typeface="Times New Roman" panose="02020603050405020304" pitchFamily="18" charset="0"/>
              </a:rPr>
              <a:t>Backgrounds</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407457" y="10154778"/>
            <a:ext cx="20713588" cy="1097280"/>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Times New Roman" panose="02020603050405020304" pitchFamily="18" charset="0"/>
                <a:cs typeface="Times New Roman" panose="02020603050405020304" pitchFamily="18" charset="0"/>
              </a:rPr>
              <a:t>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276641" y="10154778"/>
            <a:ext cx="9601200" cy="1097280"/>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Times New Roman" panose="02020603050405020304" pitchFamily="18" charset="0"/>
                <a:cs typeface="Times New Roman" panose="02020603050405020304" pitchFamily="18" charset="0"/>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6626237"/>
            <a:ext cx="9601200" cy="1097280"/>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Times New Roman" panose="02020603050405020304" pitchFamily="18" charset="0"/>
                <a:cs typeface="Times New Roman" panose="02020603050405020304" pitchFamily="18" charset="0"/>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276641" y="15499139"/>
            <a:ext cx="9601200" cy="1097280"/>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en-US" sz="3600" b="1" dirty="0">
                <a:solidFill>
                  <a:schemeClr val="bg1"/>
                </a:solidFill>
                <a:latin typeface="Times New Roman" panose="02020603050405020304" pitchFamily="18" charset="0"/>
                <a:ea typeface="Times New Roman Bold"/>
                <a:cs typeface="Times New Roman" panose="02020603050405020304" pitchFamily="18" charset="0"/>
                <a:sym typeface="Times New Roman Bold"/>
              </a:rPr>
              <a:t>References</a:t>
            </a: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7" y="11406750"/>
            <a:ext cx="9601199" cy="4524315"/>
          </a:xfrm>
          <a:prstGeom prst="rect">
            <a:avLst/>
          </a:prstGeom>
          <a:noFill/>
        </p:spPr>
        <p:txBody>
          <a:bodyPr wrap="square" rtlCol="0">
            <a:spAutoFit/>
          </a:bodyPr>
          <a:lstStyle>
            <a:defPPr>
              <a:defRPr kern="1200"/>
            </a:defPPr>
          </a:lstStyle>
          <a:p>
            <a:pPr algn="just"/>
            <a:r>
              <a:rPr lang="en-US" sz="3200" dirty="0">
                <a:latin typeface="Times New Roman" panose="02020603050405020304" pitchFamily="18" charset="0"/>
                <a:cs typeface="Times New Roman" panose="02020603050405020304" pitchFamily="18" charset="0"/>
              </a:rPr>
              <a:t>Ulcerative colitis is a chronic inflammatory bowel disease that often requires surgical intervention in medically refractory cases. Recent advances in colorectal surgery, particularly robotic platforms and the integration of artificial intelligence, have improved surgical precision and outcomes. The aim of this study is to examine recent advances in the use of artificial intelligence (AI) and robotic surgery for the management of ulcerative colitis.</a:t>
            </a:r>
          </a:p>
        </p:txBody>
      </p:sp>
      <p:sp>
        <p:nvSpPr>
          <p:cNvPr id="76" name="TextBox 75">
            <a:extLst>
              <a:ext uri="{FF2B5EF4-FFF2-40B4-BE49-F238E27FC236}">
                <a16:creationId xmlns:a16="http://schemas.microsoft.com/office/drawing/2014/main" id="{82745442-14D6-454C-AEAA-7ECB778143F4}"/>
              </a:ext>
            </a:extLst>
          </p:cNvPr>
          <p:cNvSpPr txBox="1"/>
          <p:nvPr/>
        </p:nvSpPr>
        <p:spPr>
          <a:xfrm>
            <a:off x="33340599" y="11722068"/>
            <a:ext cx="9601200" cy="3539430"/>
          </a:xfrm>
          <a:prstGeom prst="rect">
            <a:avLst/>
          </a:prstGeom>
          <a:noFill/>
        </p:spPr>
        <p:txBody>
          <a:bodyPr wrap="square" rtlCol="0">
            <a:spAutoFit/>
          </a:bodyPr>
          <a:lstStyle>
            <a:defPPr>
              <a:defRPr kern="1200"/>
            </a:defPPr>
          </a:lstStyle>
          <a:p>
            <a:pPr algn="just"/>
            <a:r>
              <a:rPr lang="en-US" sz="3200" dirty="0">
                <a:latin typeface="Times New Roman" panose="02020603050405020304" pitchFamily="18" charset="0"/>
                <a:cs typeface="Times New Roman" panose="02020603050405020304" pitchFamily="18" charset="0"/>
              </a:rPr>
              <a:t>AI and robotic surgery can improve the diagnosis and treatment of ulcerative colitis. AI enhances disease prediction and diagnoses. Robotic surgery also increases precision, reduces complications, and improves outcomes. It is recommended that future research evaluate these technologies and develop cost-effective AI algorithms.</a:t>
            </a:r>
            <a:endParaRPr lang="en-US" sz="3200" dirty="0">
              <a:solidFill>
                <a:srgbClr val="000001"/>
              </a:solidFill>
              <a:latin typeface="Times New Roman" panose="02020603050405020304" pitchFamily="18" charset="0"/>
              <a:ea typeface="Times New Roman"/>
              <a:cs typeface="Times New Roman" panose="02020603050405020304" pitchFamily="18" charset="0"/>
              <a:sym typeface="Times New Roman"/>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3340598" y="16764914"/>
            <a:ext cx="9601200" cy="7386638"/>
          </a:xfrm>
          <a:prstGeom prst="rect">
            <a:avLst/>
          </a:prstGeom>
        </p:spPr>
        <p:txBody>
          <a:bodyPr wrap="square" lIns="0" tIns="0" rIns="0" bIns="0" rtlCol="0" anchor="t">
            <a:spAutoFit/>
          </a:bodyPr>
          <a:lstStyle/>
          <a:p>
            <a:pPr algn="just"/>
            <a:r>
              <a:rPr lang="en-US" sz="3200" dirty="0">
                <a:solidFill>
                  <a:srgbClr val="000001"/>
                </a:solidFill>
                <a:latin typeface="Times New Roman"/>
                <a:ea typeface="Times New Roman"/>
                <a:cs typeface="Times New Roman"/>
                <a:sym typeface="Times New Roman"/>
              </a:rPr>
              <a:t>Ogata N, Maeda Y, Misawa M, Takenaka K, Takabayashi K, </a:t>
            </a:r>
            <a:r>
              <a:rPr lang="en-US" sz="3200" dirty="0" err="1">
                <a:solidFill>
                  <a:srgbClr val="000001"/>
                </a:solidFill>
                <a:latin typeface="Times New Roman"/>
                <a:ea typeface="Times New Roman"/>
                <a:cs typeface="Times New Roman"/>
                <a:sym typeface="Times New Roman"/>
              </a:rPr>
              <a:t>Iacucci</a:t>
            </a:r>
            <a:r>
              <a:rPr lang="en-US" sz="3200" dirty="0">
                <a:solidFill>
                  <a:srgbClr val="000001"/>
                </a:solidFill>
                <a:latin typeface="Times New Roman"/>
                <a:ea typeface="Times New Roman"/>
                <a:cs typeface="Times New Roman"/>
                <a:sym typeface="Times New Roman"/>
              </a:rPr>
              <a:t> M, et al. Artificial intelligence-assisted video colonoscopy for disease monitoring of ulcerative colitis: A prospective study. Journal of Crohn's and Colitis. 2025;19(1):jjae080.</a:t>
            </a:r>
          </a:p>
          <a:p>
            <a:pPr algn="just"/>
            <a:r>
              <a:rPr lang="en-US" sz="3200" dirty="0" err="1">
                <a:solidFill>
                  <a:srgbClr val="000001"/>
                </a:solidFill>
                <a:latin typeface="Times New Roman"/>
                <a:ea typeface="Times New Roman"/>
                <a:cs typeface="Times New Roman"/>
                <a:sym typeface="Times New Roman"/>
              </a:rPr>
              <a:t>Rimondi</a:t>
            </a:r>
            <a:r>
              <a:rPr lang="en-US" sz="3200" dirty="0">
                <a:solidFill>
                  <a:srgbClr val="000001"/>
                </a:solidFill>
                <a:latin typeface="Times New Roman"/>
                <a:ea typeface="Times New Roman"/>
                <a:cs typeface="Times New Roman"/>
                <a:sym typeface="Times New Roman"/>
              </a:rPr>
              <a:t> A, Gottlieb K, Despott EJ, </a:t>
            </a:r>
            <a:r>
              <a:rPr lang="en-US" sz="3200" dirty="0" err="1">
                <a:solidFill>
                  <a:srgbClr val="000001"/>
                </a:solidFill>
                <a:latin typeface="Times New Roman"/>
                <a:ea typeface="Times New Roman"/>
                <a:cs typeface="Times New Roman"/>
                <a:sym typeface="Times New Roman"/>
              </a:rPr>
              <a:t>Iacucci</a:t>
            </a:r>
            <a:r>
              <a:rPr lang="en-US" sz="3200" dirty="0">
                <a:solidFill>
                  <a:srgbClr val="000001"/>
                </a:solidFill>
                <a:latin typeface="Times New Roman"/>
                <a:ea typeface="Times New Roman"/>
                <a:cs typeface="Times New Roman"/>
                <a:sym typeface="Times New Roman"/>
              </a:rPr>
              <a:t> M, Murino A, </a:t>
            </a:r>
            <a:r>
              <a:rPr lang="en-US" sz="3200" dirty="0" err="1">
                <a:solidFill>
                  <a:srgbClr val="000001"/>
                </a:solidFill>
                <a:latin typeface="Times New Roman"/>
                <a:ea typeface="Times New Roman"/>
                <a:cs typeface="Times New Roman"/>
                <a:sym typeface="Times New Roman"/>
              </a:rPr>
              <a:t>Tontini</a:t>
            </a:r>
            <a:r>
              <a:rPr lang="en-US" sz="3200" dirty="0">
                <a:solidFill>
                  <a:srgbClr val="000001"/>
                </a:solidFill>
                <a:latin typeface="Times New Roman"/>
                <a:ea typeface="Times New Roman"/>
                <a:cs typeface="Times New Roman"/>
                <a:sym typeface="Times New Roman"/>
              </a:rPr>
              <a:t> GE. Can artificial intelligence replace endoscopists when assessing mucosal healing in ulcerative colitis? A systematic review and diagnostic test accuracy meta-analysis. Digestive and Liver Disease. 2024;56(7):1164-72.</a:t>
            </a:r>
          </a:p>
          <a:p>
            <a:pPr algn="just"/>
            <a:r>
              <a:rPr lang="en-US" sz="3200" dirty="0" err="1">
                <a:solidFill>
                  <a:srgbClr val="000001"/>
                </a:solidFill>
                <a:latin typeface="Times New Roman"/>
                <a:ea typeface="Times New Roman"/>
                <a:cs typeface="Times New Roman"/>
                <a:sym typeface="Times New Roman"/>
              </a:rPr>
              <a:t>Najdawi</a:t>
            </a:r>
            <a:r>
              <a:rPr lang="en-US" sz="3200" dirty="0">
                <a:solidFill>
                  <a:srgbClr val="000001"/>
                </a:solidFill>
                <a:latin typeface="Times New Roman"/>
                <a:ea typeface="Times New Roman"/>
                <a:cs typeface="Times New Roman"/>
                <a:sym typeface="Times New Roman"/>
              </a:rPr>
              <a:t> F, Sucipto K, Mistry P, Hennek S, Jayson CK, Lin M, et al. Artificial intelligence enables quantitative assessment of ulcerative colitis histology. Modern Pathology. 2023;36(6):100124.</a:t>
            </a: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402867" y="18187624"/>
            <a:ext cx="9601199" cy="40780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200" dirty="0">
                <a:solidFill>
                  <a:srgbClr val="000001"/>
                </a:solidFill>
                <a:latin typeface="Times New Roman"/>
                <a:ea typeface="Times New Roman"/>
                <a:cs typeface="Times New Roman"/>
                <a:sym typeface="Times New Roman"/>
              </a:rPr>
              <a:t>In this narrative review, a comprehensive literature search of PubMed, Web of Science, Science Direct and Google Scholar was conducted for studies published between 2021 and 2025 using the related keywords with relevant </a:t>
            </a:r>
            <a:r>
              <a:rPr lang="en-US" sz="3200" dirty="0" err="1">
                <a:solidFill>
                  <a:srgbClr val="000001"/>
                </a:solidFill>
                <a:latin typeface="Times New Roman"/>
                <a:ea typeface="Times New Roman"/>
                <a:cs typeface="Times New Roman"/>
                <a:sym typeface="Times New Roman"/>
              </a:rPr>
              <a:t>MeSH</a:t>
            </a:r>
            <a:r>
              <a:rPr lang="en-US" sz="3200" dirty="0">
                <a:solidFill>
                  <a:srgbClr val="000001"/>
                </a:solidFill>
                <a:latin typeface="Times New Roman"/>
                <a:ea typeface="Times New Roman"/>
                <a:cs typeface="Times New Roman"/>
                <a:sym typeface="Times New Roman"/>
              </a:rPr>
              <a:t> terms. After applying the inclusion criteria, 20 articles were included in the final review. Data were extracted, critically appraised and analyzed to summarize current advances.</a:t>
            </a:r>
            <a:endParaRPr lang="en-US" sz="3200" dirty="0">
              <a:solidFill>
                <a:srgbClr val="000001"/>
              </a:solidFill>
              <a:latin typeface="Times New Roman"/>
              <a:cs typeface="Times New Roman"/>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11407457" y="11899404"/>
            <a:ext cx="20711160" cy="2600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200" dirty="0">
                <a:solidFill>
                  <a:srgbClr val="000001"/>
                </a:solidFill>
                <a:latin typeface="Times New Roman"/>
                <a:ea typeface="Times New Roman"/>
                <a:cs typeface="Times New Roman"/>
                <a:sym typeface="Times New Roman"/>
              </a:rPr>
              <a:t>AI and robotic surgery are increasingly improving the management of ulcerative colitis. AI utilizing machine learning, can automatically analyze endoscopic images and predict disease activity, which enhances the accuracy of patient evaluation and the identification of recovery signs. Robotic surgery offers greater precision and reduces surgical risks, leading to better clinical outcomes and more efficient treatment. However, widespread adoption of these technologies faces challenges such as high costs, the need for specialized training for teams and the necessity for standardized protocols.</a:t>
            </a:r>
            <a:endParaRPr lang="en-US" sz="3200" dirty="0">
              <a:solidFill>
                <a:srgbClr val="000001"/>
              </a:solidFill>
              <a:latin typeface="Times New Roman"/>
              <a:cs typeface="Times New Roman"/>
            </a:endParaRPr>
          </a:p>
        </p:txBody>
      </p:sp>
      <p:pic>
        <p:nvPicPr>
          <p:cNvPr id="4" name="Picture 3">
            <a:extLst>
              <a:ext uri="{FF2B5EF4-FFF2-40B4-BE49-F238E27FC236}">
                <a16:creationId xmlns:a16="http://schemas.microsoft.com/office/drawing/2014/main" id="{07E05755-F9A5-B3B6-449A-1C3D3125CAE4}"/>
              </a:ext>
            </a:extLst>
          </p:cNvPr>
          <p:cNvPicPr>
            <a:picLocks noChangeAspect="1"/>
          </p:cNvPicPr>
          <p:nvPr/>
        </p:nvPicPr>
        <p:blipFill>
          <a:blip r:embed="rId3">
            <a:extLst>
              <a:ext uri="{28A0092B-C50C-407E-A947-70E740481C1C}">
                <a14:useLocalDpi xmlns:a14="http://schemas.microsoft.com/office/drawing/2010/main" val="0"/>
              </a:ext>
            </a:extLst>
          </a:blip>
          <a:srcRect t="3859" b="3270"/>
          <a:stretch>
            <a:fillRect/>
          </a:stretch>
        </p:blipFill>
        <p:spPr>
          <a:xfrm>
            <a:off x="14447837" y="15079563"/>
            <a:ext cx="14630400" cy="9058229"/>
          </a:xfrm>
          <a:prstGeom prst="rect">
            <a:avLst/>
          </a:prstGeom>
          <a:ln>
            <a:noFill/>
          </a:ln>
          <a:effectLst>
            <a:softEdge rad="112500"/>
          </a:effectLst>
        </p:spPr>
      </p:pic>
      <p:pic>
        <p:nvPicPr>
          <p:cNvPr id="8" name="Picture 7">
            <a:extLst>
              <a:ext uri="{FF2B5EF4-FFF2-40B4-BE49-F238E27FC236}">
                <a16:creationId xmlns:a16="http://schemas.microsoft.com/office/drawing/2014/main" id="{DAE951A3-862C-296E-2386-A47C02EA4E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442500" y="5273387"/>
            <a:ext cx="7269482" cy="4846320"/>
          </a:xfrm>
          <a:prstGeom prst="rect">
            <a:avLst/>
          </a:prstGeom>
          <a:ln>
            <a:noFill/>
          </a:ln>
          <a:effectLst>
            <a:softEdge rad="112500"/>
          </a:effectLst>
        </p:spPr>
      </p:pic>
      <p:sp>
        <p:nvSpPr>
          <p:cNvPr id="5" name="Rounded Rectangle 9">
            <a:extLst>
              <a:ext uri="{FF2B5EF4-FFF2-40B4-BE49-F238E27FC236}">
                <a16:creationId xmlns:a16="http://schemas.microsoft.com/office/drawing/2014/main" id="{05AFA899-AFF0-C116-DA34-1BC3E37834CA}"/>
              </a:ext>
            </a:extLst>
          </p:cNvPr>
          <p:cNvSpPr/>
          <p:nvPr/>
        </p:nvSpPr>
        <p:spPr>
          <a:xfrm>
            <a:off x="1724185" y="4393386"/>
            <a:ext cx="3394008" cy="4611760"/>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rtl="1"/>
            <a:r>
              <a:rPr lang="fa-IR" sz="5400" dirty="0">
                <a:solidFill>
                  <a:schemeClr val="accent1"/>
                </a:solidFill>
                <a:cs typeface="B Nazanin" panose="00000400000000000000" pitchFamily="2" charset="-78"/>
              </a:rPr>
              <a:t>عکس نویسنده</a:t>
            </a:r>
            <a:endParaRPr lang="en-US" sz="5400" dirty="0">
              <a:solidFill>
                <a:schemeClr val="accent1"/>
              </a:solidFill>
              <a:cs typeface="B Nazanin" panose="00000400000000000000" pitchFamily="2" charset="-78"/>
            </a:endParaRPr>
          </a:p>
        </p:txBody>
      </p:sp>
      <p:pic>
        <p:nvPicPr>
          <p:cNvPr id="7" name="Picture 6">
            <a:extLst>
              <a:ext uri="{FF2B5EF4-FFF2-40B4-BE49-F238E27FC236}">
                <a16:creationId xmlns:a16="http://schemas.microsoft.com/office/drawing/2014/main" id="{58CCC59A-E397-59F4-F7D1-493D4CDCC4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85549" y="4530106"/>
            <a:ext cx="3183947" cy="4397827"/>
          </a:xfrm>
          <a:prstGeom prst="ellipse">
            <a:avLst/>
          </a:prstGeom>
          <a:ln>
            <a:noFill/>
          </a:ln>
          <a:effectLst>
            <a:softEdge rad="112500"/>
          </a:effectLst>
        </p:spPr>
      </p:pic>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237</TotalTime>
  <Words>517</Words>
  <Application>Microsoft Office PowerPoint</Application>
  <PresentationFormat>Custom</PresentationFormat>
  <Paragraphs>19</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Times New Roman</vt:lpstr>
      <vt:lpstr>B Nazanin</vt:lpstr>
      <vt:lpstr>Calibri</vt:lpstr>
      <vt:lpstr>Arial</vt:lpstr>
      <vt:lpstr>Calibri Light</vt:lpstr>
      <vt:lpstr>inherit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Eshaghi</cp:lastModifiedBy>
  <cp:revision>34</cp:revision>
  <dcterms:created xsi:type="dcterms:W3CDTF">2026-09-07T19:22:54Z</dcterms:created>
  <dcterms:modified xsi:type="dcterms:W3CDTF">2026-10-13T12:41:24Z</dcterms:modified>
</cp:coreProperties>
</file>