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27" d="100"/>
          <a:sy n="27" d="100"/>
        </p:scale>
        <p:origin x="202" y="-6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10/13/2026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902339" y="4831038"/>
            <a:ext cx="2872872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fa-IR" sz="4800" b="1" dirty="0">
                <a:latin typeface="Times New Roman" panose="02020603050405020304" pitchFamily="18" charset="0"/>
                <a:cs typeface="B Zar" panose="00000400000000000000" pitchFamily="2" charset="-78"/>
              </a:rPr>
              <a:t>ایمنی بیمار در پرتو رهبری بالینی پرستاران: بازطراحی فرآیندهای مراقبتی برای کاهش خطاهای دارویی و ارتقای کیفیت مراقبت</a:t>
            </a:r>
            <a:endParaRPr lang="en-US" sz="4800" b="1" dirty="0">
              <a:solidFill>
                <a:schemeClr val="tx1"/>
              </a:solidFill>
              <a:latin typeface="Times New Roman" panose="02020603050405020304" pitchFamily="18" charset="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Code:75760-1095</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fa-IR" sz="5400" dirty="0">
                <a:solidFill>
                  <a:schemeClr val="accent1"/>
                </a:solidFill>
                <a:cs typeface="B Nazanin" panose="00000400000000000000" pitchFamily="2" charset="-78"/>
              </a:rPr>
              <a:t>عکس نویسنده</a:t>
            </a:r>
            <a:endParaRPr lang="en-US" sz="5400" dirty="0">
              <a:solidFill>
                <a:schemeClr val="accent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1022571" y="6441536"/>
            <a:ext cx="20841225" cy="3422475"/>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endParaRPr lang="fa-IR" sz="4000" b="1" dirty="0">
              <a:solidFill>
                <a:srgbClr val="000001"/>
              </a:solidFill>
              <a:latin typeface="Times New Roman" panose="02020603050405020304" pitchFamily="18" charset="0"/>
              <a:ea typeface="Open Sauce Bold"/>
              <a:cs typeface="B Zar" panose="00000400000000000000" pitchFamily="2" charset="-78"/>
              <a:sym typeface="Open Sauce Bold"/>
            </a:endParaRPr>
          </a:p>
          <a:p>
            <a:pPr algn="ctr" rtl="1"/>
            <a:endPar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marL="742950" indent="-742950" algn="ctr" rtl="1">
              <a:buAutoNum type="arabicParenBoth"/>
            </a:pPr>
            <a:endPar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algn="ctr" rtl="1"/>
            <a:endPar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مقدمه</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086389" y="8971140"/>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یافته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72172" y="1046616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371743" y="1408823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روش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172172" y="19512906"/>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fa-IR" sz="3600" b="1" dirty="0">
                <a:solidFill>
                  <a:schemeClr val="bg1"/>
                </a:solidFill>
                <a:latin typeface="Times New Roman Bold"/>
                <a:ea typeface="Times New Roman Bold"/>
                <a:cs typeface="B Titr" panose="00000700000000000000" pitchFamily="2" charset="-78"/>
                <a:sym typeface="Times New Roman Bold"/>
              </a:rPr>
              <a:t>رفرنس ها</a:t>
            </a:r>
            <a:endParaRPr lang="en-US" sz="3600" b="1" dirty="0">
              <a:solidFill>
                <a:schemeClr val="bg1"/>
              </a:solidFill>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2554545"/>
          </a:xfrm>
          <a:prstGeom prst="rect">
            <a:avLst/>
          </a:prstGeom>
          <a:noFill/>
        </p:spPr>
        <p:txBody>
          <a:bodyPr wrap="square" rtlCol="0">
            <a:spAutoFit/>
          </a:bodyPr>
          <a:lstStyle>
            <a:defPPr>
              <a:defRPr kern="1200"/>
            </a:defPPr>
          </a:lstStyle>
          <a:p>
            <a:pPr algn="just" rtl="1"/>
            <a:r>
              <a:rPr lang="fa-IR" sz="3200">
                <a:solidFill>
                  <a:srgbClr val="000001"/>
                </a:solidFill>
                <a:latin typeface="Times New Roman"/>
                <a:cs typeface="B Zar" panose="00000400000000000000" pitchFamily="2" charset="-78"/>
              </a:rPr>
              <a:t>مراقبت ناایمن یکی از چالش‌های اساسی نظام‌های سلامت است و خطاهای دارویی سهم قابل توجهی در بروز آسیب‌های قابل پیشگیری دارند. سازمان جهانی بهداشت در برنامه اقدام جهانی ایمنی بیمار (۲۰۲۱–۲۰۳۰) بر تقویت فرهنگ ایمنی و نقش کارکنان سلامت تأکید کرده است. پرستاران به دلیل تماس مستقیم و مداوم با بیمار، نقشی کلیدی در پیشگیری از خطاها دارند.</a:t>
            </a:r>
            <a:endParaRPr lang="en-US" sz="3200" dirty="0">
              <a:solidFill>
                <a:srgbClr val="000001"/>
              </a:solidFill>
              <a:latin typeface="Times New Roman"/>
              <a:cs typeface="B Zar" panose="00000400000000000000" pitchFamily="2" charset="-78"/>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1569660"/>
          </a:xfrm>
          <a:prstGeom prst="rect">
            <a:avLst/>
          </a:prstGeom>
          <a:noFill/>
        </p:spPr>
        <p:txBody>
          <a:bodyPr wrap="square" rtlCol="0">
            <a:spAutoFit/>
          </a:bodyPr>
          <a:lstStyle>
            <a:defPPr>
              <a:defRPr kern="1200"/>
            </a:defPPr>
          </a:lstStyle>
          <a:p>
            <a:pPr algn="just" rtl="1"/>
            <a:r>
              <a:rPr lang="fa-IR" sz="3200" dirty="0">
                <a:solidFill>
                  <a:srgbClr val="000001"/>
                </a:solidFill>
                <a:latin typeface="Times New Roman"/>
                <a:ea typeface="Times New Roman"/>
                <a:cs typeface="B Zar" panose="00000400000000000000" pitchFamily="2" charset="-78"/>
                <a:sym typeface="Times New Roman"/>
              </a:rPr>
              <a:t>تحول پایدار در خدمات سلامت مستلزم تقویت رهبری بالینی پرستاران و استقرار فرهنگ ایمنی سیستماتیک است. حمایت ساختاری، آموزش مستمر و مشارکت پرستاران در سیاست‌گذاری، پیش‌نیاز تحقق این تحول است.</a:t>
            </a:r>
            <a:endParaRPr lang="en-US" sz="3200" dirty="0">
              <a:solidFill>
                <a:srgbClr val="000001"/>
              </a:solidFill>
              <a:latin typeface="Times New Roman"/>
              <a:ea typeface="Times New Roman"/>
              <a:cs typeface="B Zar" panose="00000400000000000000" pitchFamily="2" charset="-78"/>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172172" y="20768805"/>
            <a:ext cx="9729118" cy="3447098"/>
          </a:xfrm>
          <a:prstGeom prst="rect">
            <a:avLst/>
          </a:prstGeom>
        </p:spPr>
        <p:txBody>
          <a:bodyPr wrap="square" lIns="0" tIns="0" rIns="0" bIns="0" rtlCol="0" anchor="t">
            <a:spAutoFit/>
          </a:bodyPr>
          <a:lstStyle/>
          <a:p>
            <a:r>
              <a:rPr lang="en-US" sz="2400" dirty="0">
                <a:solidFill>
                  <a:srgbClr val="000001"/>
                </a:solidFill>
                <a:latin typeface="Times New Roman"/>
                <a:ea typeface="Times New Roman"/>
                <a:cs typeface="B Zar" panose="00000400000000000000" pitchFamily="2" charset="-78"/>
                <a:sym typeface="Times New Roman"/>
              </a:rPr>
              <a:t>1.	Althobaiti FM. The effects of leadership on patient safety culture in health care: a systematic review. BMC Nurs. 2026;25(1):125. doi:10.1186/s12912-025-04263-7 </a:t>
            </a:r>
          </a:p>
          <a:p>
            <a:r>
              <a:rPr lang="en-US" sz="2400" dirty="0">
                <a:solidFill>
                  <a:srgbClr val="000001"/>
                </a:solidFill>
                <a:latin typeface="Times New Roman"/>
                <a:ea typeface="Times New Roman"/>
                <a:cs typeface="B Zar" panose="00000400000000000000" pitchFamily="2" charset="-78"/>
                <a:sym typeface="Times New Roman"/>
              </a:rPr>
              <a:t>2.	Moraca E, Zaghini F, Fiorini J, Sili A. Nursing leadership style and error management culture: a scoping review. Leadersh Health Serv. 2024;37(4):526 547. doi:10.1108/LHS-12-2023-0099.</a:t>
            </a:r>
          </a:p>
          <a:p>
            <a:r>
              <a:rPr lang="en-US" sz="2400" dirty="0">
                <a:solidFill>
                  <a:srgbClr val="000001"/>
                </a:solidFill>
                <a:latin typeface="Times New Roman"/>
                <a:ea typeface="Times New Roman"/>
                <a:cs typeface="B Zar" panose="00000400000000000000" pitchFamily="2" charset="-78"/>
                <a:sym typeface="Times New Roman"/>
              </a:rPr>
              <a:t>3.	Almarzouq KN, Alali MM, Alnujidi H, et al. Nursing leadership in healthcare system: driving quality improvement and patient safety. J Int Crisis Risk Commun Res. 2024;7(S10):1558 1563. doi:10.63278/jicrcr.vi.857 </a:t>
            </a:r>
            <a:r>
              <a:rPr lang="en-US" sz="3200" dirty="0">
                <a:solidFill>
                  <a:srgbClr val="000001"/>
                </a:solidFill>
                <a:latin typeface="Times New Roman"/>
                <a:ea typeface="Times New Roman"/>
                <a:cs typeface="B Zar" panose="00000400000000000000" pitchFamily="2" charset="-78"/>
                <a:sym typeface="Times New Roman"/>
              </a:rPr>
              <a:t>. </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96238" y="15258200"/>
            <a:ext cx="10058400" cy="2600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solidFill>
                  <a:srgbClr val="000001"/>
                </a:solidFill>
                <a:latin typeface="Times New Roman"/>
                <a:cs typeface="B Zar" panose="00000400000000000000" pitchFamily="2" charset="-78"/>
              </a:rPr>
              <a:t>این مطالعه به‌صورت مرور روایتی ساختارمند انجام شد. جستجوی نظام‌مند مقالات منتشرشده بین سال‌های 2018 تا 2024 در پایگاه‌های </a:t>
            </a:r>
            <a:r>
              <a:rPr lang="en-US" sz="3200" dirty="0">
                <a:solidFill>
                  <a:srgbClr val="000001"/>
                </a:solidFill>
                <a:latin typeface="Times New Roman"/>
                <a:cs typeface="B Zar" panose="00000400000000000000" pitchFamily="2" charset="-78"/>
              </a:rPr>
              <a:t>PubMed، Scopus، Web of Science </a:t>
            </a:r>
            <a:r>
              <a:rPr lang="fa-IR" sz="3200" dirty="0">
                <a:solidFill>
                  <a:srgbClr val="000001"/>
                </a:solidFill>
                <a:latin typeface="Times New Roman"/>
                <a:cs typeface="B Zar" panose="00000400000000000000" pitchFamily="2" charset="-78"/>
              </a:rPr>
              <a:t>و </a:t>
            </a:r>
            <a:r>
              <a:rPr lang="en-US" sz="3200" dirty="0">
                <a:solidFill>
                  <a:srgbClr val="000001"/>
                </a:solidFill>
                <a:latin typeface="Times New Roman"/>
                <a:cs typeface="B Zar" panose="00000400000000000000" pitchFamily="2" charset="-78"/>
              </a:rPr>
              <a:t>CINAHL </a:t>
            </a:r>
            <a:r>
              <a:rPr lang="fa-IR" sz="3200" dirty="0">
                <a:solidFill>
                  <a:srgbClr val="000001"/>
                </a:solidFill>
                <a:latin typeface="Times New Roman"/>
                <a:cs typeface="B Zar" panose="00000400000000000000" pitchFamily="2" charset="-78"/>
              </a:rPr>
              <a:t>صورت گرفت. کلیدواژه‌های ایمنی بیمار، خطاهای دارویی، رهبری بالینی، نیروی انسانی پرستاری وفرهنگ ایمنی با استفاده از عملگرهای بولی ترکیب شدند.</a:t>
            </a:r>
            <a:endParaRPr lang="en-US" sz="3200" dirty="0">
              <a:solidFill>
                <a:srgbClr val="000001"/>
              </a:solidFill>
              <a:latin typeface="Times New Roman"/>
              <a:cs typeface="B Zar" panose="00000400000000000000" pitchFamily="2" charset="-78"/>
            </a:endParaRPr>
          </a:p>
        </p:txBody>
      </p:sp>
      <p:sp>
        <p:nvSpPr>
          <p:cNvPr id="98" name="TextBox 97">
            <a:extLst>
              <a:ext uri="{FF2B5EF4-FFF2-40B4-BE49-F238E27FC236}">
                <a16:creationId xmlns:a16="http://schemas.microsoft.com/office/drawing/2014/main" id="{16CE5E7F-6469-44C6-AA51-B785B103A619}"/>
              </a:ext>
            </a:extLst>
          </p:cNvPr>
          <p:cNvSpPr txBox="1"/>
          <p:nvPr/>
        </p:nvSpPr>
        <p:spPr>
          <a:xfrm>
            <a:off x="11721742" y="11914693"/>
            <a:ext cx="9857035" cy="584775"/>
          </a:xfrm>
          <a:prstGeom prst="rect">
            <a:avLst/>
          </a:prstGeom>
          <a:noFill/>
        </p:spPr>
        <p:txBody>
          <a:bodyPr wrap="square" rtlCol="0">
            <a:spAutoFit/>
          </a:bodyPr>
          <a:lstStyle>
            <a:defPPr>
              <a:defRPr kern="1200"/>
            </a:defPPr>
          </a:lstStyle>
          <a:p>
            <a:pPr algn="r" rtl="1"/>
            <a:r>
              <a:rPr lang="fa-IR" sz="3200" dirty="0">
                <a:latin typeface="Times New Roman" panose="02020603050405020304" pitchFamily="18" charset="0"/>
                <a:ea typeface="Open Sans" panose="020B0606030504020204" pitchFamily="34" charset="0"/>
                <a:cs typeface="B Zar" panose="00000400000000000000" pitchFamily="2" charset="-78"/>
              </a:rPr>
              <a:t>.</a:t>
            </a:r>
            <a:endParaRPr lang="en-US" sz="3200" dirty="0">
              <a:latin typeface="Times New Roman" panose="02020603050405020304" pitchFamily="18" charset="0"/>
              <a:ea typeface="Open Sans" panose="020B0606030504020204" pitchFamily="34" charset="0"/>
              <a:cs typeface="B Zar" panose="00000400000000000000" pitchFamily="2" charset="-78"/>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3790922" y="10333775"/>
            <a:ext cx="7983413" cy="7525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solidFill>
                  <a:srgbClr val="000001"/>
                </a:solidFill>
                <a:latin typeface="Times New Roman"/>
                <a:cs typeface="B Zar" panose="00000400000000000000" pitchFamily="2" charset="-78"/>
              </a:rPr>
              <a:t>یافته ها در زمینه مداخلات کاهش خطاهای دارویی در مراقبت های ویژه، راهبردهای چندوجهی — شامل چک‌لیست‌های استاندارد دارویی، سیستم‌های گزارش‌دهی بدون سرزنش، تحلیل ریشه‌ای علل و آموزش مبتنی بر شبیه‌سازی — موجب کاهش ۲۱ تا ۳۵ درصدی خطاهای دارویی به ازای هر بار تجویز را نشان می دهد.[7].همچنین افزایش نسبت پرستار به بیمار با کاهش مرگ‌ومیر، کاهش عفونت‌های بیمارستانی و کاهش طول مدت بستری همراه بوده است. رهبری بالینی پرستاران در بازطراحی فرآیندهای تجویز، آماده‌سازی و تجویز دارو، موجب افزایش شفافیت، پاسخگویی و تقویت فرهنگ ایمنی سازمانی شده است. فناوری‌هایی مانند بارکدینگ دارویی و سیستم‌های الکترونیک تجویز نیز در صورت مشارکت فعال پرستاران، اثربخشی بیشتری نشان داده‌اند. در سطح کلان، سرمایه‌گذاری در توانمندسازی پرستاران به‌عنوان رهبران ایمنی، شاخص‌های کیفیت مراقبت را به‌طور معناداری بهبود داده است.</a:t>
            </a:r>
            <a:endParaRPr lang="en-US" sz="3200" dirty="0">
              <a:solidFill>
                <a:srgbClr val="000001"/>
              </a:solidFill>
              <a:latin typeface="Times New Roman"/>
              <a:cs typeface="B Zar" panose="00000400000000000000" pitchFamily="2" charset="-78"/>
            </a:endParaRPr>
          </a:p>
        </p:txBody>
      </p:sp>
      <p:sp>
        <p:nvSpPr>
          <p:cNvPr id="2" name="TextBox 1">
            <a:extLst>
              <a:ext uri="{FF2B5EF4-FFF2-40B4-BE49-F238E27FC236}">
                <a16:creationId xmlns:a16="http://schemas.microsoft.com/office/drawing/2014/main" id="{B82A48F6-6A9B-E947-33F1-4AC230F865C3}"/>
              </a:ext>
            </a:extLst>
          </p:cNvPr>
          <p:cNvSpPr txBox="1"/>
          <p:nvPr/>
        </p:nvSpPr>
        <p:spPr>
          <a:xfrm>
            <a:off x="7491046" y="6308763"/>
            <a:ext cx="26130739" cy="2123658"/>
          </a:xfrm>
          <a:prstGeom prst="rect">
            <a:avLst/>
          </a:prstGeom>
          <a:noFill/>
        </p:spPr>
        <p:txBody>
          <a:bodyPr wrap="square" rtlCol="0">
            <a:spAutoFit/>
          </a:bodyPr>
          <a:lstStyle/>
          <a:p>
            <a:pPr algn="ctr"/>
            <a:r>
              <a:rPr lang="fa-IR" sz="4400" b="1" dirty="0">
                <a:cs typeface="B Zar" panose="00000400000000000000" pitchFamily="2" charset="-78"/>
              </a:rPr>
              <a:t>ریحانه عسکری*، </a:t>
            </a:r>
          </a:p>
          <a:p>
            <a:pPr algn="ctr"/>
            <a:r>
              <a:rPr lang="fa-IR" sz="4400" b="1" dirty="0">
                <a:cs typeface="B Zar" panose="00000400000000000000" pitchFamily="2" charset="-78"/>
              </a:rPr>
              <a:t>کارشناس ارشد پرستاری مراقبت های ویژه، گروه پرستاری، واحد نجف آباد، دانشگاه آزاد اسلامی ، نجف آباد، ایران.</a:t>
            </a:r>
          </a:p>
          <a:p>
            <a:pPr algn="ctr"/>
            <a:r>
              <a:rPr lang="fa-IR" sz="4400" b="1" dirty="0">
                <a:cs typeface="B Zar" panose="00000400000000000000" pitchFamily="2" charset="-78"/>
              </a:rPr>
              <a:t>مرکز تحقیقات توسعه علوم پرستاری و مامایی، واحد نجف آباد، دانشگاه آزاد اسلامی، نجف آباد، ایران. </a:t>
            </a:r>
          </a:p>
        </p:txBody>
      </p:sp>
      <p:pic>
        <p:nvPicPr>
          <p:cNvPr id="6" name="Picture 5">
            <a:extLst>
              <a:ext uri="{FF2B5EF4-FFF2-40B4-BE49-F238E27FC236}">
                <a16:creationId xmlns:a16="http://schemas.microsoft.com/office/drawing/2014/main" id="{541E070A-A5B2-D034-9889-9E03FD8069DB}"/>
              </a:ext>
            </a:extLst>
          </p:cNvPr>
          <p:cNvPicPr>
            <a:picLocks noChangeAspect="1"/>
          </p:cNvPicPr>
          <p:nvPr/>
        </p:nvPicPr>
        <p:blipFill>
          <a:blip r:embed="rId3"/>
          <a:stretch>
            <a:fillRect/>
          </a:stretch>
        </p:blipFill>
        <p:spPr>
          <a:xfrm>
            <a:off x="532204" y="4023224"/>
            <a:ext cx="4907705" cy="6072142"/>
          </a:xfrm>
          <a:prstGeom prst="rect">
            <a:avLst/>
          </a:prstGeom>
        </p:spPr>
      </p:pic>
      <p:pic>
        <p:nvPicPr>
          <p:cNvPr id="20" name="Picture 19">
            <a:extLst>
              <a:ext uri="{FF2B5EF4-FFF2-40B4-BE49-F238E27FC236}">
                <a16:creationId xmlns:a16="http://schemas.microsoft.com/office/drawing/2014/main" id="{7273BC39-DDBE-EB10-83A2-0DA5A3E45909}"/>
              </a:ext>
            </a:extLst>
          </p:cNvPr>
          <p:cNvPicPr>
            <a:picLocks noChangeAspect="1"/>
          </p:cNvPicPr>
          <p:nvPr/>
        </p:nvPicPr>
        <p:blipFill>
          <a:blip r:embed="rId4"/>
          <a:stretch>
            <a:fillRect/>
          </a:stretch>
        </p:blipFill>
        <p:spPr>
          <a:xfrm>
            <a:off x="584277" y="18494871"/>
            <a:ext cx="9419790" cy="5873783"/>
          </a:xfrm>
          <a:prstGeom prst="rect">
            <a:avLst/>
          </a:prstGeom>
        </p:spPr>
      </p:pic>
      <p:pic>
        <p:nvPicPr>
          <p:cNvPr id="22" name="Picture 21">
            <a:extLst>
              <a:ext uri="{FF2B5EF4-FFF2-40B4-BE49-F238E27FC236}">
                <a16:creationId xmlns:a16="http://schemas.microsoft.com/office/drawing/2014/main" id="{7BA5B322-95B4-7FFE-BD1A-41D029C2EFC4}"/>
              </a:ext>
            </a:extLst>
          </p:cNvPr>
          <p:cNvPicPr>
            <a:picLocks noChangeAspect="1"/>
          </p:cNvPicPr>
          <p:nvPr/>
        </p:nvPicPr>
        <p:blipFill>
          <a:blip r:embed="rId5"/>
          <a:stretch>
            <a:fillRect/>
          </a:stretch>
        </p:blipFill>
        <p:spPr>
          <a:xfrm>
            <a:off x="32633914" y="13674326"/>
            <a:ext cx="10267376" cy="5455982"/>
          </a:xfrm>
          <a:prstGeom prst="rect">
            <a:avLst/>
          </a:prstGeom>
        </p:spPr>
      </p:pic>
      <p:pic>
        <p:nvPicPr>
          <p:cNvPr id="24" name="Picture 23">
            <a:extLst>
              <a:ext uri="{FF2B5EF4-FFF2-40B4-BE49-F238E27FC236}">
                <a16:creationId xmlns:a16="http://schemas.microsoft.com/office/drawing/2014/main" id="{BD860F56-4070-1DF9-F1C3-714E29EA8D89}"/>
              </a:ext>
            </a:extLst>
          </p:cNvPr>
          <p:cNvPicPr>
            <a:picLocks noChangeAspect="1"/>
          </p:cNvPicPr>
          <p:nvPr/>
        </p:nvPicPr>
        <p:blipFill>
          <a:blip r:embed="rId6"/>
          <a:stretch>
            <a:fillRect/>
          </a:stretch>
        </p:blipFill>
        <p:spPr>
          <a:xfrm>
            <a:off x="34953677" y="6000843"/>
            <a:ext cx="7687070" cy="4290700"/>
          </a:xfrm>
          <a:prstGeom prst="rect">
            <a:avLst/>
          </a:prstGeom>
        </p:spPr>
      </p:pic>
      <p:pic>
        <p:nvPicPr>
          <p:cNvPr id="4" name="Picture 3">
            <a:extLst>
              <a:ext uri="{FF2B5EF4-FFF2-40B4-BE49-F238E27FC236}">
                <a16:creationId xmlns:a16="http://schemas.microsoft.com/office/drawing/2014/main" id="{14F7207A-B0DB-5F2A-6D05-9F4EB0C57C2A}"/>
              </a:ext>
            </a:extLst>
          </p:cNvPr>
          <p:cNvPicPr>
            <a:picLocks noChangeAspect="1"/>
          </p:cNvPicPr>
          <p:nvPr/>
        </p:nvPicPr>
        <p:blipFill>
          <a:blip r:embed="rId7"/>
          <a:stretch>
            <a:fillRect/>
          </a:stretch>
        </p:blipFill>
        <p:spPr>
          <a:xfrm>
            <a:off x="23564850" y="18133335"/>
            <a:ext cx="8133069" cy="5873783"/>
          </a:xfrm>
          <a:prstGeom prst="rect">
            <a:avLst/>
          </a:prstGeom>
        </p:spPr>
      </p:pic>
      <p:pic>
        <p:nvPicPr>
          <p:cNvPr id="7" name="Picture 6">
            <a:extLst>
              <a:ext uri="{FF2B5EF4-FFF2-40B4-BE49-F238E27FC236}">
                <a16:creationId xmlns:a16="http://schemas.microsoft.com/office/drawing/2014/main" id="{E72953DA-FB5F-C4C7-AC5E-9CB521EE959E}"/>
              </a:ext>
            </a:extLst>
          </p:cNvPr>
          <p:cNvPicPr>
            <a:picLocks noChangeAspect="1"/>
          </p:cNvPicPr>
          <p:nvPr/>
        </p:nvPicPr>
        <p:blipFill>
          <a:blip r:embed="rId8"/>
          <a:stretch>
            <a:fillRect/>
          </a:stretch>
        </p:blipFill>
        <p:spPr>
          <a:xfrm>
            <a:off x="10687050" y="10383160"/>
            <a:ext cx="12753301" cy="8914490"/>
          </a:xfrm>
          <a:prstGeom prst="rect">
            <a:avLst/>
          </a:prstGeom>
        </p:spPr>
      </p:pic>
      <p:pic>
        <p:nvPicPr>
          <p:cNvPr id="10" name="Picture 9">
            <a:extLst>
              <a:ext uri="{FF2B5EF4-FFF2-40B4-BE49-F238E27FC236}">
                <a16:creationId xmlns:a16="http://schemas.microsoft.com/office/drawing/2014/main" id="{628C109A-82CD-A4B2-6DBC-EBB743750525}"/>
              </a:ext>
            </a:extLst>
          </p:cNvPr>
          <p:cNvPicPr>
            <a:picLocks noChangeAspect="1"/>
          </p:cNvPicPr>
          <p:nvPr/>
        </p:nvPicPr>
        <p:blipFill>
          <a:blip r:embed="rId9"/>
          <a:stretch>
            <a:fillRect/>
          </a:stretch>
        </p:blipFill>
        <p:spPr>
          <a:xfrm>
            <a:off x="11086389" y="19512906"/>
            <a:ext cx="11542466" cy="4855748"/>
          </a:xfrm>
          <a:prstGeom prst="rect">
            <a:avLst/>
          </a:prstGeom>
        </p:spPr>
      </p:pic>
    </p:spTree>
    <p:extLst>
      <p:ext uri="{BB962C8B-B14F-4D97-AF65-F5344CB8AC3E}">
        <p14:creationId xmlns:p14="http://schemas.microsoft.com/office/powerpoint/2010/main" val="2784909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782340" y="5052343"/>
            <a:ext cx="29287589"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0" marR="0" lvl="0" indent="0" algn="ctr" defTabSz="4029542" rtl="0" eaLnBrk="0" fontAlgn="base" latinLnBrk="0" hangingPunct="0">
              <a:lnSpc>
                <a:spcPct val="100000"/>
              </a:lnSpc>
              <a:spcBef>
                <a:spcPct val="20000"/>
              </a:spcBef>
              <a:spcAft>
                <a:spcPct val="0"/>
              </a:spcAft>
              <a:buClrTx/>
              <a:buSzTx/>
              <a:buFontTx/>
              <a:buNone/>
              <a:tabLst/>
              <a:defRPr/>
            </a:pPr>
            <a:r>
              <a:rPr kumimoji="0" lang="en-US" sz="60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Patient Safety through Clinical Nursing Leadership: Redesigning Care Processes to Reduce Medication Errors and Enhance Care Quality</a:t>
            </a:r>
            <a:endParaRPr kumimoji="0" lang="en-US"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7" y="4340841"/>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black"/>
                </a:solidFill>
                <a:effectLst/>
                <a:uLnTx/>
                <a:uFillTx/>
                <a:latin typeface="Calibri" panose="020F0502020204030204"/>
                <a:ea typeface="+mn-ea"/>
                <a:cs typeface="B Nazanin" panose="00000400000000000000" pitchFamily="2" charset="-78"/>
              </a:rPr>
              <a:t>Code:75760-1095</a:t>
            </a:r>
            <a:endPar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Author’s</a:t>
            </a:r>
            <a:r>
              <a:rPr kumimoji="0" lang="fa-IR"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 </a:t>
            </a:r>
            <a:r>
              <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photo</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8961120" y="7280887"/>
            <a:ext cx="25740360" cy="3890296"/>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en-US"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a:cs typeface="Times New Roman" panose="02020603050405020304" pitchFamily="18" charset="0"/>
                <a:sym typeface="Open Sauce"/>
              </a:rPr>
              <a:t>Raihane Askari*.1</a:t>
            </a: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en-US"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a:cs typeface="Times New Roman" panose="02020603050405020304" pitchFamily="18" charset="0"/>
                <a:sym typeface="Open Sauce"/>
              </a:rPr>
              <a:t>1. Master of Science in Critical Care Nursing, Department of Nursing, Na.C., Islamic Azad University, Najafabad, Iran.</a:t>
            </a: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en-US"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a:cs typeface="Times New Roman" panose="02020603050405020304" pitchFamily="18" charset="0"/>
                <a:sym typeface="Open Sauce"/>
              </a:rPr>
              <a:t>Nursing and Midwifery Sciences Development Research Center, Na.C., Islamic Azad University, Najafabad, Iran.</a:t>
            </a: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rgbClr val="000001"/>
              </a:solidFill>
              <a:effectLst/>
              <a:uLnTx/>
              <a:uFillTx/>
              <a:latin typeface="Times New Roman" panose="02020603050405020304" pitchFamily="18" charset="0"/>
              <a:ea typeface="Open Sauce"/>
              <a:cs typeface="Times New Roman" panose="02020603050405020304" pitchFamily="18" charset="0"/>
              <a:sym typeface="Open Sauce"/>
            </a:endParaRP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mn-cs"/>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mn-cs"/>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mn-cs"/>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382211" y="165227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mn-cs"/>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2702044" y="19230995"/>
            <a:ext cx="9601200" cy="722616"/>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87748" y="11652367"/>
            <a:ext cx="9601200" cy="4524315"/>
          </a:xfrm>
          <a:prstGeom prst="rect">
            <a:avLst/>
          </a:prstGeom>
          <a:noFill/>
        </p:spPr>
        <p:txBody>
          <a:bodyPr wrap="square" rtlCol="0">
            <a:spAutoFit/>
          </a:bodyPr>
          <a:lstStyle>
            <a:defPPr>
              <a:defRPr kern="1200"/>
            </a:defP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1"/>
                </a:solidFill>
                <a:effectLst/>
                <a:uLnTx/>
                <a:uFillTx/>
                <a:latin typeface="Times New Roman"/>
                <a:ea typeface="+mn-ea"/>
                <a:cs typeface="Times New Roman"/>
              </a:rPr>
              <a:t>Unsafe care remains a major challenge for health systems, with medication errors contributing significantly to preventable patient harm. The World Health Organization’s Global Patient Safety Action Plan 2021–2030 emphasizes strengthening safety culture and the pivotal role of healthcare professionals. Nurses, due to their direct and continuous contact with patients, play a critical role in preventing errors and promoting patient safety.</a:t>
            </a:r>
          </a:p>
        </p:txBody>
      </p:sp>
      <p:sp>
        <p:nvSpPr>
          <p:cNvPr id="76" name="TextBox 75">
            <a:extLst>
              <a:ext uri="{FF2B5EF4-FFF2-40B4-BE49-F238E27FC236}">
                <a16:creationId xmlns:a16="http://schemas.microsoft.com/office/drawing/2014/main" id="{82745442-14D6-454C-AEAA-7ECB778143F4}"/>
              </a:ext>
            </a:extLst>
          </p:cNvPr>
          <p:cNvSpPr txBox="1"/>
          <p:nvPr/>
        </p:nvSpPr>
        <p:spPr>
          <a:xfrm>
            <a:off x="33177971" y="11517391"/>
            <a:ext cx="4297790" cy="7478970"/>
          </a:xfrm>
          <a:prstGeom prst="rect">
            <a:avLst/>
          </a:prstGeom>
          <a:noFill/>
        </p:spPr>
        <p:txBody>
          <a:bodyPr wrap="square" rtlCol="0">
            <a:spAutoFit/>
          </a:bodyPr>
          <a:lstStyle>
            <a:defPPr>
              <a:defRPr kern="1200"/>
            </a:def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1"/>
                </a:solidFill>
                <a:effectLst/>
                <a:uLnTx/>
                <a:uFillTx/>
                <a:latin typeface="Times New Roman"/>
                <a:ea typeface="Times New Roman"/>
                <a:cs typeface="Times New Roman"/>
                <a:sym typeface="Times New Roman"/>
              </a:rPr>
              <a:t>Sustained improvement of patient safety and care quality of health services requires strengthening clinical nursing leadership and establishing a systematic safety culture. Structural support, continuous education, and active nurse participation in policy-making are essential prerequisites for achieving this transformation.</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1935571" y="20296535"/>
            <a:ext cx="11134146" cy="3877985"/>
          </a:xfrm>
          <a:prstGeom prst="rect">
            <a:avLst/>
          </a:prstGeom>
        </p:spPr>
        <p:txBody>
          <a:bodyPr wrap="square" lIns="0" tIns="0" rIns="0" bIns="0" rtlCol="0" anchor="t">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1"/>
                </a:solidFill>
                <a:effectLst/>
                <a:uLnTx/>
                <a:uFillTx/>
                <a:latin typeface="Times New Roman"/>
                <a:ea typeface="Times New Roman"/>
                <a:cs typeface="Times New Roman"/>
                <a:sym typeface="Times New Roman"/>
              </a:rPr>
              <a:t>1.	Althobaiti FM. The effects of leadership on patient safety culture in health care: a systematic review. BMC Nurs. 2026;25(1):125. doi:10.1186/s12912-025-04263-7 </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1"/>
                </a:solidFill>
                <a:effectLst/>
                <a:uLnTx/>
                <a:uFillTx/>
                <a:latin typeface="Times New Roman"/>
                <a:ea typeface="Times New Roman"/>
                <a:cs typeface="Times New Roman"/>
                <a:sym typeface="Times New Roman"/>
              </a:rPr>
              <a:t>2.	Moraca E, Zaghini F, Fiorini J, Sili A. Nursing leadership style and error management culture: a scoping review. </a:t>
            </a:r>
            <a:r>
              <a:rPr kumimoji="0" lang="en-US" sz="2800" b="0" i="0" u="none" strike="noStrike" kern="1200" cap="none" spc="0" normalizeH="0" baseline="0" noProof="0" dirty="0" err="1">
                <a:ln>
                  <a:noFill/>
                </a:ln>
                <a:solidFill>
                  <a:srgbClr val="000001"/>
                </a:solidFill>
                <a:effectLst/>
                <a:uLnTx/>
                <a:uFillTx/>
                <a:latin typeface="Times New Roman"/>
                <a:ea typeface="Times New Roman"/>
                <a:cs typeface="Times New Roman"/>
                <a:sym typeface="Times New Roman"/>
              </a:rPr>
              <a:t>Leadersh</a:t>
            </a:r>
            <a:r>
              <a:rPr kumimoji="0" lang="en-US" sz="2800" b="0" i="0" u="none" strike="noStrike" kern="1200" cap="none" spc="0" normalizeH="0" baseline="0" noProof="0" dirty="0">
                <a:ln>
                  <a:noFill/>
                </a:ln>
                <a:solidFill>
                  <a:srgbClr val="000001"/>
                </a:solidFill>
                <a:effectLst/>
                <a:uLnTx/>
                <a:uFillTx/>
                <a:latin typeface="Times New Roman"/>
                <a:ea typeface="Times New Roman"/>
                <a:cs typeface="Times New Roman"/>
                <a:sym typeface="Times New Roman"/>
              </a:rPr>
              <a:t> Health Serv. 2024;37(4):526 547. doi:10.1108/LHS-12-2023-0099.</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1"/>
                </a:solidFill>
                <a:effectLst/>
                <a:uLnTx/>
                <a:uFillTx/>
                <a:latin typeface="Times New Roman"/>
                <a:ea typeface="Times New Roman"/>
                <a:cs typeface="Times New Roman"/>
                <a:sym typeface="Times New Roman"/>
              </a:rPr>
              <a:t>3.	Almarzouq KN, Alali MM, </a:t>
            </a:r>
            <a:r>
              <a:rPr kumimoji="0" lang="en-US" sz="2800" b="0" i="0" u="none" strike="noStrike" kern="1200" cap="none" spc="0" normalizeH="0" baseline="0" noProof="0" dirty="0" err="1">
                <a:ln>
                  <a:noFill/>
                </a:ln>
                <a:solidFill>
                  <a:srgbClr val="000001"/>
                </a:solidFill>
                <a:effectLst/>
                <a:uLnTx/>
                <a:uFillTx/>
                <a:latin typeface="Times New Roman"/>
                <a:ea typeface="Times New Roman"/>
                <a:cs typeface="Times New Roman"/>
                <a:sym typeface="Times New Roman"/>
              </a:rPr>
              <a:t>Alnujidi</a:t>
            </a:r>
            <a:r>
              <a:rPr kumimoji="0" lang="en-US" sz="2800" b="0" i="0" u="none" strike="noStrike" kern="1200" cap="none" spc="0" normalizeH="0" baseline="0" noProof="0" dirty="0">
                <a:ln>
                  <a:noFill/>
                </a:ln>
                <a:solidFill>
                  <a:srgbClr val="000001"/>
                </a:solidFill>
                <a:effectLst/>
                <a:uLnTx/>
                <a:uFillTx/>
                <a:latin typeface="Times New Roman"/>
                <a:ea typeface="Times New Roman"/>
                <a:cs typeface="Times New Roman"/>
                <a:sym typeface="Times New Roman"/>
              </a:rPr>
              <a:t> H, et al. Nursing leadership in healthcare system: driving quality improvement and patient safety. J Int Crisis Risk Commun Res. 2024;7(S10):1558 1563. doi:10.63278/jicrcr.vi.857 . </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301446" y="17844857"/>
            <a:ext cx="10058400" cy="60478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0" eaLnBrk="0" fontAlgn="auto" latinLnBrk="0" hangingPunct="0">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1"/>
                </a:solidFill>
                <a:effectLst/>
                <a:uLnTx/>
                <a:uFillTx/>
                <a:latin typeface="Times New Roman"/>
                <a:ea typeface="+mn-ea"/>
                <a:cs typeface="Times New Roman"/>
              </a:rPr>
              <a:t>A structured narrative review was conducted. Systematic searches of PubMed, Scopus, Web of Science, and CINAHL were performed for studies published between 2018 and 2024. Keywords included “Patient Safety,” “Medication Errors,” “Clinical Leadership,” “Nursing Workforce,” and “Safety Culture,” combined using Boolean operators. Interventional studies, cohort studies, and cross-sectional analyses were included. Selected studies were evaluated for quality, and data were extracted on interventions, outcomes, the role of nursing leadership, and policy documents specifically addressing medication safety and nursing leadership.</a:t>
            </a:r>
          </a:p>
        </p:txBody>
      </p:sp>
      <p:pic>
        <p:nvPicPr>
          <p:cNvPr id="4" name="Picture 3">
            <a:extLst>
              <a:ext uri="{FF2B5EF4-FFF2-40B4-BE49-F238E27FC236}">
                <a16:creationId xmlns:a16="http://schemas.microsoft.com/office/drawing/2014/main" id="{6EC48D00-7272-F786-A798-FC0953141AF0}"/>
              </a:ext>
            </a:extLst>
          </p:cNvPr>
          <p:cNvPicPr>
            <a:picLocks noChangeAspect="1"/>
          </p:cNvPicPr>
          <p:nvPr/>
        </p:nvPicPr>
        <p:blipFill>
          <a:blip r:embed="rId3"/>
          <a:stretch>
            <a:fillRect/>
          </a:stretch>
        </p:blipFill>
        <p:spPr>
          <a:xfrm>
            <a:off x="422941" y="4102742"/>
            <a:ext cx="4907705" cy="6072142"/>
          </a:xfrm>
          <a:prstGeom prst="rect">
            <a:avLst/>
          </a:prstGeom>
        </p:spPr>
      </p:pic>
      <p:sp>
        <p:nvSpPr>
          <p:cNvPr id="8" name="TextBox 7">
            <a:extLst>
              <a:ext uri="{FF2B5EF4-FFF2-40B4-BE49-F238E27FC236}">
                <a16:creationId xmlns:a16="http://schemas.microsoft.com/office/drawing/2014/main" id="{8DE58A78-D797-7618-359A-D3E8902092B7}"/>
              </a:ext>
            </a:extLst>
          </p:cNvPr>
          <p:cNvSpPr txBox="1"/>
          <p:nvPr/>
        </p:nvSpPr>
        <p:spPr>
          <a:xfrm>
            <a:off x="11026590" y="11564702"/>
            <a:ext cx="11510681" cy="4524315"/>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Findings regarding medication error reduction interventions in critical care indicate that multifaceted strategies — including standard medication checklists, non-punitive reporting systems, root cause analysis, and simulation-based training — lead to a 21–35% reduction in medication errors per prescription.[7]higher nurse-to-patient ratios was associated with lower mortality, fewer hospital-acquired infections, and shorter lengths of stay. Clinical nursing leadership in redesigning medication processes enhanced transparency, accountability, and organizational safety culture</a:t>
            </a:r>
            <a:r>
              <a:rPr kumimoji="0" lang="fa-IR" sz="32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56C36254-3060-B8D2-B1AB-A9F303265E11}"/>
              </a:ext>
            </a:extLst>
          </p:cNvPr>
          <p:cNvSpPr txBox="1"/>
          <p:nvPr/>
        </p:nvSpPr>
        <p:spPr>
          <a:xfrm>
            <a:off x="23128942" y="16860308"/>
            <a:ext cx="9170894" cy="3046988"/>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Technologies such as barcode medication administration and electronic prescribing were more effective when integrated with active nurse leadership. At the system level, investing in nurses as safety leaders significantly improved care quality indicators.</a:t>
            </a:r>
          </a:p>
        </p:txBody>
      </p:sp>
      <p:pic>
        <p:nvPicPr>
          <p:cNvPr id="19" name="Picture 18">
            <a:extLst>
              <a:ext uri="{FF2B5EF4-FFF2-40B4-BE49-F238E27FC236}">
                <a16:creationId xmlns:a16="http://schemas.microsoft.com/office/drawing/2014/main" id="{E81FC28A-4B59-50DF-55C0-AA21630C8992}"/>
              </a:ext>
            </a:extLst>
          </p:cNvPr>
          <p:cNvPicPr>
            <a:picLocks noChangeAspect="1"/>
          </p:cNvPicPr>
          <p:nvPr/>
        </p:nvPicPr>
        <p:blipFill>
          <a:blip r:embed="rId4"/>
          <a:stretch>
            <a:fillRect/>
          </a:stretch>
        </p:blipFill>
        <p:spPr>
          <a:xfrm>
            <a:off x="10648380" y="16566776"/>
            <a:ext cx="6050804" cy="7627015"/>
          </a:xfrm>
          <a:prstGeom prst="rect">
            <a:avLst/>
          </a:prstGeom>
        </p:spPr>
      </p:pic>
      <p:pic>
        <p:nvPicPr>
          <p:cNvPr id="21" name="Picture 20">
            <a:extLst>
              <a:ext uri="{FF2B5EF4-FFF2-40B4-BE49-F238E27FC236}">
                <a16:creationId xmlns:a16="http://schemas.microsoft.com/office/drawing/2014/main" id="{E57169B6-8ECD-0698-DCCC-82C50CB30D72}"/>
              </a:ext>
            </a:extLst>
          </p:cNvPr>
          <p:cNvPicPr>
            <a:picLocks noChangeAspect="1"/>
          </p:cNvPicPr>
          <p:nvPr/>
        </p:nvPicPr>
        <p:blipFill>
          <a:blip r:embed="rId5"/>
          <a:stretch>
            <a:fillRect/>
          </a:stretch>
        </p:blipFill>
        <p:spPr>
          <a:xfrm>
            <a:off x="37840025" y="11245386"/>
            <a:ext cx="5384604" cy="7642685"/>
          </a:xfrm>
          <a:prstGeom prst="rect">
            <a:avLst/>
          </a:prstGeom>
        </p:spPr>
      </p:pic>
      <p:pic>
        <p:nvPicPr>
          <p:cNvPr id="23" name="Picture 22">
            <a:extLst>
              <a:ext uri="{FF2B5EF4-FFF2-40B4-BE49-F238E27FC236}">
                <a16:creationId xmlns:a16="http://schemas.microsoft.com/office/drawing/2014/main" id="{A7CA274D-A062-F2DB-1CD2-E03077665071}"/>
              </a:ext>
            </a:extLst>
          </p:cNvPr>
          <p:cNvPicPr>
            <a:picLocks noChangeAspect="1"/>
          </p:cNvPicPr>
          <p:nvPr/>
        </p:nvPicPr>
        <p:blipFill>
          <a:blip r:embed="rId6"/>
          <a:stretch>
            <a:fillRect/>
          </a:stretch>
        </p:blipFill>
        <p:spPr>
          <a:xfrm>
            <a:off x="35069929" y="5683509"/>
            <a:ext cx="7871869" cy="4178117"/>
          </a:xfrm>
          <a:prstGeom prst="rect">
            <a:avLst/>
          </a:prstGeom>
        </p:spPr>
      </p:pic>
      <p:pic>
        <p:nvPicPr>
          <p:cNvPr id="6" name="Picture 5">
            <a:extLst>
              <a:ext uri="{FF2B5EF4-FFF2-40B4-BE49-F238E27FC236}">
                <a16:creationId xmlns:a16="http://schemas.microsoft.com/office/drawing/2014/main" id="{FA455122-30EC-0953-5420-EFD8CF9030E8}"/>
              </a:ext>
            </a:extLst>
          </p:cNvPr>
          <p:cNvPicPr>
            <a:picLocks noChangeAspect="1"/>
          </p:cNvPicPr>
          <p:nvPr/>
        </p:nvPicPr>
        <p:blipFill>
          <a:blip r:embed="rId7"/>
          <a:stretch>
            <a:fillRect/>
          </a:stretch>
        </p:blipFill>
        <p:spPr>
          <a:xfrm>
            <a:off x="17101392" y="16566776"/>
            <a:ext cx="5625342" cy="7627015"/>
          </a:xfrm>
          <a:prstGeom prst="rect">
            <a:avLst/>
          </a:prstGeom>
        </p:spPr>
      </p:pic>
      <p:pic>
        <p:nvPicPr>
          <p:cNvPr id="10" name="Picture 9">
            <a:extLst>
              <a:ext uri="{FF2B5EF4-FFF2-40B4-BE49-F238E27FC236}">
                <a16:creationId xmlns:a16="http://schemas.microsoft.com/office/drawing/2014/main" id="{00159383-DA74-76B5-4A7E-0FBE5AFD34C1}"/>
              </a:ext>
            </a:extLst>
          </p:cNvPr>
          <p:cNvPicPr>
            <a:picLocks noChangeAspect="1"/>
          </p:cNvPicPr>
          <p:nvPr/>
        </p:nvPicPr>
        <p:blipFill>
          <a:blip r:embed="rId8"/>
          <a:stretch>
            <a:fillRect/>
          </a:stretch>
        </p:blipFill>
        <p:spPr>
          <a:xfrm>
            <a:off x="23271256" y="11560423"/>
            <a:ext cx="9170894" cy="5006354"/>
          </a:xfrm>
          <a:prstGeom prst="rect">
            <a:avLst/>
          </a:prstGeom>
        </p:spPr>
      </p:pic>
      <p:pic>
        <p:nvPicPr>
          <p:cNvPr id="14" name="Picture 13">
            <a:extLst>
              <a:ext uri="{FF2B5EF4-FFF2-40B4-BE49-F238E27FC236}">
                <a16:creationId xmlns:a16="http://schemas.microsoft.com/office/drawing/2014/main" id="{A63DFCF7-A91A-4C47-0C93-F76273B6A58A}"/>
              </a:ext>
            </a:extLst>
          </p:cNvPr>
          <p:cNvPicPr>
            <a:picLocks noChangeAspect="1"/>
          </p:cNvPicPr>
          <p:nvPr/>
        </p:nvPicPr>
        <p:blipFill>
          <a:blip r:embed="rId9"/>
          <a:stretch>
            <a:fillRect/>
          </a:stretch>
        </p:blipFill>
        <p:spPr>
          <a:xfrm>
            <a:off x="23469600" y="20196646"/>
            <a:ext cx="7639050" cy="3977874"/>
          </a:xfrm>
          <a:prstGeom prst="rect">
            <a:avLst/>
          </a:prstGeom>
        </p:spPr>
      </p:pic>
    </p:spTree>
    <p:extLst>
      <p:ext uri="{BB962C8B-B14F-4D97-AF65-F5344CB8AC3E}">
        <p14:creationId xmlns:p14="http://schemas.microsoft.com/office/powerpoint/2010/main" val="318903254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344</TotalTime>
  <Words>1046</Words>
  <Application>Microsoft Office PowerPoint</Application>
  <PresentationFormat>Custom</PresentationFormat>
  <Paragraphs>43</Paragraphs>
  <Slides>2</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vt:i4>
      </vt:variant>
    </vt:vector>
  </HeadingPairs>
  <TitlesOfParts>
    <vt:vector size="12" baseType="lpstr">
      <vt:lpstr>Arial</vt:lpstr>
      <vt:lpstr>B Nazanin</vt:lpstr>
      <vt:lpstr>B Zar</vt:lpstr>
      <vt:lpstr>Calibri</vt:lpstr>
      <vt:lpstr>Calibri Light</vt:lpstr>
      <vt:lpstr>inherit</vt:lpstr>
      <vt:lpstr>Libre Baskerville</vt:lpstr>
      <vt:lpstr>Times New Roman</vt:lpstr>
      <vt:lpstr>Times New Roman Bold</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parsa hoseini</cp:lastModifiedBy>
  <cp:revision>41</cp:revision>
  <dcterms:created xsi:type="dcterms:W3CDTF">2026-09-07T19:22:54Z</dcterms:created>
  <dcterms:modified xsi:type="dcterms:W3CDTF">2026-10-13T08:25:10Z</dcterms:modified>
</cp:coreProperties>
</file>