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258" r:id="rId3"/>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22" d="100"/>
          <a:sy n="22" d="100"/>
        </p:scale>
        <p:origin x="883"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BC9CCB57-F07F-4872-8906-25D70781408B}" type="datetimeFigureOut">
              <a:rPr lang="en-US" smtClean="0"/>
              <a:t>10/12/2026</a:t>
            </a:fld>
            <a:endParaRPr lang="en-US"/>
          </a:p>
        </p:txBody>
      </p:sp>
      <p:sp>
        <p:nvSpPr>
          <p:cNvPr id="4" name="Slide Image Placeholder 3"/>
          <p:cNvSpPr>
            <a:spLocks noGrp="1" noRot="1" noChangeAspect="1"/>
          </p:cNvSpPr>
          <p:nvPr>
            <p:ph type="sldImg" idx="2"/>
          </p:nvPr>
        </p:nvSpPr>
        <p:spPr>
          <a:xfrm>
            <a:off x="2508250" y="857250"/>
            <a:ext cx="41275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A5091C71-0BF3-4641-8927-16FD2C0A1A2E}" type="slidenum">
              <a:rPr lang="en-US" smtClean="0"/>
              <a:t>‹#›</a:t>
            </a:fld>
            <a:endParaRPr lang="en-US"/>
          </a:p>
        </p:txBody>
      </p:sp>
    </p:spTree>
    <p:extLst>
      <p:ext uri="{BB962C8B-B14F-4D97-AF65-F5344CB8AC3E}">
        <p14:creationId xmlns:p14="http://schemas.microsoft.com/office/powerpoint/2010/main" val="583411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8380AA8-1720-45DD-8C41-A108FA3C049F}"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5620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10/12/2026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jp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321581" y="4518537"/>
            <a:ext cx="26116376"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ctr" defTabSz="4029542">
              <a:spcBef>
                <a:spcPct val="20000"/>
              </a:spcBef>
              <a:defRPr/>
            </a:pPr>
            <a:r>
              <a:rPr lang="fa-IR" sz="5400" b="1" dirty="0">
                <a:latin typeface="Times New Roman" panose="02020603050405020304" pitchFamily="18" charset="0"/>
                <a:cs typeface="B Zar" panose="00000400000000000000" pitchFamily="2" charset="-78"/>
              </a:rPr>
              <a:t>ادغام زودهنگام مراقبت‌های تسکینی در پرستاری بیماران مزمن: راهبردی برای کاهش بستری‌های قابل پیشگیری و تحول خدمات سلامت</a:t>
            </a:r>
            <a:endParaRPr lang="en-US" sz="5400" b="1" dirty="0">
              <a:solidFill>
                <a:schemeClr val="tx1"/>
              </a:solidFill>
              <a:latin typeface="Times New Roman" panose="02020603050405020304" pitchFamily="18" charset="0"/>
              <a:cs typeface="B Zar" panose="00000400000000000000" pitchFamily="2" charset="-78"/>
            </a:endParaRP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5718200" y="4283489"/>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algn="l" rtl="1">
              <a:defRPr/>
            </a:pPr>
            <a:r>
              <a:rPr lang="en-US" sz="4800" dirty="0">
                <a:solidFill>
                  <a:schemeClr val="tx1"/>
                </a:solidFill>
                <a:cs typeface="B Nazanin" panose="00000400000000000000" pitchFamily="2" charset="-78"/>
              </a:rPr>
              <a:t>Code:75760-1096</a:t>
            </a:r>
            <a:endParaRPr lang="fa-IR" sz="4800" dirty="0">
              <a:solidFill>
                <a:schemeClr val="tx1"/>
              </a:solidFill>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rtl="1"/>
            <a:r>
              <a:rPr lang="fa-IR" sz="5400" dirty="0">
                <a:solidFill>
                  <a:schemeClr val="accent1"/>
                </a:solidFill>
                <a:cs typeface="B Nazanin" panose="00000400000000000000" pitchFamily="2" charset="-78"/>
              </a:rPr>
              <a:t>عکس نویسنده</a:t>
            </a:r>
            <a:endParaRPr lang="en-US" sz="5400" dirty="0">
              <a:solidFill>
                <a:schemeClr val="accent1"/>
              </a:solidFill>
              <a:cs typeface="B Nazanin" panose="00000400000000000000" pitchFamily="2" charset="-78"/>
            </a:endParaRP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10557090" y="7108414"/>
            <a:ext cx="21525187" cy="4899803"/>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ریحانه عسکری</a:t>
            </a:r>
            <a:r>
              <a:rPr lang="en-US" sz="4000" b="1" dirty="0">
                <a:solidFill>
                  <a:srgbClr val="000001"/>
                </a:solidFill>
                <a:latin typeface="Times New Roman" panose="02020603050405020304" pitchFamily="18" charset="0"/>
                <a:ea typeface="Open Sauce Bold"/>
                <a:cs typeface="B Zar" panose="00000400000000000000" pitchFamily="2" charset="-78"/>
                <a:sym typeface="Open Sauce Bold"/>
              </a:rPr>
              <a:t>)</a:t>
            </a:r>
            <a:r>
              <a:rPr lang="fa-IR" sz="4000" b="1" dirty="0">
                <a:solidFill>
                  <a:srgbClr val="000001"/>
                </a:solidFill>
                <a:latin typeface="Times New Roman" panose="02020603050405020304" pitchFamily="18" charset="0"/>
                <a:ea typeface="Open Sauce Bold"/>
                <a:cs typeface="B Zar" panose="00000400000000000000" pitchFamily="2" charset="-78"/>
                <a:sym typeface="Open Sauce Bold"/>
              </a:rPr>
              <a:t>1)، </a:t>
            </a:r>
            <a:endParaRPr lang="en-US" sz="4000" b="1" dirty="0">
              <a:solidFill>
                <a:srgbClr val="000001"/>
              </a:solidFill>
              <a:latin typeface="Times New Roman" panose="02020603050405020304" pitchFamily="18" charset="0"/>
              <a:ea typeface="Open Sauce Bold"/>
              <a:cs typeface="B Zar" panose="00000400000000000000" pitchFamily="2" charset="-78"/>
              <a:sym typeface="Open Sauce Bold"/>
            </a:endParaRPr>
          </a:p>
          <a:p>
            <a:pPr algn="ctr" rtl="1"/>
            <a:r>
              <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کارشناس ارشد پرستاری مراقبت های ویژه، گروه پرستاری، واحد نجف آباد، دانشگاه آزاد اسلامی ، نجف آباد، ایران.</a:t>
            </a:r>
          </a:p>
          <a:p>
            <a:pPr algn="ctr" rtl="1"/>
            <a:r>
              <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rPr>
              <a:t>مرکز تحقیقات توسعه علوم پرستاری و مامایی، واحد نجف آباد، دانشگاه آزاد اسلامی، نجف آباد، ایران. </a:t>
            </a: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marL="742950" indent="-742950" algn="ctr" rtl="1">
              <a:buAutoNum type="arabicParenBoth"/>
            </a:pPr>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rtl="1"/>
            <a:endParaRPr lang="fa-IR" sz="4000" b="1" dirty="0">
              <a:solidFill>
                <a:srgbClr val="000001"/>
              </a:solidFill>
              <a:latin typeface="Times New Roman" panose="02020603050405020304" pitchFamily="18" charset="0"/>
              <a:ea typeface="Open Sauce Bold"/>
              <a:cs typeface="Times New Roman" panose="02020603050405020304" pitchFamily="18" charset="0"/>
              <a:sym typeface="Open Sauce Bold"/>
            </a:endParaRPr>
          </a:p>
          <a:p>
            <a:pPr algn="ctr"/>
            <a:endParaRPr lang="en-US" sz="3200" dirty="0">
              <a:solidFill>
                <a:srgbClr val="235078"/>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مقدمه</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063133" y="9556446"/>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یافته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50736" y="10894869"/>
            <a:ext cx="9972471" cy="659077"/>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نتیجه گیری</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56358" y="14714687"/>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fa-IR" sz="3600" b="1" dirty="0">
                <a:solidFill>
                  <a:schemeClr val="bg1"/>
                </a:solidFill>
                <a:latin typeface="Libre Baskerville" panose="02000000000000000000" pitchFamily="2" charset="0"/>
                <a:cs typeface="B Titr" panose="00000700000000000000" pitchFamily="2" charset="-78"/>
              </a:rPr>
              <a:t>روش ها</a:t>
            </a:r>
            <a:endParaRPr lang="en-US" sz="3600" b="1" dirty="0">
              <a:solidFill>
                <a:schemeClr val="bg1"/>
              </a:solidFill>
              <a:latin typeface="Libre Baskerville" panose="02000000000000000000" pitchFamily="2" charset="0"/>
              <a:cs typeface="B Titr" panose="00000700000000000000" pitchFamily="2" charset="-78"/>
            </a:endParaRP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468517" y="19041726"/>
            <a:ext cx="9601200" cy="659077"/>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fa-IR" sz="3600" b="1" dirty="0">
                <a:solidFill>
                  <a:schemeClr val="bg1"/>
                </a:solidFill>
                <a:latin typeface="Times New Roman Bold"/>
                <a:ea typeface="Times New Roman Bold"/>
                <a:cs typeface="B Titr" panose="00000700000000000000" pitchFamily="2" charset="-78"/>
                <a:sym typeface="Times New Roman Bold"/>
              </a:rPr>
              <a:t>رفرنس ها</a:t>
            </a:r>
            <a:endParaRPr lang="en-US" sz="3600" b="1" dirty="0">
              <a:solidFill>
                <a:schemeClr val="bg1"/>
              </a:solidFill>
              <a:latin typeface="Times New Roman Bold"/>
              <a:ea typeface="Times New Roman Bold"/>
              <a:cs typeface="B Titr" panose="00000700000000000000" pitchFamily="2" charset="-78"/>
              <a:sym typeface="Times New Roman Bold"/>
            </a:endParaRP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3046988"/>
          </a:xfrm>
          <a:prstGeom prst="rect">
            <a:avLst/>
          </a:prstGeom>
          <a:noFill/>
        </p:spPr>
        <p:txBody>
          <a:bodyPr wrap="square" rtlCol="0">
            <a:spAutoFit/>
          </a:bodyPr>
          <a:lstStyle>
            <a:defPPr>
              <a:defRPr kern="1200"/>
            </a:defPPr>
          </a:lstStyle>
          <a:p>
            <a:pPr algn="just" rtl="1"/>
            <a:r>
              <a:rPr lang="fa-IR" sz="3200">
                <a:solidFill>
                  <a:srgbClr val="000001"/>
                </a:solidFill>
                <a:latin typeface="Times New Roman"/>
                <a:cs typeface="B Zar" panose="00000400000000000000" pitchFamily="2" charset="-78"/>
              </a:rPr>
              <a:t>افزایش شیوع بیماری‌های مزمن پیشرفته، سالمندی جمعیت و رشد هزینه‌های سلامت، نظام‌های درمانی را با چالش‌های جدی در کیفیت، کارآمدی و عدالت مواجه کرده است. بر اساس گزارش‌های </a:t>
            </a:r>
            <a:r>
              <a:rPr lang="en-US" sz="3200">
                <a:solidFill>
                  <a:srgbClr val="000001"/>
                </a:solidFill>
                <a:latin typeface="Times New Roman"/>
                <a:cs typeface="B Zar" panose="00000400000000000000" pitchFamily="2" charset="-78"/>
              </a:rPr>
              <a:t>World Health Organization، </a:t>
            </a:r>
            <a:r>
              <a:rPr lang="fa-IR" sz="3200">
                <a:solidFill>
                  <a:srgbClr val="000001"/>
                </a:solidFill>
                <a:latin typeface="Times New Roman"/>
                <a:cs typeface="B Zar" panose="00000400000000000000" pitchFamily="2" charset="-78"/>
              </a:rPr>
              <a:t>سالانه میلیون‌ها نفر نیازمند مراقبت تسکینی هستند، اما بخش عمده‌ای از آنان به این خدمات دسترسی ندارند. ادغام زودهنگام مراقبت‌های تسکینی در فرآیند پرستاری می‌تواند راهبردی کلیدی برای تحول خدمات سلامت باشد.</a:t>
            </a:r>
            <a:endParaRPr lang="en-US" sz="3200" dirty="0">
              <a:solidFill>
                <a:srgbClr val="000001"/>
              </a:solidFill>
              <a:latin typeface="Times New Roman"/>
              <a:cs typeface="B Zar" panose="00000400000000000000" pitchFamily="2" charset="-78"/>
            </a:endParaRPr>
          </a:p>
        </p:txBody>
      </p:sp>
      <p:sp>
        <p:nvSpPr>
          <p:cNvPr id="76" name="TextBox 75">
            <a:extLst>
              <a:ext uri="{FF2B5EF4-FFF2-40B4-BE49-F238E27FC236}">
                <a16:creationId xmlns:a16="http://schemas.microsoft.com/office/drawing/2014/main" id="{82745442-14D6-454C-AEAA-7ECB778143F4}"/>
              </a:ext>
            </a:extLst>
          </p:cNvPr>
          <p:cNvSpPr txBox="1"/>
          <p:nvPr/>
        </p:nvSpPr>
        <p:spPr>
          <a:xfrm>
            <a:off x="33097246" y="11722068"/>
            <a:ext cx="9972471" cy="2062103"/>
          </a:xfrm>
          <a:prstGeom prst="rect">
            <a:avLst/>
          </a:prstGeom>
          <a:noFill/>
        </p:spPr>
        <p:txBody>
          <a:bodyPr wrap="square" rtlCol="0">
            <a:spAutoFit/>
          </a:bodyPr>
          <a:lstStyle>
            <a:defPPr>
              <a:defRPr kern="1200"/>
            </a:defPPr>
          </a:lstStyle>
          <a:p>
            <a:pPr algn="just" rtl="1"/>
            <a:r>
              <a:rPr lang="fa-IR" sz="3200" dirty="0">
                <a:solidFill>
                  <a:srgbClr val="000001"/>
                </a:solidFill>
                <a:latin typeface="Times New Roman"/>
                <a:ea typeface="Times New Roman"/>
                <a:cs typeface="B Zar" panose="00000400000000000000" pitchFamily="2" charset="-78"/>
                <a:sym typeface="Times New Roman"/>
              </a:rPr>
              <a:t>ادغام ساختاریافته مراقبت‌های تسکینی در فرآیند پرستاری بیماران مزمن، راهبردی اثربخش برای کاهش بستری‌های قابل پیشگیری، بهبود کیفیت زندگی و تحول پایدار خدمات سلامت است. توسعه آموزش تخصصی پرستاری و سیاست‌گذاری جامعه‌محور ضروری است.</a:t>
            </a:r>
            <a:endParaRPr lang="en-US" sz="3200" dirty="0">
              <a:solidFill>
                <a:srgbClr val="000001"/>
              </a:solidFill>
              <a:latin typeface="Times New Roman"/>
              <a:ea typeface="Times New Roman"/>
              <a:cs typeface="B Zar" panose="00000400000000000000" pitchFamily="2" charset="-78"/>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411665" y="19986271"/>
            <a:ext cx="9972471" cy="4185761"/>
          </a:xfrm>
          <a:prstGeom prst="rect">
            <a:avLst/>
          </a:prstGeom>
        </p:spPr>
        <p:txBody>
          <a:bodyPr wrap="square" lIns="0" tIns="0" rIns="0" bIns="0" rtlCol="0" anchor="t">
            <a:spAutoFit/>
          </a:bodyPr>
          <a:lstStyle/>
          <a:p>
            <a:pPr rtl="1"/>
            <a:r>
              <a:rPr lang="en-US" sz="3200" dirty="0">
                <a:solidFill>
                  <a:srgbClr val="000001"/>
                </a:solidFill>
                <a:latin typeface="Times New Roman"/>
                <a:ea typeface="Times New Roman"/>
                <a:cs typeface="B Zar" panose="00000400000000000000" pitchFamily="2" charset="-78"/>
                <a:sym typeface="Times New Roman"/>
              </a:rPr>
              <a:t>1.	</a:t>
            </a:r>
            <a:r>
              <a:rPr lang="en-US" sz="2400" dirty="0">
                <a:solidFill>
                  <a:srgbClr val="000001"/>
                </a:solidFill>
                <a:latin typeface="Times New Roman"/>
                <a:ea typeface="Times New Roman"/>
                <a:cs typeface="B Zar" panose="00000400000000000000" pitchFamily="2" charset="-78"/>
                <a:sym typeface="Times New Roman"/>
              </a:rPr>
              <a:t>Mós JR, Reis‑Pina P. Early Integration of Palliative Care in Nononcological Patients: A Systematic Review. J Pain Symptom Manage. 2025;69(4):e283‑e302. doi: 10.1016/j.jpainsymman.2024.12.023</a:t>
            </a:r>
          </a:p>
          <a:p>
            <a:pPr rtl="1"/>
            <a:r>
              <a:rPr lang="en-US" sz="2400" dirty="0">
                <a:solidFill>
                  <a:srgbClr val="000001"/>
                </a:solidFill>
                <a:latin typeface="Times New Roman"/>
                <a:ea typeface="Times New Roman"/>
                <a:cs typeface="B Zar" panose="00000400000000000000" pitchFamily="2" charset="-78"/>
                <a:sym typeface="Times New Roman"/>
              </a:rPr>
              <a:t>2.	Depew CN, Wood M, Walden J, et al. Palliative Medicine Consultation Reduces Readmission Significantly in Certain Diagnoses: A Retrospective Analysis. Am J Hosp Palliat Care. 2026;43(1):47‑50. doi:10.1177/10499091251313805</a:t>
            </a:r>
          </a:p>
          <a:p>
            <a:pPr rtl="1"/>
            <a:r>
              <a:rPr lang="en-US" sz="2400" dirty="0">
                <a:solidFill>
                  <a:srgbClr val="000001"/>
                </a:solidFill>
                <a:latin typeface="Times New Roman"/>
                <a:ea typeface="Times New Roman"/>
                <a:cs typeface="B Zar" panose="00000400000000000000" pitchFamily="2" charset="-78"/>
                <a:sym typeface="Times New Roman"/>
              </a:rPr>
              <a:t>3.	Çamcı G, Oğuz S. The Effect of Palliative Care Training on Symptom Management, Rehospitalization and Quality of Life in Chronic Heart Failure: A Randomized Controlled Trial. Mediterr Nurs Midwifery. 2023;3(2):81‑89. doi:10.4274/MNM.2023.22134</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98691" y="16103909"/>
            <a:ext cx="10058400" cy="2600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cs typeface="B Zar" panose="00000400000000000000" pitchFamily="2" charset="-78"/>
              </a:rPr>
              <a:t>این مطالعه مرور روایتی منابع منتشرشده بین سال‌های 2018 تا 2024 در پایگاه‌های </a:t>
            </a:r>
            <a:r>
              <a:rPr lang="en-US" sz="3200" dirty="0">
                <a:solidFill>
                  <a:srgbClr val="000001"/>
                </a:solidFill>
                <a:latin typeface="Times New Roman"/>
                <a:cs typeface="B Zar" panose="00000400000000000000" pitchFamily="2" charset="-78"/>
              </a:rPr>
              <a:t>PubMed، Scopus </a:t>
            </a:r>
            <a:r>
              <a:rPr lang="fa-IR" sz="3200" dirty="0">
                <a:solidFill>
                  <a:srgbClr val="000001"/>
                </a:solidFill>
                <a:latin typeface="Times New Roman"/>
                <a:cs typeface="B Zar" panose="00000400000000000000" pitchFamily="2" charset="-78"/>
              </a:rPr>
              <a:t>و </a:t>
            </a:r>
            <a:r>
              <a:rPr lang="en-US" sz="3200" dirty="0">
                <a:solidFill>
                  <a:srgbClr val="000001"/>
                </a:solidFill>
                <a:latin typeface="Times New Roman"/>
                <a:cs typeface="B Zar" panose="00000400000000000000" pitchFamily="2" charset="-78"/>
              </a:rPr>
              <a:t>Web of Science </a:t>
            </a:r>
            <a:r>
              <a:rPr lang="fa-IR" sz="3200" dirty="0">
                <a:solidFill>
                  <a:srgbClr val="000001"/>
                </a:solidFill>
                <a:latin typeface="Times New Roman"/>
                <a:cs typeface="B Zar" panose="00000400000000000000" pitchFamily="2" charset="-78"/>
              </a:rPr>
              <a:t>است. کلیدواژه‌ها شامل </a:t>
            </a:r>
            <a:r>
              <a:rPr lang="en-US" sz="3200" dirty="0">
                <a:solidFill>
                  <a:srgbClr val="000001"/>
                </a:solidFill>
                <a:latin typeface="Times New Roman"/>
                <a:cs typeface="B Zar" panose="00000400000000000000" pitchFamily="2" charset="-78"/>
              </a:rPr>
              <a:t>Early Palliative Care، Chronic Illness، Nursing Care </a:t>
            </a:r>
            <a:r>
              <a:rPr lang="fa-IR" sz="3200" dirty="0">
                <a:solidFill>
                  <a:srgbClr val="000001"/>
                </a:solidFill>
                <a:latin typeface="Times New Roman"/>
                <a:cs typeface="B Zar" panose="00000400000000000000" pitchFamily="2" charset="-78"/>
              </a:rPr>
              <a:t>و </a:t>
            </a:r>
            <a:r>
              <a:rPr lang="en-US" sz="3200" dirty="0">
                <a:solidFill>
                  <a:srgbClr val="000001"/>
                </a:solidFill>
                <a:latin typeface="Times New Roman"/>
                <a:cs typeface="B Zar" panose="00000400000000000000" pitchFamily="2" charset="-78"/>
              </a:rPr>
              <a:t>Hospital Readmission </a:t>
            </a:r>
            <a:r>
              <a:rPr lang="fa-IR" sz="3200" dirty="0">
                <a:solidFill>
                  <a:srgbClr val="000001"/>
                </a:solidFill>
                <a:latin typeface="Times New Roman"/>
                <a:cs typeface="B Zar" panose="00000400000000000000" pitchFamily="2" charset="-78"/>
              </a:rPr>
              <a:t>بود. مطالعات مداخله‌ای، مرورهای سیستماتیک و اسناد سیاستی وارد تحلیل شدند.</a:t>
            </a:r>
            <a:endParaRPr lang="en-US" sz="3200" dirty="0">
              <a:solidFill>
                <a:srgbClr val="000001"/>
              </a:solidFill>
              <a:latin typeface="Times New Roman"/>
              <a:cs typeface="B Zar" panose="00000400000000000000" pitchFamily="2" charset="-78"/>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2327217" y="10931323"/>
            <a:ext cx="9552359" cy="30931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cs typeface="B Zar" panose="00000400000000000000" pitchFamily="2" charset="-78"/>
              </a:rPr>
              <a:t>نتایج مرور متون نشان داد که  ادغام زودهنگام مراقبت تسکینی در بیماران با بیماری مزمن از جمله متلایان به  به سرطان پیشرفته، نارسایی قلبی و ریوی نه تنها  موجب کاهش موارد بستری‌های مجدد و مراجعه غیرضروری این بیماران به اورژانس بیمارستان ها ده است بلکه شدت علائمی مانند درد، تنگی نفس و اضطراب به‌طور معناداری کاهش یافته و کیفیت زندگی بیماران را بهبود بخشده است. </a:t>
            </a:r>
            <a:endParaRPr lang="en-US" sz="3200" dirty="0">
              <a:solidFill>
                <a:srgbClr val="000001"/>
              </a:solidFill>
              <a:latin typeface="Times New Roman"/>
              <a:cs typeface="B Zar" panose="00000400000000000000" pitchFamily="2" charset="-78"/>
            </a:endParaRPr>
          </a:p>
        </p:txBody>
      </p:sp>
      <p:sp>
        <p:nvSpPr>
          <p:cNvPr id="31" name="Text Box 6">
            <a:extLst>
              <a:ext uri="{FF2B5EF4-FFF2-40B4-BE49-F238E27FC236}">
                <a16:creationId xmlns:a16="http://schemas.microsoft.com/office/drawing/2014/main" id="{A46928D3-007C-4D10-A1E8-BAF59D7F2E2C}"/>
              </a:ext>
            </a:extLst>
          </p:cNvPr>
          <p:cNvSpPr txBox="1">
            <a:spLocks noChangeArrowheads="1"/>
          </p:cNvSpPr>
          <p:nvPr/>
        </p:nvSpPr>
        <p:spPr bwMode="auto">
          <a:xfrm>
            <a:off x="22023878" y="20502712"/>
            <a:ext cx="10058400"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rtl="1"/>
            <a:r>
              <a:rPr lang="fa-IR" sz="3200" dirty="0">
                <a:solidFill>
                  <a:srgbClr val="000001"/>
                </a:solidFill>
                <a:latin typeface="Times New Roman"/>
                <a:cs typeface="B Zar" panose="00000400000000000000" pitchFamily="2" charset="-78"/>
              </a:rPr>
              <a:t>در این میان مداخلات پرستاری شامل ارزیابی سیستماتیک علائم، مدیریت چندبعدی درد، آموزش خودمراقبتی، پیگیری تلفنی و هماهنگی بین‌حرفه‌ای، استفاده از برنامه های کاربردی مبتنی بر موبایل نقش تعیین‌کننده‌ای در رسیدن به این پیامدها دارند. علاوه بر این، مطالعات اقتصادی کاهش قابل توجه هزینه‌های مستقیم بستری و افزایش رضایت خانواده را گزارش کرده‌اند. در سطح نظام سلامت، ادغام مراقبت تسکینی موجب بهبود شاخص‌های کیفیت مراقبت و ارتقای عدالت در دسترسی شده است.</a:t>
            </a:r>
            <a:endParaRPr lang="en-US" sz="3200" dirty="0">
              <a:solidFill>
                <a:srgbClr val="000001"/>
              </a:solidFill>
              <a:latin typeface="Times New Roman"/>
              <a:cs typeface="B Zar" panose="00000400000000000000" pitchFamily="2" charset="-78"/>
            </a:endParaRPr>
          </a:p>
        </p:txBody>
      </p:sp>
      <p:pic>
        <p:nvPicPr>
          <p:cNvPr id="4" name="Picture 3">
            <a:extLst>
              <a:ext uri="{FF2B5EF4-FFF2-40B4-BE49-F238E27FC236}">
                <a16:creationId xmlns:a16="http://schemas.microsoft.com/office/drawing/2014/main" id="{24F791BD-7FA1-71EE-E645-1BE0DDC083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28" y="4073126"/>
            <a:ext cx="4908882" cy="6067996"/>
          </a:xfrm>
          <a:prstGeom prst="rect">
            <a:avLst/>
          </a:prstGeom>
        </p:spPr>
      </p:pic>
      <p:pic>
        <p:nvPicPr>
          <p:cNvPr id="17" name="Picture 16">
            <a:extLst>
              <a:ext uri="{FF2B5EF4-FFF2-40B4-BE49-F238E27FC236}">
                <a16:creationId xmlns:a16="http://schemas.microsoft.com/office/drawing/2014/main" id="{3B14DB66-C3C9-C7D0-EB86-3763A7FD8BEB}"/>
              </a:ext>
            </a:extLst>
          </p:cNvPr>
          <p:cNvPicPr>
            <a:picLocks noChangeAspect="1"/>
          </p:cNvPicPr>
          <p:nvPr/>
        </p:nvPicPr>
        <p:blipFill>
          <a:blip r:embed="rId4"/>
          <a:stretch>
            <a:fillRect/>
          </a:stretch>
        </p:blipFill>
        <p:spPr>
          <a:xfrm>
            <a:off x="11063133" y="10894869"/>
            <a:ext cx="10758043" cy="8476396"/>
          </a:xfrm>
          <a:prstGeom prst="rect">
            <a:avLst/>
          </a:prstGeom>
        </p:spPr>
      </p:pic>
      <p:pic>
        <p:nvPicPr>
          <p:cNvPr id="19" name="Picture 18">
            <a:extLst>
              <a:ext uri="{FF2B5EF4-FFF2-40B4-BE49-F238E27FC236}">
                <a16:creationId xmlns:a16="http://schemas.microsoft.com/office/drawing/2014/main" id="{42DFA73B-638A-4E8D-DFEE-861B8973B01D}"/>
              </a:ext>
            </a:extLst>
          </p:cNvPr>
          <p:cNvPicPr>
            <a:picLocks noChangeAspect="1"/>
          </p:cNvPicPr>
          <p:nvPr/>
        </p:nvPicPr>
        <p:blipFill>
          <a:blip r:embed="rId5"/>
          <a:stretch>
            <a:fillRect/>
          </a:stretch>
        </p:blipFill>
        <p:spPr>
          <a:xfrm>
            <a:off x="23161947" y="14355357"/>
            <a:ext cx="8594527" cy="5232202"/>
          </a:xfrm>
          <a:prstGeom prst="rect">
            <a:avLst/>
          </a:prstGeom>
        </p:spPr>
      </p:pic>
      <p:pic>
        <p:nvPicPr>
          <p:cNvPr id="21" name="Picture 20">
            <a:extLst>
              <a:ext uri="{FF2B5EF4-FFF2-40B4-BE49-F238E27FC236}">
                <a16:creationId xmlns:a16="http://schemas.microsoft.com/office/drawing/2014/main" id="{716565ED-18A9-1BC0-F85C-1C08D89A4679}"/>
              </a:ext>
            </a:extLst>
          </p:cNvPr>
          <p:cNvPicPr>
            <a:picLocks noChangeAspect="1"/>
          </p:cNvPicPr>
          <p:nvPr/>
        </p:nvPicPr>
        <p:blipFill>
          <a:blip r:embed="rId6"/>
          <a:stretch>
            <a:fillRect/>
          </a:stretch>
        </p:blipFill>
        <p:spPr>
          <a:xfrm>
            <a:off x="11063133" y="20502711"/>
            <a:ext cx="10217003" cy="3669321"/>
          </a:xfrm>
          <a:prstGeom prst="rect">
            <a:avLst/>
          </a:prstGeom>
        </p:spPr>
      </p:pic>
      <p:pic>
        <p:nvPicPr>
          <p:cNvPr id="23" name="Picture 22">
            <a:extLst>
              <a:ext uri="{FF2B5EF4-FFF2-40B4-BE49-F238E27FC236}">
                <a16:creationId xmlns:a16="http://schemas.microsoft.com/office/drawing/2014/main" id="{366BE262-5CA7-E86E-9545-639693A26395}"/>
              </a:ext>
            </a:extLst>
          </p:cNvPr>
          <p:cNvPicPr>
            <a:picLocks noChangeAspect="1"/>
          </p:cNvPicPr>
          <p:nvPr/>
        </p:nvPicPr>
        <p:blipFill>
          <a:blip r:embed="rId7"/>
          <a:stretch>
            <a:fillRect/>
          </a:stretch>
        </p:blipFill>
        <p:spPr>
          <a:xfrm>
            <a:off x="498691" y="19041727"/>
            <a:ext cx="10058400" cy="5046582"/>
          </a:xfrm>
          <a:prstGeom prst="rect">
            <a:avLst/>
          </a:prstGeom>
        </p:spPr>
      </p:pic>
      <p:pic>
        <p:nvPicPr>
          <p:cNvPr id="25" name="Picture 24">
            <a:extLst>
              <a:ext uri="{FF2B5EF4-FFF2-40B4-BE49-F238E27FC236}">
                <a16:creationId xmlns:a16="http://schemas.microsoft.com/office/drawing/2014/main" id="{D0AE6333-1928-0752-4EB6-0FD24DC58BF2}"/>
              </a:ext>
            </a:extLst>
          </p:cNvPr>
          <p:cNvPicPr>
            <a:picLocks noChangeAspect="1"/>
          </p:cNvPicPr>
          <p:nvPr/>
        </p:nvPicPr>
        <p:blipFill>
          <a:blip r:embed="rId8"/>
          <a:stretch>
            <a:fillRect/>
          </a:stretch>
        </p:blipFill>
        <p:spPr>
          <a:xfrm>
            <a:off x="33097246" y="13848650"/>
            <a:ext cx="9972471" cy="4907608"/>
          </a:xfrm>
          <a:prstGeom prst="rect">
            <a:avLst/>
          </a:prstGeom>
        </p:spPr>
      </p:pic>
      <p:pic>
        <p:nvPicPr>
          <p:cNvPr id="5" name="Picture 4">
            <a:extLst>
              <a:ext uri="{FF2B5EF4-FFF2-40B4-BE49-F238E27FC236}">
                <a16:creationId xmlns:a16="http://schemas.microsoft.com/office/drawing/2014/main" id="{469EBE6C-1BB3-D5B3-15B0-DA02C4206332}"/>
              </a:ext>
            </a:extLst>
          </p:cNvPr>
          <p:cNvPicPr>
            <a:picLocks noChangeAspect="1"/>
          </p:cNvPicPr>
          <p:nvPr/>
        </p:nvPicPr>
        <p:blipFill>
          <a:blip r:embed="rId9"/>
          <a:stretch>
            <a:fillRect/>
          </a:stretch>
        </p:blipFill>
        <p:spPr>
          <a:xfrm>
            <a:off x="32437957" y="5513502"/>
            <a:ext cx="10685249" cy="5095899"/>
          </a:xfrm>
          <a:prstGeom prst="rect">
            <a:avLst/>
          </a:prstGeom>
        </p:spPr>
      </p:pic>
    </p:spTree>
    <p:extLst>
      <p:ext uri="{BB962C8B-B14F-4D97-AF65-F5344CB8AC3E}">
        <p14:creationId xmlns:p14="http://schemas.microsoft.com/office/powerpoint/2010/main" val="2784909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4918251" y="4066873"/>
            <a:ext cx="3080071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marL="0" marR="0" lvl="0" indent="0" algn="ctr" defTabSz="4029542" rtl="0" eaLnBrk="0" fontAlgn="base" latinLnBrk="0" hangingPunct="0">
              <a:lnSpc>
                <a:spcPct val="100000"/>
              </a:lnSpc>
              <a:spcBef>
                <a:spcPct val="20000"/>
              </a:spcBef>
              <a:spcAft>
                <a:spcPct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Early Integration of Palliative Care in Nursing of Chronic Patients: A Strategy to Reduce Preventable Hospitalizations and Transform Health Services</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marL="0" marR="0" lvl="0" indent="0" algn="l" defTabSz="457200" rtl="1"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a:ln>
                  <a:noFill/>
                </a:ln>
                <a:solidFill>
                  <a:prstClr val="black"/>
                </a:solidFill>
                <a:effectLst/>
                <a:uLnTx/>
                <a:uFillTx/>
                <a:latin typeface="Calibri" panose="020F0502020204030204"/>
                <a:ea typeface="+mn-ea"/>
                <a:cs typeface="B Nazanin" panose="00000400000000000000" pitchFamily="2" charset="-78"/>
              </a:rPr>
              <a:t>Code:75760-1096</a:t>
            </a:r>
            <a:endParaRPr kumimoji="0" lang="en-US" sz="4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endParaRPr>
          </a:p>
        </p:txBody>
      </p:sp>
      <p:sp>
        <p:nvSpPr>
          <p:cNvPr id="64" name="Rounded Rectangle 9">
            <a:extLst>
              <a:ext uri="{FF2B5EF4-FFF2-40B4-BE49-F238E27FC236}">
                <a16:creationId xmlns:a16="http://schemas.microsoft.com/office/drawing/2014/main" id="{69BCCD98-1CB6-4621-909D-4ABDA3EA51DD}"/>
              </a:ext>
            </a:extLst>
          </p:cNvPr>
          <p:cNvSpPr/>
          <p:nvPr/>
        </p:nvSpPr>
        <p:spPr>
          <a:xfrm>
            <a:off x="885328" y="4884811"/>
            <a:ext cx="2859135" cy="2821875"/>
          </a:xfrm>
          <a:prstGeom prst="roundRect">
            <a:avLst/>
          </a:prstGeom>
          <a:noFill/>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457200" rtl="1"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Author’s</a:t>
            </a:r>
            <a:r>
              <a:rPr kumimoji="0" lang="fa-IR"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 </a:t>
            </a:r>
            <a:r>
              <a:rPr kumimoji="0" lang="en-US" sz="5400" b="0" i="0" u="none" strike="noStrike" kern="1200" cap="none" spc="0" normalizeH="0" baseline="0" noProof="0" dirty="0">
                <a:ln>
                  <a:noFill/>
                </a:ln>
                <a:solidFill>
                  <a:srgbClr val="4472C4"/>
                </a:solidFill>
                <a:effectLst/>
                <a:uLnTx/>
                <a:uFillTx/>
                <a:latin typeface="Calibri" panose="020F0502020204030204"/>
                <a:ea typeface="+mn-ea"/>
                <a:cs typeface="B Nazanin" panose="00000400000000000000" pitchFamily="2" charset="-78"/>
              </a:rPr>
              <a:t>photo</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9519465" y="6620512"/>
            <a:ext cx="22542082" cy="2265236"/>
          </a:xfrm>
          <a:prstGeom prst="rect">
            <a:avLst/>
          </a:prstGeom>
        </p:spPr>
        <p:txBody>
          <a:bodyPr wrap="square"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3200" b="0" i="0" u="none" strike="noStrike" kern="1200" cap="none" spc="0" normalizeH="0" baseline="0" noProof="0" dirty="0">
                <a:ln>
                  <a:noFill/>
                </a:ln>
                <a:solidFill>
                  <a:srgbClr val="000001"/>
                </a:solidFill>
                <a:effectLst/>
                <a:uLnTx/>
                <a:uFillTx/>
                <a:latin typeface="Times New Roman" panose="02020603050405020304" pitchFamily="18" charset="0"/>
                <a:ea typeface="Open Sauce"/>
                <a:cs typeface="Times New Roman" panose="02020603050405020304" pitchFamily="18" charset="0"/>
                <a:sym typeface="Open Sauce"/>
              </a:rPr>
              <a:t>Reihane Askari*.1</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rPr>
              <a:t>1. Master of Science in Critical Care Nursing, Department of Nursing, Na.C., Islamic Azad University, Najafabad, Iran.</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r>
              <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rPr>
              <a:t>Nursing and Midwifery Sciences Development Research Center, Na.C., Islamic Azad University, Najafabad, Iran.</a:t>
            </a:r>
          </a:p>
          <a:p>
            <a:pPr marL="0" marR="0" lvl="0" indent="0" algn="ctr" defTabSz="3761086" rtl="0" eaLnBrk="1" fontAlgn="auto" latinLnBrk="0" hangingPunct="1">
              <a:lnSpc>
                <a:spcPct val="100000"/>
              </a:lnSpc>
              <a:spcBef>
                <a:spcPct val="20000"/>
              </a:spcBef>
              <a:spcAft>
                <a:spcPct val="0"/>
              </a:spcAft>
              <a:buClrTx/>
              <a:buSzTx/>
              <a:buFont typeface="Arial" pitchFamily="34" charset="0"/>
              <a:buNone/>
              <a:tabLst/>
              <a:defRPr/>
            </a:pPr>
            <a:endParaRPr kumimoji="0" lang="en-US" sz="3200" b="0" i="0" u="none" strike="noStrike" kern="1200" cap="none" spc="0" normalizeH="0" baseline="0" noProof="0" dirty="0">
              <a:ln>
                <a:noFill/>
              </a:ln>
              <a:solidFill>
                <a:srgbClr val="235078"/>
              </a:solidFill>
              <a:effectLst/>
              <a:uLnTx/>
              <a:uFillTx/>
              <a:latin typeface="Times New Roman" panose="02020603050405020304" pitchFamily="18" charset="0"/>
              <a:ea typeface="+mn-ea"/>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80"/>
            <a:ext cx="11667210" cy="605624"/>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mn-cs"/>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3075462" y="8842202"/>
            <a:ext cx="19320889" cy="1133879"/>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mn-cs"/>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304704" y="10503704"/>
            <a:ext cx="9445219" cy="510718"/>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mn-cs"/>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518338" y="14784816"/>
            <a:ext cx="11551741" cy="759985"/>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702588"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Libre Baskerville" panose="02000000000000000000" pitchFamily="2" charset="0"/>
                <a:ea typeface="+mn-ea"/>
                <a:cs typeface="+mn-cs"/>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340599" y="19317642"/>
            <a:ext cx="9601200" cy="496798"/>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11667211" cy="3539430"/>
          </a:xfrm>
          <a:prstGeom prst="rect">
            <a:avLst/>
          </a:prstGeom>
          <a:noFill/>
        </p:spPr>
        <p:txBody>
          <a:bodyPr wrap="square" rtlCol="0">
            <a:spAutoFit/>
          </a:bodyPr>
          <a:lstStyle>
            <a:defPPr>
              <a:defRPr kern="1200"/>
            </a:def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1"/>
                </a:solidFill>
                <a:effectLst/>
                <a:uLnTx/>
                <a:uFillTx/>
                <a:latin typeface="Times New Roman"/>
                <a:ea typeface="+mn-ea"/>
                <a:cs typeface="Times New Roman"/>
              </a:rPr>
              <a:t>The rising prevalence of advanced chronic diseases, an aging population, and escalating healthcare costs pose major challenges to health systems in terms of quality, efficiency, and equity. According to the World Health Organization, millions of people annually require palliative care, yet the majority lack access to these services. Early integration of palliative care into nursing practice can serve as a key strategy for transforming health services.</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276641" y="11273066"/>
            <a:ext cx="9857035" cy="3046988"/>
          </a:xfrm>
          <a:prstGeom prst="rect">
            <a:avLst/>
          </a:prstGeom>
          <a:noFill/>
        </p:spPr>
        <p:txBody>
          <a:bodyPr wrap="square" rtlCol="0">
            <a:spAutoFit/>
          </a:bodyPr>
          <a:lstStyle>
            <a:defPPr>
              <a:defRPr kern="1200"/>
            </a:defPPr>
          </a:lstStyle>
          <a:p>
            <a:pPr marL="0" marR="0" lvl="0" indent="0" algn="just"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Structured early integration of palliative care into nursing practice for chronic patients is an effective strategy to reduce preventable hospitalizations, enhance quality of life, and drive sustainable transformation in health services. Specialized nursing education and community-centered policies are essential to support this integration.</a:t>
            </a: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959140"/>
            <a:ext cx="9729118" cy="4062651"/>
          </a:xfrm>
          <a:prstGeom prst="rect">
            <a:avLst/>
          </a:prstGeom>
        </p:spPr>
        <p:txBody>
          <a:bodyPr wrap="square" lIns="0" tIns="0" rIns="0" bIns="0" rtlCol="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Mós JR, Reis‑Pina P. Early Integration of Palliative Care in Nononcological Patients: A Systematic Review. J Pain Symptom Manage. 2025;69(4):e283‑e302. doi: 10.1016/j.jpainsymman.2024.12.023</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Depew CN, Wood M, Walden J, et al. Palliative Medicine Consultation Reduces Readmission Significantly in Certain Diagnoses: A Retrospective Analysis. Am J Hosp Palliat Care. 2026;43(1):47‑50. doi:10.1177/10499091251313805</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1"/>
                </a:solidFill>
                <a:effectLst/>
                <a:uLnTx/>
                <a:uFillTx/>
                <a:latin typeface="Times New Roman"/>
                <a:ea typeface="Times New Roman"/>
                <a:cs typeface="Times New Roman"/>
                <a:sym typeface="Times New Roman"/>
              </a:rPr>
              <a:t>Çamcı G, Oğuz S. The Effect of Palliative Care Training on Symptom Management, Rehospitalization and Quality of Life in Chronic Heart Failure: A Randomized Controlled Trial. Mediterr Nurs Midwifery. 2023;3(2):81‑89. doi:10.4274/MNM.2023.22134</a:t>
            </a:r>
          </a:p>
        </p:txBody>
      </p:sp>
      <p:sp>
        <p:nvSpPr>
          <p:cNvPr id="88" name="Text Box 6">
            <a:extLst>
              <a:ext uri="{FF2B5EF4-FFF2-40B4-BE49-F238E27FC236}">
                <a16:creationId xmlns:a16="http://schemas.microsoft.com/office/drawing/2014/main" id="{44BFE7F8-789D-45EE-A81D-BE072485E37E}"/>
              </a:ext>
            </a:extLst>
          </p:cNvPr>
          <p:cNvSpPr txBox="1">
            <a:spLocks noChangeArrowheads="1"/>
          </p:cNvSpPr>
          <p:nvPr/>
        </p:nvSpPr>
        <p:spPr bwMode="auto">
          <a:xfrm>
            <a:off x="22337951" y="22155500"/>
            <a:ext cx="10058400" cy="21082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1"/>
                </a:solidFill>
                <a:effectLst/>
                <a:uLnTx/>
                <a:uFillTx/>
                <a:latin typeface="Times New Roman"/>
                <a:ea typeface="+mn-ea"/>
                <a:cs typeface="Times New Roman"/>
              </a:rPr>
              <a:t>Economic analyses reported notable reductions in direct hospitalization costs and increased family satisfaction. At the system level, integration of palliative care improved care quality indicators and equity in access.</a:t>
            </a: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100" b="0" i="0" u="none" strike="noStrike" kern="1200" cap="none" spc="0" normalizeH="0" baseline="0" noProof="0">
                <a:ln>
                  <a:noFill/>
                </a:ln>
                <a:solidFill>
                  <a:srgbClr val="1F1F1F"/>
                </a:solidFill>
                <a:effectLst/>
                <a:uLnTx/>
                <a:uFillTx/>
                <a:latin typeface="inherit"/>
                <a:ea typeface="+mn-ea"/>
                <a:cs typeface="+mn-cs"/>
              </a:rPr>
              <a:t>if available</a:t>
            </a:r>
            <a:r>
              <a:rPr kumimoji="0" lang="en-US" altLang="en-US" sz="40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altLang="en-US" sz="18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518335" y="15756842"/>
            <a:ext cx="11551741" cy="3585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1"/>
                </a:solidFill>
                <a:effectLst/>
                <a:uLnTx/>
                <a:uFillTx/>
                <a:latin typeface="Times New Roman"/>
                <a:ea typeface="+mn-ea"/>
                <a:cs typeface="Times New Roman"/>
              </a:rPr>
              <a:t>A structured narrative review was conducted of studies published between 2018 and 2024 in PubMed, Scopus, and Web of Science. Keywords included “Early Palliative Care,” “Chronic Illness,” “Nursing Care,” and “Hospital Readmission.” Interventional studies, systematic reviews, and policy documents were included. Relevant studies were screened, and data were extracted on interventions, outcomes, and nursing roles.</a:t>
            </a: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23829169" y="10297160"/>
            <a:ext cx="8752164" cy="5555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marL="0" marR="0" lvl="0" indent="0" algn="just" defTabSz="4703763" rtl="0" eaLnBrk="0" fontAlgn="auto" latinLnBrk="0" hangingPunct="0">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1"/>
                </a:solidFill>
                <a:effectLst/>
                <a:uLnTx/>
                <a:uFillTx/>
                <a:latin typeface="Times New Roman"/>
                <a:ea typeface="+mn-ea"/>
                <a:cs typeface="Times New Roman"/>
              </a:rPr>
              <a:t>Evidence indicates that early palliative care integration in patients with advanced cancer, heart failure, and COPD reduces hospital readmissions and unnecessary emergency visits by 20–40%. Symptom burden, including pain, dyspnea, and anxiety, was significantly reduced, improving patient quality of life. Nursing interventions such as systematic symptom assessment, multidimensional pain management, self-care education, telephone follow-up, and interprofessional coordination played a pivotal role</a:t>
            </a:r>
          </a:p>
        </p:txBody>
      </p:sp>
      <p:pic>
        <p:nvPicPr>
          <p:cNvPr id="4" name="Picture 3">
            <a:extLst>
              <a:ext uri="{FF2B5EF4-FFF2-40B4-BE49-F238E27FC236}">
                <a16:creationId xmlns:a16="http://schemas.microsoft.com/office/drawing/2014/main" id="{7BE08303-C801-8D81-48B0-3D8D8276B4B2}"/>
              </a:ext>
            </a:extLst>
          </p:cNvPr>
          <p:cNvPicPr>
            <a:picLocks noChangeAspect="1"/>
          </p:cNvPicPr>
          <p:nvPr/>
        </p:nvPicPr>
        <p:blipFill>
          <a:blip r:embed="rId4"/>
          <a:stretch>
            <a:fillRect/>
          </a:stretch>
        </p:blipFill>
        <p:spPr>
          <a:xfrm>
            <a:off x="544790" y="3983428"/>
            <a:ext cx="4907705" cy="6072142"/>
          </a:xfrm>
          <a:prstGeom prst="rect">
            <a:avLst/>
          </a:prstGeom>
        </p:spPr>
      </p:pic>
      <p:pic>
        <p:nvPicPr>
          <p:cNvPr id="8" name="Picture 7">
            <a:extLst>
              <a:ext uri="{FF2B5EF4-FFF2-40B4-BE49-F238E27FC236}">
                <a16:creationId xmlns:a16="http://schemas.microsoft.com/office/drawing/2014/main" id="{A62ECFDD-CA5E-2F72-6C40-BEEC66774965}"/>
              </a:ext>
            </a:extLst>
          </p:cNvPr>
          <p:cNvPicPr>
            <a:picLocks noChangeAspect="1"/>
          </p:cNvPicPr>
          <p:nvPr/>
        </p:nvPicPr>
        <p:blipFill>
          <a:blip r:embed="rId5"/>
          <a:stretch>
            <a:fillRect/>
          </a:stretch>
        </p:blipFill>
        <p:spPr>
          <a:xfrm>
            <a:off x="13644073" y="21101195"/>
            <a:ext cx="6896698" cy="3162574"/>
          </a:xfrm>
          <a:prstGeom prst="rect">
            <a:avLst/>
          </a:prstGeom>
        </p:spPr>
      </p:pic>
      <p:pic>
        <p:nvPicPr>
          <p:cNvPr id="11" name="Picture 10">
            <a:extLst>
              <a:ext uri="{FF2B5EF4-FFF2-40B4-BE49-F238E27FC236}">
                <a16:creationId xmlns:a16="http://schemas.microsoft.com/office/drawing/2014/main" id="{83DB4709-D35A-00CE-BFA0-953C2FCBB9CE}"/>
              </a:ext>
            </a:extLst>
          </p:cNvPr>
          <p:cNvPicPr>
            <a:picLocks noChangeAspect="1"/>
          </p:cNvPicPr>
          <p:nvPr/>
        </p:nvPicPr>
        <p:blipFill>
          <a:blip r:embed="rId6"/>
          <a:stretch>
            <a:fillRect/>
          </a:stretch>
        </p:blipFill>
        <p:spPr>
          <a:xfrm>
            <a:off x="23829169" y="16173605"/>
            <a:ext cx="8752164" cy="5785247"/>
          </a:xfrm>
          <a:prstGeom prst="rect">
            <a:avLst/>
          </a:prstGeom>
        </p:spPr>
      </p:pic>
      <p:pic>
        <p:nvPicPr>
          <p:cNvPr id="13" name="Picture 12">
            <a:extLst>
              <a:ext uri="{FF2B5EF4-FFF2-40B4-BE49-F238E27FC236}">
                <a16:creationId xmlns:a16="http://schemas.microsoft.com/office/drawing/2014/main" id="{1D4E9A24-CA77-E8A5-9651-0A571C53F67E}"/>
              </a:ext>
            </a:extLst>
          </p:cNvPr>
          <p:cNvPicPr>
            <a:picLocks noChangeAspect="1"/>
          </p:cNvPicPr>
          <p:nvPr/>
        </p:nvPicPr>
        <p:blipFill>
          <a:blip r:embed="rId7"/>
          <a:stretch>
            <a:fillRect/>
          </a:stretch>
        </p:blipFill>
        <p:spPr>
          <a:xfrm>
            <a:off x="544790" y="19529352"/>
            <a:ext cx="11328554" cy="4884811"/>
          </a:xfrm>
          <a:prstGeom prst="rect">
            <a:avLst/>
          </a:prstGeom>
        </p:spPr>
      </p:pic>
      <p:pic>
        <p:nvPicPr>
          <p:cNvPr id="15" name="Picture 14">
            <a:extLst>
              <a:ext uri="{FF2B5EF4-FFF2-40B4-BE49-F238E27FC236}">
                <a16:creationId xmlns:a16="http://schemas.microsoft.com/office/drawing/2014/main" id="{17C5FCEF-062B-8FB5-D5C9-4D6612C03802}"/>
              </a:ext>
            </a:extLst>
          </p:cNvPr>
          <p:cNvPicPr>
            <a:picLocks noChangeAspect="1"/>
          </p:cNvPicPr>
          <p:nvPr/>
        </p:nvPicPr>
        <p:blipFill>
          <a:blip r:embed="rId8"/>
          <a:stretch>
            <a:fillRect/>
          </a:stretch>
        </p:blipFill>
        <p:spPr>
          <a:xfrm>
            <a:off x="33340598" y="14492697"/>
            <a:ext cx="9793077" cy="4680245"/>
          </a:xfrm>
          <a:prstGeom prst="rect">
            <a:avLst/>
          </a:prstGeom>
        </p:spPr>
      </p:pic>
      <p:pic>
        <p:nvPicPr>
          <p:cNvPr id="17" name="Picture 16">
            <a:extLst>
              <a:ext uri="{FF2B5EF4-FFF2-40B4-BE49-F238E27FC236}">
                <a16:creationId xmlns:a16="http://schemas.microsoft.com/office/drawing/2014/main" id="{13A62512-AA5A-5717-270F-4A89C78DCD36}"/>
              </a:ext>
            </a:extLst>
          </p:cNvPr>
          <p:cNvPicPr>
            <a:picLocks noChangeAspect="1"/>
          </p:cNvPicPr>
          <p:nvPr/>
        </p:nvPicPr>
        <p:blipFill>
          <a:blip r:embed="rId9"/>
          <a:stretch>
            <a:fillRect/>
          </a:stretch>
        </p:blipFill>
        <p:spPr>
          <a:xfrm>
            <a:off x="35563878" y="5285488"/>
            <a:ext cx="7569797" cy="5045573"/>
          </a:xfrm>
          <a:prstGeom prst="rect">
            <a:avLst/>
          </a:prstGeom>
        </p:spPr>
      </p:pic>
      <p:pic>
        <p:nvPicPr>
          <p:cNvPr id="21" name="Picture 20">
            <a:extLst>
              <a:ext uri="{FF2B5EF4-FFF2-40B4-BE49-F238E27FC236}">
                <a16:creationId xmlns:a16="http://schemas.microsoft.com/office/drawing/2014/main" id="{134DCD50-2629-2AA2-9612-B50C42630763}"/>
              </a:ext>
            </a:extLst>
          </p:cNvPr>
          <p:cNvPicPr>
            <a:picLocks noChangeAspect="1"/>
          </p:cNvPicPr>
          <p:nvPr/>
        </p:nvPicPr>
        <p:blipFill>
          <a:blip r:embed="rId10"/>
          <a:stretch>
            <a:fillRect/>
          </a:stretch>
        </p:blipFill>
        <p:spPr>
          <a:xfrm>
            <a:off x="12765384" y="10297160"/>
            <a:ext cx="10810233" cy="9732469"/>
          </a:xfrm>
          <a:prstGeom prst="rect">
            <a:avLst/>
          </a:prstGeom>
        </p:spPr>
      </p:pic>
    </p:spTree>
    <p:extLst>
      <p:ext uri="{BB962C8B-B14F-4D97-AF65-F5344CB8AC3E}">
        <p14:creationId xmlns:p14="http://schemas.microsoft.com/office/powerpoint/2010/main" val="16543349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438</TotalTime>
  <Words>1038</Words>
  <Application>Microsoft Office PowerPoint</Application>
  <PresentationFormat>Custom</PresentationFormat>
  <Paragraphs>43</Paragraphs>
  <Slides>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Aptos</vt: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parsa hoseini</cp:lastModifiedBy>
  <cp:revision>40</cp:revision>
  <dcterms:created xsi:type="dcterms:W3CDTF">2026-09-07T19:22:54Z</dcterms:created>
  <dcterms:modified xsi:type="dcterms:W3CDTF">2026-10-13T01:23:20Z</dcterms:modified>
</cp:coreProperties>
</file>