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Lst>
  <p:sldSz cx="43526075" cy="24414163"/>
  <p:notesSz cx="9144000" cy="6858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p:scale>
          <a:sx n="25" d="100"/>
          <a:sy n="25" d="100"/>
        </p:scale>
        <p:origin x="432" y="-245"/>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440760" y="3995560"/>
            <a:ext cx="32644556" cy="8499746"/>
          </a:xfrm>
        </p:spPr>
        <p:txBody>
          <a:bodyPr anchor="b"/>
          <a:lstStyle>
            <a:lvl1pPr algn="ctr">
              <a:defRPr sz="21360"/>
            </a:lvl1pPr>
          </a:lstStyle>
          <a:p>
            <a:r>
              <a:rPr lang="en-US"/>
              <a:t>Click to edit Master title style</a:t>
            </a:r>
            <a:endParaRPr lang="en-US" dirty="0"/>
          </a:p>
        </p:txBody>
      </p:sp>
      <p:sp>
        <p:nvSpPr>
          <p:cNvPr id="3" name="Subtitle 2"/>
          <p:cNvSpPr>
            <a:spLocks noGrp="1"/>
          </p:cNvSpPr>
          <p:nvPr>
            <p:ph type="subTitle" idx="1"/>
          </p:nvPr>
        </p:nvSpPr>
        <p:spPr>
          <a:xfrm>
            <a:off x="5440760" y="12823089"/>
            <a:ext cx="32644556" cy="5894436"/>
          </a:xfrm>
        </p:spPr>
        <p:txBody>
          <a:bodyPr/>
          <a:lstStyle>
            <a:lvl1pPr marL="0" indent="0" algn="ctr">
              <a:buNone/>
              <a:defRPr sz="8544"/>
            </a:lvl1pPr>
            <a:lvl2pPr marL="1627632" indent="0" algn="ctr">
              <a:buNone/>
              <a:defRPr sz="7120"/>
            </a:lvl2pPr>
            <a:lvl3pPr marL="3255264" indent="0" algn="ctr">
              <a:buNone/>
              <a:defRPr sz="6408"/>
            </a:lvl3pPr>
            <a:lvl4pPr marL="4882896" indent="0" algn="ctr">
              <a:buNone/>
              <a:defRPr sz="5696"/>
            </a:lvl4pPr>
            <a:lvl5pPr marL="6510528" indent="0" algn="ctr">
              <a:buNone/>
              <a:defRPr sz="5696"/>
            </a:lvl5pPr>
            <a:lvl6pPr marL="8138160" indent="0" algn="ctr">
              <a:buNone/>
              <a:defRPr sz="5696"/>
            </a:lvl6pPr>
            <a:lvl7pPr marL="9765792" indent="0" algn="ctr">
              <a:buNone/>
              <a:defRPr sz="5696"/>
            </a:lvl7pPr>
            <a:lvl8pPr marL="11393424" indent="0" algn="ctr">
              <a:buNone/>
              <a:defRPr sz="5696"/>
            </a:lvl8pPr>
            <a:lvl9pPr marL="13021056" indent="0" algn="ctr">
              <a:buNone/>
              <a:defRPr sz="5696"/>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9/26/2026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4664715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9/26/2026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12701569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969748" y="6086590"/>
            <a:ext cx="37541240" cy="10155612"/>
          </a:xfrm>
        </p:spPr>
        <p:txBody>
          <a:bodyPr anchor="b"/>
          <a:lstStyle>
            <a:lvl1pPr>
              <a:defRPr sz="21360"/>
            </a:lvl1pPr>
          </a:lstStyle>
          <a:p>
            <a:r>
              <a:rPr lang="en-US"/>
              <a:t>Click to edit Master title style</a:t>
            </a:r>
            <a:endParaRPr lang="en-US" dirty="0"/>
          </a:p>
        </p:txBody>
      </p:sp>
      <p:sp>
        <p:nvSpPr>
          <p:cNvPr id="3" name="Text Placeholder 2"/>
          <p:cNvSpPr>
            <a:spLocks noGrp="1"/>
          </p:cNvSpPr>
          <p:nvPr>
            <p:ph type="body" idx="1"/>
          </p:nvPr>
        </p:nvSpPr>
        <p:spPr>
          <a:xfrm>
            <a:off x="2969748" y="16338278"/>
            <a:ext cx="37541240" cy="5340596"/>
          </a:xfrm>
        </p:spPr>
        <p:txBody>
          <a:bodyPr/>
          <a:lstStyle>
            <a:lvl1pPr marL="0" indent="0">
              <a:buNone/>
              <a:defRPr sz="8544">
                <a:solidFill>
                  <a:schemeClr val="tx1">
                    <a:tint val="75000"/>
                  </a:schemeClr>
                </a:solidFill>
              </a:defRPr>
            </a:lvl1pPr>
            <a:lvl2pPr marL="1627632" indent="0">
              <a:buNone/>
              <a:defRPr sz="7120">
                <a:solidFill>
                  <a:schemeClr val="tx1">
                    <a:tint val="75000"/>
                  </a:schemeClr>
                </a:solidFill>
              </a:defRPr>
            </a:lvl2pPr>
            <a:lvl3pPr marL="3255264" indent="0">
              <a:buNone/>
              <a:defRPr sz="6408">
                <a:solidFill>
                  <a:schemeClr val="tx1">
                    <a:tint val="75000"/>
                  </a:schemeClr>
                </a:solidFill>
              </a:defRPr>
            </a:lvl3pPr>
            <a:lvl4pPr marL="4882896" indent="0">
              <a:buNone/>
              <a:defRPr sz="5696">
                <a:solidFill>
                  <a:schemeClr val="tx1">
                    <a:tint val="75000"/>
                  </a:schemeClr>
                </a:solidFill>
              </a:defRPr>
            </a:lvl4pPr>
            <a:lvl5pPr marL="6510528" indent="0">
              <a:buNone/>
              <a:defRPr sz="5696">
                <a:solidFill>
                  <a:schemeClr val="tx1">
                    <a:tint val="75000"/>
                  </a:schemeClr>
                </a:solidFill>
              </a:defRPr>
            </a:lvl5pPr>
            <a:lvl6pPr marL="8138160" indent="0">
              <a:buNone/>
              <a:defRPr sz="5696">
                <a:solidFill>
                  <a:schemeClr val="tx1">
                    <a:tint val="75000"/>
                  </a:schemeClr>
                </a:solidFill>
              </a:defRPr>
            </a:lvl6pPr>
            <a:lvl7pPr marL="9765792" indent="0">
              <a:buNone/>
              <a:defRPr sz="5696">
                <a:solidFill>
                  <a:schemeClr val="tx1">
                    <a:tint val="75000"/>
                  </a:schemeClr>
                </a:solidFill>
              </a:defRPr>
            </a:lvl7pPr>
            <a:lvl8pPr marL="11393424" indent="0">
              <a:buNone/>
              <a:defRPr sz="5696">
                <a:solidFill>
                  <a:schemeClr val="tx1">
                    <a:tint val="75000"/>
                  </a:schemeClr>
                </a:solidFill>
              </a:defRPr>
            </a:lvl8pPr>
            <a:lvl9pPr marL="13021056" indent="0">
              <a:buNone/>
              <a:defRPr sz="5696">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4A1EDF1-D5E0-41F8-B8A2-9EB19AE0DE91}" type="datetimeFigureOut">
              <a:rPr lang="en-US" smtClean="0"/>
              <a:t>9/26/2026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3261609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992418" y="6499141"/>
            <a:ext cx="18498582" cy="154905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22035075" y="6499141"/>
            <a:ext cx="18498582" cy="154905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4A1EDF1-D5E0-41F8-B8A2-9EB19AE0DE91}" type="datetimeFigureOut">
              <a:rPr lang="en-US" smtClean="0"/>
              <a:t>9/26/2026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23058389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998087" y="1299830"/>
            <a:ext cx="37541240" cy="4718943"/>
          </a:xfrm>
        </p:spPr>
        <p:txBody>
          <a:bodyPr/>
          <a:lstStyle/>
          <a:p>
            <a:r>
              <a:rPr lang="en-US"/>
              <a:t>Click to edit Master title style</a:t>
            </a:r>
            <a:endParaRPr lang="en-US" dirty="0"/>
          </a:p>
        </p:txBody>
      </p:sp>
      <p:sp>
        <p:nvSpPr>
          <p:cNvPr id="3" name="Text Placeholder 2"/>
          <p:cNvSpPr>
            <a:spLocks noGrp="1"/>
          </p:cNvSpPr>
          <p:nvPr>
            <p:ph type="body" idx="1"/>
          </p:nvPr>
        </p:nvSpPr>
        <p:spPr>
          <a:xfrm>
            <a:off x="2998089" y="5984862"/>
            <a:ext cx="18413568" cy="2933089"/>
          </a:xfrm>
        </p:spPr>
        <p:txBody>
          <a:bodyPr anchor="b"/>
          <a:lstStyle>
            <a:lvl1pPr marL="0" indent="0">
              <a:buNone/>
              <a:defRPr sz="8544" b="1"/>
            </a:lvl1pPr>
            <a:lvl2pPr marL="1627632" indent="0">
              <a:buNone/>
              <a:defRPr sz="7120" b="1"/>
            </a:lvl2pPr>
            <a:lvl3pPr marL="3255264" indent="0">
              <a:buNone/>
              <a:defRPr sz="6408" b="1"/>
            </a:lvl3pPr>
            <a:lvl4pPr marL="4882896" indent="0">
              <a:buNone/>
              <a:defRPr sz="5696" b="1"/>
            </a:lvl4pPr>
            <a:lvl5pPr marL="6510528" indent="0">
              <a:buNone/>
              <a:defRPr sz="5696" b="1"/>
            </a:lvl5pPr>
            <a:lvl6pPr marL="8138160" indent="0">
              <a:buNone/>
              <a:defRPr sz="5696" b="1"/>
            </a:lvl6pPr>
            <a:lvl7pPr marL="9765792" indent="0">
              <a:buNone/>
              <a:defRPr sz="5696" b="1"/>
            </a:lvl7pPr>
            <a:lvl8pPr marL="11393424" indent="0">
              <a:buNone/>
              <a:defRPr sz="5696" b="1"/>
            </a:lvl8pPr>
            <a:lvl9pPr marL="13021056" indent="0">
              <a:buNone/>
              <a:defRPr sz="5696" b="1"/>
            </a:lvl9pPr>
          </a:lstStyle>
          <a:p>
            <a:pPr lvl="0"/>
            <a:r>
              <a:rPr lang="en-US"/>
              <a:t>Click to edit Master text styles</a:t>
            </a:r>
          </a:p>
        </p:txBody>
      </p:sp>
      <p:sp>
        <p:nvSpPr>
          <p:cNvPr id="4" name="Content Placeholder 3"/>
          <p:cNvSpPr>
            <a:spLocks noGrp="1"/>
          </p:cNvSpPr>
          <p:nvPr>
            <p:ph sz="half" idx="2"/>
          </p:nvPr>
        </p:nvSpPr>
        <p:spPr>
          <a:xfrm>
            <a:off x="2998089" y="8917951"/>
            <a:ext cx="18413568" cy="13116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22035076" y="5984862"/>
            <a:ext cx="18504251" cy="2933089"/>
          </a:xfrm>
        </p:spPr>
        <p:txBody>
          <a:bodyPr anchor="b"/>
          <a:lstStyle>
            <a:lvl1pPr marL="0" indent="0">
              <a:buNone/>
              <a:defRPr sz="8544" b="1"/>
            </a:lvl1pPr>
            <a:lvl2pPr marL="1627632" indent="0">
              <a:buNone/>
              <a:defRPr sz="7120" b="1"/>
            </a:lvl2pPr>
            <a:lvl3pPr marL="3255264" indent="0">
              <a:buNone/>
              <a:defRPr sz="6408" b="1"/>
            </a:lvl3pPr>
            <a:lvl4pPr marL="4882896" indent="0">
              <a:buNone/>
              <a:defRPr sz="5696" b="1"/>
            </a:lvl4pPr>
            <a:lvl5pPr marL="6510528" indent="0">
              <a:buNone/>
              <a:defRPr sz="5696" b="1"/>
            </a:lvl5pPr>
            <a:lvl6pPr marL="8138160" indent="0">
              <a:buNone/>
              <a:defRPr sz="5696" b="1"/>
            </a:lvl6pPr>
            <a:lvl7pPr marL="9765792" indent="0">
              <a:buNone/>
              <a:defRPr sz="5696" b="1"/>
            </a:lvl7pPr>
            <a:lvl8pPr marL="11393424" indent="0">
              <a:buNone/>
              <a:defRPr sz="5696" b="1"/>
            </a:lvl8pPr>
            <a:lvl9pPr marL="13021056" indent="0">
              <a:buNone/>
              <a:defRPr sz="5696" b="1"/>
            </a:lvl9pPr>
          </a:lstStyle>
          <a:p>
            <a:pPr lvl="0"/>
            <a:r>
              <a:rPr lang="en-US"/>
              <a:t>Click to edit Master text styles</a:t>
            </a:r>
          </a:p>
        </p:txBody>
      </p:sp>
      <p:sp>
        <p:nvSpPr>
          <p:cNvPr id="6" name="Content Placeholder 5"/>
          <p:cNvSpPr>
            <a:spLocks noGrp="1"/>
          </p:cNvSpPr>
          <p:nvPr>
            <p:ph sz="quarter" idx="4"/>
          </p:nvPr>
        </p:nvSpPr>
        <p:spPr>
          <a:xfrm>
            <a:off x="22035076" y="8917951"/>
            <a:ext cx="18504251" cy="13116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4A1EDF1-D5E0-41F8-B8A2-9EB19AE0DE91}" type="datetimeFigureOut">
              <a:rPr lang="en-US" smtClean="0"/>
              <a:t>9/26/2026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7944496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4A1EDF1-D5E0-41F8-B8A2-9EB19AE0DE91}" type="datetimeFigureOut">
              <a:rPr lang="en-US" smtClean="0"/>
              <a:t>9/26/2026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7456046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4A1EDF1-D5E0-41F8-B8A2-9EB19AE0DE91}" type="datetimeFigureOut">
              <a:rPr lang="en-US" smtClean="0"/>
              <a:t>9/26/2026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40086843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98089" y="1627611"/>
            <a:ext cx="14038291" cy="5696638"/>
          </a:xfrm>
        </p:spPr>
        <p:txBody>
          <a:bodyPr anchor="b"/>
          <a:lstStyle>
            <a:lvl1pPr>
              <a:defRPr sz="11392"/>
            </a:lvl1pPr>
          </a:lstStyle>
          <a:p>
            <a:r>
              <a:rPr lang="en-US"/>
              <a:t>Click to edit Master title style</a:t>
            </a:r>
            <a:endParaRPr lang="en-US" dirty="0"/>
          </a:p>
        </p:txBody>
      </p:sp>
      <p:sp>
        <p:nvSpPr>
          <p:cNvPr id="3" name="Content Placeholder 2"/>
          <p:cNvSpPr>
            <a:spLocks noGrp="1"/>
          </p:cNvSpPr>
          <p:nvPr>
            <p:ph idx="1"/>
          </p:nvPr>
        </p:nvSpPr>
        <p:spPr>
          <a:xfrm>
            <a:off x="18504251" y="3515189"/>
            <a:ext cx="22035075" cy="17349880"/>
          </a:xfrm>
        </p:spPr>
        <p:txBody>
          <a:bodyPr/>
          <a:lstStyle>
            <a:lvl1pPr>
              <a:defRPr sz="11392"/>
            </a:lvl1pPr>
            <a:lvl2pPr>
              <a:defRPr sz="9968"/>
            </a:lvl2pPr>
            <a:lvl3pPr>
              <a:defRPr sz="8544"/>
            </a:lvl3pPr>
            <a:lvl4pPr>
              <a:defRPr sz="7120"/>
            </a:lvl4pPr>
            <a:lvl5pPr>
              <a:defRPr sz="7120"/>
            </a:lvl5pPr>
            <a:lvl6pPr>
              <a:defRPr sz="7120"/>
            </a:lvl6pPr>
            <a:lvl7pPr>
              <a:defRPr sz="7120"/>
            </a:lvl7pPr>
            <a:lvl8pPr>
              <a:defRPr sz="7120"/>
            </a:lvl8pPr>
            <a:lvl9pPr>
              <a:defRPr sz="712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998089" y="7324249"/>
            <a:ext cx="14038291" cy="13569077"/>
          </a:xfrm>
        </p:spPr>
        <p:txBody>
          <a:bodyPr/>
          <a:lstStyle>
            <a:lvl1pPr marL="0" indent="0">
              <a:buNone/>
              <a:defRPr sz="5696"/>
            </a:lvl1pPr>
            <a:lvl2pPr marL="1627632" indent="0">
              <a:buNone/>
              <a:defRPr sz="4984"/>
            </a:lvl2pPr>
            <a:lvl3pPr marL="3255264" indent="0">
              <a:buNone/>
              <a:defRPr sz="4272"/>
            </a:lvl3pPr>
            <a:lvl4pPr marL="4882896" indent="0">
              <a:buNone/>
              <a:defRPr sz="3560"/>
            </a:lvl4pPr>
            <a:lvl5pPr marL="6510528" indent="0">
              <a:buNone/>
              <a:defRPr sz="3560"/>
            </a:lvl5pPr>
            <a:lvl6pPr marL="8138160" indent="0">
              <a:buNone/>
              <a:defRPr sz="3560"/>
            </a:lvl6pPr>
            <a:lvl7pPr marL="9765792" indent="0">
              <a:buNone/>
              <a:defRPr sz="3560"/>
            </a:lvl7pPr>
            <a:lvl8pPr marL="11393424" indent="0">
              <a:buNone/>
              <a:defRPr sz="3560"/>
            </a:lvl8pPr>
            <a:lvl9pPr marL="13021056" indent="0">
              <a:buNone/>
              <a:defRPr sz="3560"/>
            </a:lvl9pPr>
          </a:lstStyle>
          <a:p>
            <a:pPr lvl="0"/>
            <a:r>
              <a:rPr lang="en-US"/>
              <a:t>Click to edit Master text styles</a:t>
            </a:r>
          </a:p>
        </p:txBody>
      </p:sp>
      <p:sp>
        <p:nvSpPr>
          <p:cNvPr id="5" name="Date Placeholder 4"/>
          <p:cNvSpPr>
            <a:spLocks noGrp="1"/>
          </p:cNvSpPr>
          <p:nvPr>
            <p:ph type="dt" sz="half" idx="10"/>
          </p:nvPr>
        </p:nvSpPr>
        <p:spPr/>
        <p:txBody>
          <a:bodyPr/>
          <a:lstStyle/>
          <a:p>
            <a:fld id="{64A1EDF1-D5E0-41F8-B8A2-9EB19AE0DE91}" type="datetimeFigureOut">
              <a:rPr lang="en-US" smtClean="0"/>
              <a:t>9/26/2026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379281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98089" y="1627611"/>
            <a:ext cx="14038291" cy="5696638"/>
          </a:xfrm>
        </p:spPr>
        <p:txBody>
          <a:bodyPr anchor="b"/>
          <a:lstStyle>
            <a:lvl1pPr>
              <a:defRPr sz="11392"/>
            </a:lvl1pPr>
          </a:lstStyle>
          <a:p>
            <a:r>
              <a:rPr lang="en-US"/>
              <a:t>Click to edit Master title style</a:t>
            </a:r>
            <a:endParaRPr lang="en-US" dirty="0"/>
          </a:p>
        </p:txBody>
      </p:sp>
      <p:sp>
        <p:nvSpPr>
          <p:cNvPr id="3" name="Picture Placeholder 2"/>
          <p:cNvSpPr>
            <a:spLocks noGrp="1" noChangeAspect="1"/>
          </p:cNvSpPr>
          <p:nvPr>
            <p:ph type="pic" idx="1"/>
          </p:nvPr>
        </p:nvSpPr>
        <p:spPr>
          <a:xfrm>
            <a:off x="18504251" y="3515189"/>
            <a:ext cx="22035075" cy="17349880"/>
          </a:xfrm>
        </p:spPr>
        <p:txBody>
          <a:bodyPr anchor="t"/>
          <a:lstStyle>
            <a:lvl1pPr marL="0" indent="0">
              <a:buNone/>
              <a:defRPr sz="11392"/>
            </a:lvl1pPr>
            <a:lvl2pPr marL="1627632" indent="0">
              <a:buNone/>
              <a:defRPr sz="9968"/>
            </a:lvl2pPr>
            <a:lvl3pPr marL="3255264" indent="0">
              <a:buNone/>
              <a:defRPr sz="8544"/>
            </a:lvl3pPr>
            <a:lvl4pPr marL="4882896" indent="0">
              <a:buNone/>
              <a:defRPr sz="7120"/>
            </a:lvl4pPr>
            <a:lvl5pPr marL="6510528" indent="0">
              <a:buNone/>
              <a:defRPr sz="7120"/>
            </a:lvl5pPr>
            <a:lvl6pPr marL="8138160" indent="0">
              <a:buNone/>
              <a:defRPr sz="7120"/>
            </a:lvl6pPr>
            <a:lvl7pPr marL="9765792" indent="0">
              <a:buNone/>
              <a:defRPr sz="7120"/>
            </a:lvl7pPr>
            <a:lvl8pPr marL="11393424" indent="0">
              <a:buNone/>
              <a:defRPr sz="7120"/>
            </a:lvl8pPr>
            <a:lvl9pPr marL="13021056" indent="0">
              <a:buNone/>
              <a:defRPr sz="7120"/>
            </a:lvl9pPr>
          </a:lstStyle>
          <a:p>
            <a:r>
              <a:rPr lang="en-US"/>
              <a:t>Click icon to add picture</a:t>
            </a:r>
            <a:endParaRPr lang="en-US" dirty="0"/>
          </a:p>
        </p:txBody>
      </p:sp>
      <p:sp>
        <p:nvSpPr>
          <p:cNvPr id="4" name="Text Placeholder 3"/>
          <p:cNvSpPr>
            <a:spLocks noGrp="1"/>
          </p:cNvSpPr>
          <p:nvPr>
            <p:ph type="body" sz="half" idx="2"/>
          </p:nvPr>
        </p:nvSpPr>
        <p:spPr>
          <a:xfrm>
            <a:off x="2998089" y="7324249"/>
            <a:ext cx="14038291" cy="13569077"/>
          </a:xfrm>
        </p:spPr>
        <p:txBody>
          <a:bodyPr/>
          <a:lstStyle>
            <a:lvl1pPr marL="0" indent="0">
              <a:buNone/>
              <a:defRPr sz="5696"/>
            </a:lvl1pPr>
            <a:lvl2pPr marL="1627632" indent="0">
              <a:buNone/>
              <a:defRPr sz="4984"/>
            </a:lvl2pPr>
            <a:lvl3pPr marL="3255264" indent="0">
              <a:buNone/>
              <a:defRPr sz="4272"/>
            </a:lvl3pPr>
            <a:lvl4pPr marL="4882896" indent="0">
              <a:buNone/>
              <a:defRPr sz="3560"/>
            </a:lvl4pPr>
            <a:lvl5pPr marL="6510528" indent="0">
              <a:buNone/>
              <a:defRPr sz="3560"/>
            </a:lvl5pPr>
            <a:lvl6pPr marL="8138160" indent="0">
              <a:buNone/>
              <a:defRPr sz="3560"/>
            </a:lvl6pPr>
            <a:lvl7pPr marL="9765792" indent="0">
              <a:buNone/>
              <a:defRPr sz="3560"/>
            </a:lvl7pPr>
            <a:lvl8pPr marL="11393424" indent="0">
              <a:buNone/>
              <a:defRPr sz="3560"/>
            </a:lvl8pPr>
            <a:lvl9pPr marL="13021056" indent="0">
              <a:buNone/>
              <a:defRPr sz="3560"/>
            </a:lvl9pPr>
          </a:lstStyle>
          <a:p>
            <a:pPr lvl="0"/>
            <a:r>
              <a:rPr lang="en-US"/>
              <a:t>Click to edit Master text styles</a:t>
            </a:r>
          </a:p>
        </p:txBody>
      </p:sp>
      <p:sp>
        <p:nvSpPr>
          <p:cNvPr id="5" name="Date Placeholder 4"/>
          <p:cNvSpPr>
            <a:spLocks noGrp="1"/>
          </p:cNvSpPr>
          <p:nvPr>
            <p:ph type="dt" sz="half" idx="10"/>
          </p:nvPr>
        </p:nvSpPr>
        <p:spPr/>
        <p:txBody>
          <a:bodyPr/>
          <a:lstStyle/>
          <a:p>
            <a:fld id="{64A1EDF1-D5E0-41F8-B8A2-9EB19AE0DE91}" type="datetimeFigureOut">
              <a:rPr lang="en-US" smtClean="0"/>
              <a:t>9/26/2026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2925407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9/26/2026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6571374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1148347" y="1299828"/>
            <a:ext cx="9385310" cy="2068987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992418" y="1299828"/>
            <a:ext cx="27611854" cy="206898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9/26/2026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9359073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992418" y="1299830"/>
            <a:ext cx="37541240" cy="471894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992418" y="6499141"/>
            <a:ext cx="37541240" cy="1549056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992418" y="22628314"/>
            <a:ext cx="9793367" cy="1299828"/>
          </a:xfrm>
          <a:prstGeom prst="rect">
            <a:avLst/>
          </a:prstGeom>
        </p:spPr>
        <p:txBody>
          <a:bodyPr vert="horz" lIns="91440" tIns="45720" rIns="91440" bIns="45720" rtlCol="0" anchor="ctr"/>
          <a:lstStyle>
            <a:lvl1pPr algn="l">
              <a:defRPr sz="4272">
                <a:solidFill>
                  <a:schemeClr val="tx1">
                    <a:tint val="75000"/>
                  </a:schemeClr>
                </a:solidFill>
              </a:defRPr>
            </a:lvl1pPr>
          </a:lstStyle>
          <a:p>
            <a:fld id="{64A1EDF1-D5E0-41F8-B8A2-9EB19AE0DE91}" type="datetimeFigureOut">
              <a:rPr lang="en-US" smtClean="0"/>
              <a:t>9/26/2026</a:t>
            </a:fld>
            <a:endParaRPr lang="en-US"/>
          </a:p>
        </p:txBody>
      </p:sp>
      <p:sp>
        <p:nvSpPr>
          <p:cNvPr id="5" name="Footer Placeholder 4"/>
          <p:cNvSpPr>
            <a:spLocks noGrp="1"/>
          </p:cNvSpPr>
          <p:nvPr>
            <p:ph type="ftr" sz="quarter" idx="3"/>
          </p:nvPr>
        </p:nvSpPr>
        <p:spPr>
          <a:xfrm>
            <a:off x="14418013" y="22628314"/>
            <a:ext cx="14690050" cy="1299828"/>
          </a:xfrm>
          <a:prstGeom prst="rect">
            <a:avLst/>
          </a:prstGeom>
        </p:spPr>
        <p:txBody>
          <a:bodyPr vert="horz" lIns="91440" tIns="45720" rIns="91440" bIns="45720" rtlCol="0" anchor="ctr"/>
          <a:lstStyle>
            <a:lvl1pPr algn="ctr">
              <a:defRPr sz="4272">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0740290" y="22628314"/>
            <a:ext cx="9793367" cy="1299828"/>
          </a:xfrm>
          <a:prstGeom prst="rect">
            <a:avLst/>
          </a:prstGeom>
        </p:spPr>
        <p:txBody>
          <a:bodyPr vert="horz" lIns="91440" tIns="45720" rIns="91440" bIns="45720" rtlCol="0" anchor="ctr"/>
          <a:lstStyle>
            <a:lvl1pPr algn="r">
              <a:defRPr sz="4272">
                <a:solidFill>
                  <a:schemeClr val="tx1">
                    <a:tint val="75000"/>
                  </a:schemeClr>
                </a:solidFill>
              </a:defRPr>
            </a:lvl1pPr>
          </a:lstStyle>
          <a:p>
            <a:fld id="{4EA12D7B-8FA4-4F4F-A396-2BCF30439BCF}" type="slidenum">
              <a:rPr lang="en-US" smtClean="0"/>
              <a:t>‹#›</a:t>
            </a:fld>
            <a:endParaRPr lang="en-US"/>
          </a:p>
        </p:txBody>
      </p:sp>
    </p:spTree>
    <p:extLst>
      <p:ext uri="{BB962C8B-B14F-4D97-AF65-F5344CB8AC3E}">
        <p14:creationId xmlns:p14="http://schemas.microsoft.com/office/powerpoint/2010/main" val="2887992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255264" rtl="0" eaLnBrk="1" latinLnBrk="0" hangingPunct="1">
        <a:lnSpc>
          <a:spcPct val="90000"/>
        </a:lnSpc>
        <a:spcBef>
          <a:spcPct val="0"/>
        </a:spcBef>
        <a:buNone/>
        <a:defRPr sz="15664" kern="1200">
          <a:solidFill>
            <a:schemeClr val="tx1"/>
          </a:solidFill>
          <a:latin typeface="+mj-lt"/>
          <a:ea typeface="+mj-ea"/>
          <a:cs typeface="+mj-cs"/>
        </a:defRPr>
      </a:lvl1pPr>
    </p:titleStyle>
    <p:bodyStyle>
      <a:lvl1pPr marL="813816" indent="-813816" algn="l" defTabSz="3255264" rtl="0" eaLnBrk="1" latinLnBrk="0" hangingPunct="1">
        <a:lnSpc>
          <a:spcPct val="90000"/>
        </a:lnSpc>
        <a:spcBef>
          <a:spcPts val="3560"/>
        </a:spcBef>
        <a:buFont typeface="Arial" panose="020B0604020202020204" pitchFamily="34" charset="0"/>
        <a:buChar char="•"/>
        <a:defRPr sz="9968" kern="1200">
          <a:solidFill>
            <a:schemeClr val="tx1"/>
          </a:solidFill>
          <a:latin typeface="+mn-lt"/>
          <a:ea typeface="+mn-ea"/>
          <a:cs typeface="+mn-cs"/>
        </a:defRPr>
      </a:lvl1pPr>
      <a:lvl2pPr marL="2441448" indent="-813816" algn="l" defTabSz="3255264" rtl="0" eaLnBrk="1" latinLnBrk="0" hangingPunct="1">
        <a:lnSpc>
          <a:spcPct val="90000"/>
        </a:lnSpc>
        <a:spcBef>
          <a:spcPts val="1780"/>
        </a:spcBef>
        <a:buFont typeface="Arial" panose="020B0604020202020204" pitchFamily="34" charset="0"/>
        <a:buChar char="•"/>
        <a:defRPr sz="8544" kern="1200">
          <a:solidFill>
            <a:schemeClr val="tx1"/>
          </a:solidFill>
          <a:latin typeface="+mn-lt"/>
          <a:ea typeface="+mn-ea"/>
          <a:cs typeface="+mn-cs"/>
        </a:defRPr>
      </a:lvl2pPr>
      <a:lvl3pPr marL="4069080" indent="-813816" algn="l" defTabSz="3255264" rtl="0" eaLnBrk="1" latinLnBrk="0" hangingPunct="1">
        <a:lnSpc>
          <a:spcPct val="90000"/>
        </a:lnSpc>
        <a:spcBef>
          <a:spcPts val="1780"/>
        </a:spcBef>
        <a:buFont typeface="Arial" panose="020B0604020202020204" pitchFamily="34" charset="0"/>
        <a:buChar char="•"/>
        <a:defRPr sz="7120" kern="1200">
          <a:solidFill>
            <a:schemeClr val="tx1"/>
          </a:solidFill>
          <a:latin typeface="+mn-lt"/>
          <a:ea typeface="+mn-ea"/>
          <a:cs typeface="+mn-cs"/>
        </a:defRPr>
      </a:lvl3pPr>
      <a:lvl4pPr marL="5696712"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4pPr>
      <a:lvl5pPr marL="7324344"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5pPr>
      <a:lvl6pPr marL="8951976"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6pPr>
      <a:lvl7pPr marL="10579608"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7pPr>
      <a:lvl8pPr marL="12207240"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8pPr>
      <a:lvl9pPr marL="13834872"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9pPr>
    </p:bodyStyle>
    <p:otherStyle>
      <a:defPPr>
        <a:defRPr lang="en-US"/>
      </a:defPPr>
      <a:lvl1pPr marL="0" algn="l" defTabSz="3255264" rtl="0" eaLnBrk="1" latinLnBrk="0" hangingPunct="1">
        <a:defRPr sz="6408" kern="1200">
          <a:solidFill>
            <a:schemeClr val="tx1"/>
          </a:solidFill>
          <a:latin typeface="+mn-lt"/>
          <a:ea typeface="+mn-ea"/>
          <a:cs typeface="+mn-cs"/>
        </a:defRPr>
      </a:lvl1pPr>
      <a:lvl2pPr marL="1627632" algn="l" defTabSz="3255264" rtl="0" eaLnBrk="1" latinLnBrk="0" hangingPunct="1">
        <a:defRPr sz="6408" kern="1200">
          <a:solidFill>
            <a:schemeClr val="tx1"/>
          </a:solidFill>
          <a:latin typeface="+mn-lt"/>
          <a:ea typeface="+mn-ea"/>
          <a:cs typeface="+mn-cs"/>
        </a:defRPr>
      </a:lvl2pPr>
      <a:lvl3pPr marL="3255264" algn="l" defTabSz="3255264" rtl="0" eaLnBrk="1" latinLnBrk="0" hangingPunct="1">
        <a:defRPr sz="6408" kern="1200">
          <a:solidFill>
            <a:schemeClr val="tx1"/>
          </a:solidFill>
          <a:latin typeface="+mn-lt"/>
          <a:ea typeface="+mn-ea"/>
          <a:cs typeface="+mn-cs"/>
        </a:defRPr>
      </a:lvl3pPr>
      <a:lvl4pPr marL="4882896" algn="l" defTabSz="3255264" rtl="0" eaLnBrk="1" latinLnBrk="0" hangingPunct="1">
        <a:defRPr sz="6408" kern="1200">
          <a:solidFill>
            <a:schemeClr val="tx1"/>
          </a:solidFill>
          <a:latin typeface="+mn-lt"/>
          <a:ea typeface="+mn-ea"/>
          <a:cs typeface="+mn-cs"/>
        </a:defRPr>
      </a:lvl4pPr>
      <a:lvl5pPr marL="6510528" algn="l" defTabSz="3255264" rtl="0" eaLnBrk="1" latinLnBrk="0" hangingPunct="1">
        <a:defRPr sz="6408" kern="1200">
          <a:solidFill>
            <a:schemeClr val="tx1"/>
          </a:solidFill>
          <a:latin typeface="+mn-lt"/>
          <a:ea typeface="+mn-ea"/>
          <a:cs typeface="+mn-cs"/>
        </a:defRPr>
      </a:lvl5pPr>
      <a:lvl6pPr marL="8138160" algn="l" defTabSz="3255264" rtl="0" eaLnBrk="1" latinLnBrk="0" hangingPunct="1">
        <a:defRPr sz="6408" kern="1200">
          <a:solidFill>
            <a:schemeClr val="tx1"/>
          </a:solidFill>
          <a:latin typeface="+mn-lt"/>
          <a:ea typeface="+mn-ea"/>
          <a:cs typeface="+mn-cs"/>
        </a:defRPr>
      </a:lvl6pPr>
      <a:lvl7pPr marL="9765792" algn="l" defTabSz="3255264" rtl="0" eaLnBrk="1" latinLnBrk="0" hangingPunct="1">
        <a:defRPr sz="6408" kern="1200">
          <a:solidFill>
            <a:schemeClr val="tx1"/>
          </a:solidFill>
          <a:latin typeface="+mn-lt"/>
          <a:ea typeface="+mn-ea"/>
          <a:cs typeface="+mn-cs"/>
        </a:defRPr>
      </a:lvl7pPr>
      <a:lvl8pPr marL="11393424" algn="l" defTabSz="3255264" rtl="0" eaLnBrk="1" latinLnBrk="0" hangingPunct="1">
        <a:defRPr sz="6408" kern="1200">
          <a:solidFill>
            <a:schemeClr val="tx1"/>
          </a:solidFill>
          <a:latin typeface="+mn-lt"/>
          <a:ea typeface="+mn-ea"/>
          <a:cs typeface="+mn-cs"/>
        </a:defRPr>
      </a:lvl8pPr>
      <a:lvl9pPr marL="13021056" algn="l" defTabSz="3255264" rtl="0" eaLnBrk="1" latinLnBrk="0" hangingPunct="1">
        <a:defRPr sz="640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99000"/>
            <a:lum/>
          </a:blip>
          <a:srcRect/>
          <a:stretch>
            <a:fillRect/>
          </a:stretch>
        </a:blipFill>
        <a:effectLst/>
      </p:bgPr>
    </p:bg>
    <p:spTree>
      <p:nvGrpSpPr>
        <p:cNvPr id="1" name=""/>
        <p:cNvGrpSpPr/>
        <p:nvPr/>
      </p:nvGrpSpPr>
      <p:grpSpPr>
        <a:xfrm>
          <a:off x="0" y="0"/>
          <a:ext cx="0" cy="0"/>
          <a:chOff x="0" y="0"/>
          <a:chExt cx="0" cy="0"/>
        </a:xfrm>
      </p:grpSpPr>
      <p:sp>
        <p:nvSpPr>
          <p:cNvPr id="62" name="Text Box 1059">
            <a:extLst>
              <a:ext uri="{FF2B5EF4-FFF2-40B4-BE49-F238E27FC236}">
                <a16:creationId xmlns:a16="http://schemas.microsoft.com/office/drawing/2014/main" id="{5FCEA758-BCEF-456B-B1A4-AECE53182BFC}"/>
              </a:ext>
            </a:extLst>
          </p:cNvPr>
          <p:cNvSpPr txBox="1">
            <a:spLocks noChangeArrowheads="1"/>
          </p:cNvSpPr>
          <p:nvPr/>
        </p:nvSpPr>
        <p:spPr bwMode="auto">
          <a:xfrm>
            <a:off x="6008299" y="4190288"/>
            <a:ext cx="30544167" cy="31393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82880" tIns="182880" rIns="182880" bIns="182880">
            <a:spAutoFit/>
          </a:bodyPr>
          <a:lstStyle>
            <a:defPPr>
              <a:defRPr lang="en-US"/>
            </a:defPPr>
            <a:lvl1pPr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5pPr>
            <a:lvl6pPr marL="2286000" algn="l" defTabSz="914400" rtl="0" eaLnBrk="1" latinLnBrk="0" hangingPunct="1">
              <a:defRPr sz="1300" kern="1200">
                <a:solidFill>
                  <a:schemeClr val="tx1"/>
                </a:solidFill>
                <a:latin typeface="Arial" panose="020B0604020202020204" pitchFamily="34" charset="0"/>
                <a:ea typeface="+mn-ea"/>
                <a:cs typeface="+mn-cs"/>
              </a:defRPr>
            </a:lvl6pPr>
            <a:lvl7pPr marL="2743200" algn="l" defTabSz="914400" rtl="0" eaLnBrk="1" latinLnBrk="0" hangingPunct="1">
              <a:defRPr sz="1300" kern="1200">
                <a:solidFill>
                  <a:schemeClr val="tx1"/>
                </a:solidFill>
                <a:latin typeface="Arial" panose="020B0604020202020204" pitchFamily="34" charset="0"/>
                <a:ea typeface="+mn-ea"/>
                <a:cs typeface="+mn-cs"/>
              </a:defRPr>
            </a:lvl7pPr>
            <a:lvl8pPr marL="3200400" algn="l" defTabSz="914400" rtl="0" eaLnBrk="1" latinLnBrk="0" hangingPunct="1">
              <a:defRPr sz="1300" kern="1200">
                <a:solidFill>
                  <a:schemeClr val="tx1"/>
                </a:solidFill>
                <a:latin typeface="Arial" panose="020B0604020202020204" pitchFamily="34" charset="0"/>
                <a:ea typeface="+mn-ea"/>
                <a:cs typeface="+mn-cs"/>
              </a:defRPr>
            </a:lvl8pPr>
            <a:lvl9pPr marL="3657600" algn="l" defTabSz="914400" rtl="0" eaLnBrk="1" latinLnBrk="0" hangingPunct="1">
              <a:defRPr sz="1300" kern="1200">
                <a:solidFill>
                  <a:schemeClr val="tx1"/>
                </a:solidFill>
                <a:latin typeface="Arial" panose="020B0604020202020204" pitchFamily="34" charset="0"/>
                <a:ea typeface="+mn-ea"/>
                <a:cs typeface="+mn-cs"/>
              </a:defRPr>
            </a:lvl9pPr>
          </a:lstStyle>
          <a:p>
            <a:pPr algn="ctr" defTabSz="4029542">
              <a:spcBef>
                <a:spcPct val="20000"/>
              </a:spcBef>
              <a:defRPr/>
            </a:pPr>
            <a:r>
              <a:rPr lang="en-US" sz="6000" b="1" dirty="0">
                <a:solidFill>
                  <a:schemeClr val="tx1"/>
                </a:solidFill>
                <a:latin typeface="Times New Roman" panose="02020603050405020304" pitchFamily="18" charset="0"/>
                <a:cs typeface="Times New Roman" panose="02020603050405020304" pitchFamily="18" charset="0"/>
              </a:rPr>
              <a:t>Deep Learning-Based Multi-Cancer Detection from Heterogeneous Medical Imaging: A Unified Convolutional Neural Network Framework for Early Diagnosis and Clinical Management</a:t>
            </a:r>
          </a:p>
        </p:txBody>
      </p:sp>
      <p:sp>
        <p:nvSpPr>
          <p:cNvPr id="63" name="AutoShape 4">
            <a:extLst>
              <a:ext uri="{FF2B5EF4-FFF2-40B4-BE49-F238E27FC236}">
                <a16:creationId xmlns:a16="http://schemas.microsoft.com/office/drawing/2014/main" id="{7F787EEC-C57D-4B19-88DC-C6D8BEEC610B}"/>
              </a:ext>
            </a:extLst>
          </p:cNvPr>
          <p:cNvSpPr>
            <a:spLocks noChangeArrowheads="1"/>
          </p:cNvSpPr>
          <p:nvPr/>
        </p:nvSpPr>
        <p:spPr bwMode="auto">
          <a:xfrm>
            <a:off x="36326508" y="4170834"/>
            <a:ext cx="5359399" cy="1342668"/>
          </a:xfrm>
          <a:prstGeom prst="roundRect">
            <a:avLst>
              <a:gd name="adj" fmla="val 7000"/>
            </a:avLst>
          </a:prstGeom>
          <a:solidFill>
            <a:schemeClr val="accent4">
              <a:lumMod val="20000"/>
              <a:lumOff val="80000"/>
            </a:schemeClr>
          </a:solidFill>
          <a:ln>
            <a:noFill/>
            <a:headEnd/>
            <a:tailEnd/>
          </a:ln>
        </p:spPr>
        <p:style>
          <a:lnRef idx="2">
            <a:schemeClr val="accent1"/>
          </a:lnRef>
          <a:fillRef idx="1">
            <a:schemeClr val="lt1"/>
          </a:fillRef>
          <a:effectRef idx="0">
            <a:schemeClr val="accent1"/>
          </a:effectRef>
          <a:fontRef idx="minor">
            <a:schemeClr val="dk1"/>
          </a:fontRef>
        </p:style>
        <p:txBody>
          <a:bodyPr wrap="square" lIns="274320" tIns="274320" rIns="274320" bIns="274320" anchor="ctr">
            <a:spAutoFit/>
          </a:bodyPr>
          <a:lstStyle/>
          <a:p>
            <a:pPr algn="l" rtl="1">
              <a:defRPr/>
            </a:pPr>
            <a:r>
              <a:rPr lang="en-US" sz="4800" dirty="0">
                <a:solidFill>
                  <a:schemeClr val="tx1"/>
                </a:solidFill>
                <a:cs typeface="B Nazanin" panose="00000400000000000000" pitchFamily="2" charset="-78"/>
              </a:rPr>
              <a:t>Code: 1205</a:t>
            </a:r>
            <a:endParaRPr lang="fa-IR" sz="4800" dirty="0">
              <a:solidFill>
                <a:schemeClr val="tx1"/>
              </a:solidFill>
              <a:cs typeface="B Nazanin" panose="00000400000000000000" pitchFamily="2" charset="-78"/>
            </a:endParaRPr>
          </a:p>
        </p:txBody>
      </p:sp>
      <p:sp>
        <p:nvSpPr>
          <p:cNvPr id="64" name="Rounded Rectangle 9">
            <a:extLst>
              <a:ext uri="{FF2B5EF4-FFF2-40B4-BE49-F238E27FC236}">
                <a16:creationId xmlns:a16="http://schemas.microsoft.com/office/drawing/2014/main" id="{69BCCD98-1CB6-4621-909D-4ABDA3EA51DD}"/>
              </a:ext>
            </a:extLst>
          </p:cNvPr>
          <p:cNvSpPr/>
          <p:nvPr/>
        </p:nvSpPr>
        <p:spPr>
          <a:xfrm>
            <a:off x="885328" y="4884811"/>
            <a:ext cx="2859135" cy="2821875"/>
          </a:xfrm>
          <a:prstGeom prst="roundRect">
            <a:avLst/>
          </a:prstGeom>
          <a:noFill/>
          <a:ln>
            <a:solidFill>
              <a:schemeClr val="accent1"/>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algn="ctr" rtl="1"/>
            <a:endParaRPr lang="en-US" sz="5400" dirty="0">
              <a:solidFill>
                <a:schemeClr val="accent1"/>
              </a:solidFill>
              <a:cs typeface="B Nazanin" panose="00000400000000000000" pitchFamily="2" charset="-78"/>
            </a:endParaRPr>
          </a:p>
        </p:txBody>
      </p:sp>
      <p:sp>
        <p:nvSpPr>
          <p:cNvPr id="65" name="Text Placeholder 5">
            <a:extLst>
              <a:ext uri="{FF2B5EF4-FFF2-40B4-BE49-F238E27FC236}">
                <a16:creationId xmlns:a16="http://schemas.microsoft.com/office/drawing/2014/main" id="{044041E2-44E2-4EED-B6C0-FC2CE9C577D9}"/>
              </a:ext>
            </a:extLst>
          </p:cNvPr>
          <p:cNvSpPr txBox="1"/>
          <p:nvPr/>
        </p:nvSpPr>
        <p:spPr>
          <a:xfrm>
            <a:off x="2264226" y="7501281"/>
            <a:ext cx="36576000" cy="4161139"/>
          </a:xfrm>
          <a:prstGeom prst="rect">
            <a:avLst/>
          </a:prstGeom>
        </p:spPr>
        <p:txBody>
          <a:bodyPr lIns="0" tIns="0" rIns="0" bIns="0">
            <a:spAutoFit/>
          </a:bodyPr>
          <a:lstStyle>
            <a:defPPr>
              <a:defRPr kern="1200"/>
            </a:defPPr>
            <a:lvl1pPr marL="0" marR="0" indent="0" algn="l" defTabSz="3761086" rtl="0" eaLnBrk="1" fontAlgn="auto" latinLnBrk="0" hangingPunct="1">
              <a:lnSpc>
                <a:spcPct val="100000"/>
              </a:lnSpc>
              <a:spcBef>
                <a:spcPct val="20000"/>
              </a:spcBef>
              <a:spcAft>
                <a:spcPct val="0"/>
              </a:spcAft>
              <a:buClrTx/>
              <a:buSzTx/>
              <a:buFont typeface="Arial" pitchFamily="34" charset="0"/>
              <a:buNone/>
              <a:defRPr sz="6000" kern="1200" baseline="0">
                <a:solidFill>
                  <a:schemeClr val="tx2"/>
                </a:solidFill>
                <a:latin typeface="Franklin Gothic Heavy" pitchFamily="34" charset="0"/>
                <a:ea typeface="+mn-ea"/>
                <a:cs typeface="+mn-cs"/>
              </a:defRPr>
            </a:lvl1pPr>
            <a:lvl2pPr marL="1880543" indent="0" algn="l" defTabSz="3761086" rtl="0" eaLnBrk="1" latinLnBrk="0" hangingPunct="1">
              <a:spcBef>
                <a:spcPct val="20000"/>
              </a:spcBef>
              <a:buFontTx/>
              <a:buNone/>
              <a:defRPr sz="11500" kern="1200">
                <a:solidFill>
                  <a:schemeClr val="tx1"/>
                </a:solidFill>
                <a:latin typeface="+mn-lt"/>
                <a:ea typeface="+mn-ea"/>
                <a:cs typeface="+mn-cs"/>
              </a:defRPr>
            </a:lvl2pPr>
            <a:lvl3pPr marL="3761086" indent="0" algn="l" defTabSz="3761086" rtl="0" eaLnBrk="1" latinLnBrk="0" hangingPunct="1">
              <a:spcBef>
                <a:spcPct val="20000"/>
              </a:spcBef>
              <a:buFontTx/>
              <a:buNone/>
              <a:defRPr sz="9900" kern="1200">
                <a:solidFill>
                  <a:schemeClr val="tx1"/>
                </a:solidFill>
                <a:latin typeface="+mn-lt"/>
                <a:ea typeface="+mn-ea"/>
                <a:cs typeface="+mn-cs"/>
              </a:defRPr>
            </a:lvl3pPr>
            <a:lvl4pPr marL="5641629" indent="0" algn="l" defTabSz="3761086" rtl="0" eaLnBrk="1" latinLnBrk="0" hangingPunct="1">
              <a:spcBef>
                <a:spcPct val="20000"/>
              </a:spcBef>
              <a:buFontTx/>
              <a:buNone/>
              <a:defRPr sz="8200" kern="1200">
                <a:solidFill>
                  <a:schemeClr val="tx1"/>
                </a:solidFill>
                <a:latin typeface="+mn-lt"/>
                <a:ea typeface="+mn-ea"/>
                <a:cs typeface="+mn-cs"/>
              </a:defRPr>
            </a:lvl4pPr>
            <a:lvl5pPr marL="7522172" indent="0" algn="l" defTabSz="3761086" rtl="0" eaLnBrk="1" latinLnBrk="0" hangingPunct="1">
              <a:spcBef>
                <a:spcPct val="20000"/>
              </a:spcBef>
              <a:buFontTx/>
              <a:buNone/>
              <a:defRPr sz="8200" kern="1200">
                <a:solidFill>
                  <a:schemeClr val="tx1"/>
                </a:solidFill>
                <a:latin typeface="+mn-lt"/>
                <a:ea typeface="+mn-ea"/>
                <a:cs typeface="+mn-cs"/>
              </a:defRPr>
            </a:lvl5pPr>
            <a:lvl6pPr marL="10342988"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6pPr>
            <a:lvl7pPr marL="12223531"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7pPr>
            <a:lvl8pPr marL="14104074"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8pPr>
            <a:lvl9pPr marL="15984617"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9pPr>
          </a:lstStyle>
          <a:p>
            <a:pPr algn="ctr"/>
            <a:r>
              <a:rPr lang="en-US" sz="4000" b="1" dirty="0">
                <a:solidFill>
                  <a:srgbClr val="000001"/>
                </a:solidFill>
                <a:latin typeface="Times New Roman" panose="02020603050405020304" pitchFamily="18" charset="0"/>
                <a:ea typeface="Open Sauce Bold"/>
                <a:cs typeface="Times New Roman" panose="02020603050405020304" pitchFamily="18" charset="0"/>
                <a:sym typeface="Open Sauce Bold"/>
              </a:rPr>
              <a:t>Sajjad </a:t>
            </a:r>
            <a:r>
              <a:rPr lang="en-US" sz="4000" b="1" dirty="0" err="1">
                <a:solidFill>
                  <a:srgbClr val="000001"/>
                </a:solidFill>
                <a:latin typeface="Times New Roman" panose="02020603050405020304" pitchFamily="18" charset="0"/>
                <a:ea typeface="Open Sauce Bold"/>
                <a:cs typeface="Times New Roman" panose="02020603050405020304" pitchFamily="18" charset="0"/>
                <a:sym typeface="Open Sauce Bold"/>
              </a:rPr>
              <a:t>Ghatei</a:t>
            </a:r>
            <a:r>
              <a:rPr lang="en-US" sz="4000" b="1" dirty="0">
                <a:solidFill>
                  <a:srgbClr val="000001"/>
                </a:solidFill>
                <a:latin typeface="Times New Roman" panose="02020603050405020304" pitchFamily="18" charset="0"/>
                <a:ea typeface="Open Sauce Bold"/>
                <a:cs typeface="Times New Roman" panose="02020603050405020304" pitchFamily="18" charset="0"/>
                <a:sym typeface="Open Sauce Bold"/>
              </a:rPr>
              <a:t> (1), Mohammad Rouhi (2), Zohreh Arabi (3)</a:t>
            </a:r>
          </a:p>
          <a:p>
            <a:pPr algn="ctr"/>
            <a:r>
              <a:rPr lang="en-US" sz="3200" dirty="0">
                <a:solidFill>
                  <a:srgbClr val="000001"/>
                </a:solidFill>
                <a:latin typeface="Times New Roman" panose="02020603050405020304" pitchFamily="18" charset="0"/>
                <a:ea typeface="Open Sauce"/>
                <a:cs typeface="Times New Roman" panose="02020603050405020304" pitchFamily="18" charset="0"/>
                <a:sym typeface="Open Sauce"/>
              </a:rPr>
              <a:t>(1) Department of Computer Engineering, Technical and Vocational University (TVU), Tehran, Iran</a:t>
            </a:r>
          </a:p>
          <a:p>
            <a:pPr algn="ctr"/>
            <a:r>
              <a:rPr lang="en-US" sz="3200" dirty="0">
                <a:solidFill>
                  <a:srgbClr val="000001"/>
                </a:solidFill>
                <a:latin typeface="Times New Roman" panose="02020603050405020304" pitchFamily="18" charset="0"/>
                <a:ea typeface="Open Sauce"/>
                <a:cs typeface="Times New Roman" panose="02020603050405020304" pitchFamily="18" charset="0"/>
                <a:sym typeface="Open Sauce"/>
              </a:rPr>
              <a:t>(2) Department of Computer Engineering, </a:t>
            </a:r>
            <a:r>
              <a:rPr lang="en-US" sz="3200" dirty="0" err="1">
                <a:solidFill>
                  <a:srgbClr val="000001"/>
                </a:solidFill>
                <a:latin typeface="Times New Roman" panose="02020603050405020304" pitchFamily="18" charset="0"/>
                <a:ea typeface="Open Sauce"/>
                <a:cs typeface="Times New Roman" panose="02020603050405020304" pitchFamily="18" charset="0"/>
                <a:sym typeface="Open Sauce"/>
              </a:rPr>
              <a:t>Payame</a:t>
            </a:r>
            <a:r>
              <a:rPr lang="en-US" sz="3200" dirty="0">
                <a:solidFill>
                  <a:srgbClr val="000001"/>
                </a:solidFill>
                <a:latin typeface="Times New Roman" panose="02020603050405020304" pitchFamily="18" charset="0"/>
                <a:ea typeface="Open Sauce"/>
                <a:cs typeface="Times New Roman" panose="02020603050405020304" pitchFamily="18" charset="0"/>
                <a:sym typeface="Open Sauce"/>
              </a:rPr>
              <a:t> Noor University (PNU), Tehran, Iran</a:t>
            </a:r>
          </a:p>
          <a:p>
            <a:pPr algn="ctr"/>
            <a:r>
              <a:rPr lang="en-US" sz="3200" dirty="0">
                <a:solidFill>
                  <a:srgbClr val="000001"/>
                </a:solidFill>
                <a:latin typeface="Times New Roman" panose="02020603050405020304" pitchFamily="18" charset="0"/>
                <a:ea typeface="Open Sauce"/>
                <a:cs typeface="Times New Roman" panose="02020603050405020304" pitchFamily="18" charset="0"/>
                <a:sym typeface="Open Sauce"/>
              </a:rPr>
              <a:t>(3) Department of Computer Engineering, Technical and Vocational University (TVU), Tehran, Iran</a:t>
            </a:r>
          </a:p>
          <a:p>
            <a:pPr marL="514350" indent="-514350" algn="ctr">
              <a:buAutoNum type="arabicPeriod"/>
            </a:pPr>
            <a:endParaRPr lang="en-US" sz="3200" dirty="0">
              <a:solidFill>
                <a:srgbClr val="000001"/>
              </a:solidFill>
              <a:latin typeface="Times New Roman" panose="02020603050405020304" pitchFamily="18" charset="0"/>
              <a:ea typeface="Open Sauce"/>
              <a:cs typeface="Times New Roman" panose="02020603050405020304" pitchFamily="18" charset="0"/>
              <a:sym typeface="Open Sauce"/>
            </a:endParaRPr>
          </a:p>
          <a:p>
            <a:pPr algn="ctr"/>
            <a:endParaRPr lang="en-US" sz="3200" dirty="0">
              <a:solidFill>
                <a:srgbClr val="000001"/>
              </a:solidFill>
              <a:latin typeface="Times New Roman" panose="02020603050405020304" pitchFamily="18" charset="0"/>
              <a:ea typeface="Open Sauce"/>
              <a:cs typeface="Times New Roman" panose="02020603050405020304" pitchFamily="18" charset="0"/>
              <a:sym typeface="Open Sauce"/>
            </a:endParaRPr>
          </a:p>
          <a:p>
            <a:pPr algn="ctr"/>
            <a:endParaRPr lang="en-US" sz="3200" dirty="0">
              <a:solidFill>
                <a:srgbClr val="235078"/>
              </a:solidFill>
              <a:latin typeface="Times New Roman" panose="02020603050405020304" pitchFamily="18" charset="0"/>
              <a:cs typeface="Times New Roman" panose="02020603050405020304" pitchFamily="18" charset="0"/>
            </a:endParaRPr>
          </a:p>
        </p:txBody>
      </p:sp>
      <p:sp>
        <p:nvSpPr>
          <p:cNvPr id="66" name="Rectangle 10">
            <a:extLst>
              <a:ext uri="{FF2B5EF4-FFF2-40B4-BE49-F238E27FC236}">
                <a16:creationId xmlns:a16="http://schemas.microsoft.com/office/drawing/2014/main" id="{BD69687D-5543-46AE-AC86-3F40CDEDE143}"/>
              </a:ext>
            </a:extLst>
          </p:cNvPr>
          <p:cNvSpPr>
            <a:spLocks noChangeArrowheads="1"/>
          </p:cNvSpPr>
          <p:nvPr/>
        </p:nvSpPr>
        <p:spPr bwMode="auto">
          <a:xfrm>
            <a:off x="402867" y="10154779"/>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en-US" sz="3600" b="1" dirty="0">
                <a:solidFill>
                  <a:schemeClr val="bg1"/>
                </a:solidFill>
                <a:latin typeface="Libre Baskerville" panose="02000000000000000000" pitchFamily="2" charset="0"/>
              </a:rPr>
              <a:t>Backgrounds</a:t>
            </a:r>
          </a:p>
        </p:txBody>
      </p:sp>
      <p:sp>
        <p:nvSpPr>
          <p:cNvPr id="67" name="Rectangle 10">
            <a:extLst>
              <a:ext uri="{FF2B5EF4-FFF2-40B4-BE49-F238E27FC236}">
                <a16:creationId xmlns:a16="http://schemas.microsoft.com/office/drawing/2014/main" id="{86181FC3-D5A6-401B-8FE2-92C964237E69}"/>
              </a:ext>
            </a:extLst>
          </p:cNvPr>
          <p:cNvSpPr>
            <a:spLocks noChangeArrowheads="1"/>
          </p:cNvSpPr>
          <p:nvPr/>
        </p:nvSpPr>
        <p:spPr bwMode="auto">
          <a:xfrm>
            <a:off x="11221983" y="10174884"/>
            <a:ext cx="20713588"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en-US" sz="3600" b="1" dirty="0">
                <a:solidFill>
                  <a:schemeClr val="bg1"/>
                </a:solidFill>
                <a:latin typeface="Libre Baskerville" panose="02000000000000000000" pitchFamily="2" charset="0"/>
              </a:rPr>
              <a:t>Findings</a:t>
            </a:r>
          </a:p>
        </p:txBody>
      </p:sp>
      <p:sp>
        <p:nvSpPr>
          <p:cNvPr id="68" name="Rectangle 10">
            <a:extLst>
              <a:ext uri="{FF2B5EF4-FFF2-40B4-BE49-F238E27FC236}">
                <a16:creationId xmlns:a16="http://schemas.microsoft.com/office/drawing/2014/main" id="{C1EB03CE-E92B-48C4-A5CF-A6A1992777A0}"/>
              </a:ext>
            </a:extLst>
          </p:cNvPr>
          <p:cNvSpPr>
            <a:spLocks noChangeArrowheads="1"/>
          </p:cNvSpPr>
          <p:nvPr/>
        </p:nvSpPr>
        <p:spPr bwMode="auto">
          <a:xfrm>
            <a:off x="33148724" y="10141121"/>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en-US" sz="3600" b="1" dirty="0">
                <a:solidFill>
                  <a:schemeClr val="bg1"/>
                </a:solidFill>
                <a:latin typeface="Libre Baskerville" panose="02000000000000000000" pitchFamily="2" charset="0"/>
              </a:rPr>
              <a:t>Conclusion</a:t>
            </a:r>
          </a:p>
        </p:txBody>
      </p:sp>
      <p:sp>
        <p:nvSpPr>
          <p:cNvPr id="71" name="Rectangle 10">
            <a:extLst>
              <a:ext uri="{FF2B5EF4-FFF2-40B4-BE49-F238E27FC236}">
                <a16:creationId xmlns:a16="http://schemas.microsoft.com/office/drawing/2014/main" id="{915E473E-97C4-4EC4-A3BC-07695BAC4C28}"/>
              </a:ext>
            </a:extLst>
          </p:cNvPr>
          <p:cNvSpPr>
            <a:spLocks noChangeArrowheads="1"/>
          </p:cNvSpPr>
          <p:nvPr/>
        </p:nvSpPr>
        <p:spPr bwMode="auto">
          <a:xfrm>
            <a:off x="402867" y="17002754"/>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en-US" sz="3600" b="1" dirty="0">
                <a:solidFill>
                  <a:schemeClr val="bg1"/>
                </a:solidFill>
                <a:latin typeface="Libre Baskerville" panose="02000000000000000000" pitchFamily="2" charset="0"/>
              </a:rPr>
              <a:t>Methods</a:t>
            </a:r>
          </a:p>
        </p:txBody>
      </p:sp>
      <p:sp>
        <p:nvSpPr>
          <p:cNvPr id="72" name="Rectangle 10">
            <a:extLst>
              <a:ext uri="{FF2B5EF4-FFF2-40B4-BE49-F238E27FC236}">
                <a16:creationId xmlns:a16="http://schemas.microsoft.com/office/drawing/2014/main" id="{607EAE84-951F-4EAB-B7B6-2D55C5003988}"/>
              </a:ext>
            </a:extLst>
          </p:cNvPr>
          <p:cNvSpPr>
            <a:spLocks noChangeArrowheads="1"/>
          </p:cNvSpPr>
          <p:nvPr/>
        </p:nvSpPr>
        <p:spPr bwMode="auto">
          <a:xfrm>
            <a:off x="33276641" y="16556080"/>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a:r>
              <a:rPr lang="en-US" sz="3600" b="1" dirty="0">
                <a:solidFill>
                  <a:schemeClr val="bg1"/>
                </a:solidFill>
                <a:latin typeface="Times New Roman Bold"/>
                <a:ea typeface="Times New Roman Bold"/>
                <a:cs typeface="Times New Roman Bold"/>
                <a:sym typeface="Times New Roman Bold"/>
              </a:rPr>
              <a:t>References</a:t>
            </a:r>
          </a:p>
        </p:txBody>
      </p:sp>
      <p:sp>
        <p:nvSpPr>
          <p:cNvPr id="73" name="TextBox 72">
            <a:extLst>
              <a:ext uri="{FF2B5EF4-FFF2-40B4-BE49-F238E27FC236}">
                <a16:creationId xmlns:a16="http://schemas.microsoft.com/office/drawing/2014/main" id="{78ACE6C8-764A-491B-97C3-71DD70C00B3C}"/>
              </a:ext>
            </a:extLst>
          </p:cNvPr>
          <p:cNvSpPr txBox="1"/>
          <p:nvPr/>
        </p:nvSpPr>
        <p:spPr>
          <a:xfrm>
            <a:off x="402868" y="11245386"/>
            <a:ext cx="9601200" cy="4524315"/>
          </a:xfrm>
          <a:prstGeom prst="rect">
            <a:avLst/>
          </a:prstGeom>
          <a:noFill/>
        </p:spPr>
        <p:txBody>
          <a:bodyPr wrap="square" rtlCol="0">
            <a:spAutoFit/>
          </a:bodyPr>
          <a:lstStyle>
            <a:defPPr>
              <a:defRPr kern="1200"/>
            </a:defPPr>
          </a:lstStyle>
          <a:p>
            <a:pPr algn="just"/>
            <a:r>
              <a:rPr lang="en-US" sz="3200" dirty="0">
                <a:latin typeface="Times New Roman" panose="02020603050405020304" pitchFamily="18" charset="0"/>
                <a:ea typeface="Open Sans" panose="020B0606030504020204" pitchFamily="34" charset="0"/>
                <a:cs typeface="Times New Roman" panose="02020603050405020304" pitchFamily="18" charset="0"/>
              </a:rPr>
              <a:t>Cancer is responsible for nearly 10 million deaths each year and is the second leading cause of mortality worldwide. Breast, lung, colorectal, and skin cancers together cause more than 4.3 million deaths annually. Since early diagnosis greatly increases survival rates, limited access to imaging interpretation remains a major challenge, especially given the WHO estimate of a global shortage of 1.3 million radiologists, with greater impact in low-resource regions.</a:t>
            </a:r>
            <a:endParaRPr lang="en-US" sz="3200" dirty="0">
              <a:solidFill>
                <a:srgbClr val="000001"/>
              </a:solidFill>
              <a:latin typeface="Times New Roman"/>
              <a:cs typeface="Times New Roman"/>
            </a:endParaRPr>
          </a:p>
        </p:txBody>
      </p:sp>
      <p:sp>
        <p:nvSpPr>
          <p:cNvPr id="76" name="TextBox 75">
            <a:extLst>
              <a:ext uri="{FF2B5EF4-FFF2-40B4-BE49-F238E27FC236}">
                <a16:creationId xmlns:a16="http://schemas.microsoft.com/office/drawing/2014/main" id="{82745442-14D6-454C-AEAA-7ECB778143F4}"/>
              </a:ext>
            </a:extLst>
          </p:cNvPr>
          <p:cNvSpPr txBox="1"/>
          <p:nvPr/>
        </p:nvSpPr>
        <p:spPr>
          <a:xfrm>
            <a:off x="33212682" y="11722068"/>
            <a:ext cx="9857035" cy="2554545"/>
          </a:xfrm>
          <a:prstGeom prst="rect">
            <a:avLst/>
          </a:prstGeom>
          <a:noFill/>
        </p:spPr>
        <p:txBody>
          <a:bodyPr wrap="square" rtlCol="0">
            <a:spAutoFit/>
          </a:bodyPr>
          <a:lstStyle>
            <a:defPPr>
              <a:defRPr kern="1200"/>
            </a:defPPr>
          </a:lstStyle>
          <a:p>
            <a:pPr algn="just"/>
            <a:r>
              <a:rPr lang="en-US" sz="3200" dirty="0">
                <a:solidFill>
                  <a:srgbClr val="000001"/>
                </a:solidFill>
                <a:latin typeface="Times New Roman"/>
                <a:ea typeface="Times New Roman"/>
                <a:cs typeface="Times New Roman"/>
                <a:sym typeface="Times New Roman"/>
              </a:rPr>
              <a:t>The unified multi-task CNN provides radiologist-level multi-cancer detection with superior efficiency and scalability compared to single-task models, supporting deployment in both high-resource and low-resource settings  [1], [2], [3], [4], [5].</a:t>
            </a:r>
          </a:p>
        </p:txBody>
      </p:sp>
      <p:sp>
        <p:nvSpPr>
          <p:cNvPr id="84" name="TextBox 37">
            <a:extLst>
              <a:ext uri="{FF2B5EF4-FFF2-40B4-BE49-F238E27FC236}">
                <a16:creationId xmlns:a16="http://schemas.microsoft.com/office/drawing/2014/main" id="{0CE218E2-C10E-4C6A-95F2-0A69ECC1C187}"/>
              </a:ext>
            </a:extLst>
          </p:cNvPr>
          <p:cNvSpPr txBox="1"/>
          <p:nvPr/>
        </p:nvSpPr>
        <p:spPr>
          <a:xfrm>
            <a:off x="33340599" y="17993078"/>
            <a:ext cx="9729118" cy="5416868"/>
          </a:xfrm>
          <a:prstGeom prst="rect">
            <a:avLst/>
          </a:prstGeom>
        </p:spPr>
        <p:txBody>
          <a:bodyPr wrap="square" lIns="0" tIns="0" rIns="0" bIns="0" rtlCol="0" anchor="t">
            <a:spAutoFit/>
          </a:bodyPr>
          <a:lstStyle/>
          <a:p>
            <a:pPr algn="just"/>
            <a:r>
              <a:rPr lang="en-US" sz="3200" dirty="0">
                <a:solidFill>
                  <a:srgbClr val="000001"/>
                </a:solidFill>
                <a:latin typeface="Times New Roman"/>
                <a:ea typeface="Times New Roman"/>
                <a:cs typeface="Times New Roman"/>
                <a:sym typeface="Times New Roman"/>
              </a:rPr>
              <a:t>H. Sung et al., “Global cancer statistics 2020: GLOBOCAN estimates of incidence and mortality worldwide for 36 cancers in 185 countries,” CA. Cancer J. Clin., vol. 71, no. 3, pp. 209–249, 2021.</a:t>
            </a:r>
          </a:p>
          <a:p>
            <a:pPr algn="just"/>
            <a:r>
              <a:rPr lang="en-US" sz="3200" dirty="0">
                <a:solidFill>
                  <a:srgbClr val="000001"/>
                </a:solidFill>
                <a:latin typeface="Times New Roman"/>
                <a:ea typeface="Times New Roman"/>
                <a:cs typeface="Times New Roman"/>
                <a:sym typeface="Times New Roman"/>
              </a:rPr>
              <a:t>[2]	Q. Jin et al., “Global landscape of early-onset thyroid cancer: current burden, temporal trend and future projections on the basis of GLOBOCAN 2022,” J. Glob. Health, vol. 15, p. 4113, 2025.</a:t>
            </a:r>
          </a:p>
          <a:p>
            <a:pPr algn="just"/>
            <a:r>
              <a:rPr lang="en-US" sz="3200" dirty="0">
                <a:solidFill>
                  <a:srgbClr val="000001"/>
                </a:solidFill>
                <a:latin typeface="Times New Roman"/>
                <a:ea typeface="Times New Roman"/>
                <a:cs typeface="Times New Roman"/>
                <a:sym typeface="Times New Roman"/>
              </a:rPr>
              <a:t>[3]	R. L. Siegel, T. B. Kratzer, A. N. Giaquinto, H. Sung, and A. Jemal, “Cancer statistics, 2025,” Ca, vol. 75, no. 1, p. 10, 2025.</a:t>
            </a:r>
          </a:p>
        </p:txBody>
      </p:sp>
      <p:sp>
        <p:nvSpPr>
          <p:cNvPr id="9" name="Rectangle 2">
            <a:extLst>
              <a:ext uri="{FF2B5EF4-FFF2-40B4-BE49-F238E27FC236}">
                <a16:creationId xmlns:a16="http://schemas.microsoft.com/office/drawing/2014/main" id="{B9B3D83F-BBF4-4E4F-A46F-4B4BC9E85FD0}"/>
              </a:ext>
            </a:extLst>
          </p:cNvPr>
          <p:cNvSpPr>
            <a:spLocks noChangeArrowheads="1"/>
          </p:cNvSpPr>
          <p:nvPr/>
        </p:nvSpPr>
        <p:spPr bwMode="auto">
          <a:xfrm>
            <a:off x="0" y="0"/>
            <a:ext cx="43526075" cy="457200"/>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63480" rIns="0" bIns="-6348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100" b="0" i="0" u="none" strike="noStrike" cap="none" normalizeH="0" baseline="0">
                <a:ln>
                  <a:noFill/>
                </a:ln>
                <a:solidFill>
                  <a:srgbClr val="1F1F1F"/>
                </a:solidFill>
                <a:effectLst/>
                <a:latin typeface="inherit"/>
              </a:rPr>
              <a:t>if available</a:t>
            </a:r>
            <a:r>
              <a:rPr kumimoji="0" lang="en-US" altLang="en-US" sz="4000" b="0" i="0" u="none" strike="noStrike" cap="none" normalizeH="0" baseline="0">
                <a:ln>
                  <a:noFill/>
                </a:ln>
                <a:solidFill>
                  <a:schemeClr val="tx1"/>
                </a:solidFill>
                <a:effectLst/>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96" name="Text Box 6">
            <a:extLst>
              <a:ext uri="{FF2B5EF4-FFF2-40B4-BE49-F238E27FC236}">
                <a16:creationId xmlns:a16="http://schemas.microsoft.com/office/drawing/2014/main" id="{BC3C95CE-436E-4FC3-8AAD-2B0E1BCB16FE}"/>
              </a:ext>
            </a:extLst>
          </p:cNvPr>
          <p:cNvSpPr txBox="1">
            <a:spLocks noChangeArrowheads="1"/>
          </p:cNvSpPr>
          <p:nvPr/>
        </p:nvSpPr>
        <p:spPr bwMode="auto">
          <a:xfrm>
            <a:off x="276963" y="18187624"/>
            <a:ext cx="10058400" cy="50629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7160" tIns="68580" rIns="137160" bIns="68580">
            <a:spAutoFit/>
          </a:bodyPr>
          <a:lstStyle>
            <a:defPPr>
              <a:defRPr kern="1200"/>
            </a:defPPr>
            <a:lvl1pPr defTabSz="4703763" eaLnBrk="0" hangingPunct="0">
              <a:defRPr sz="9300">
                <a:solidFill>
                  <a:schemeClr val="tx1"/>
                </a:solidFill>
                <a:latin typeface="Arial"/>
              </a:defRPr>
            </a:lvl1pPr>
            <a:lvl2pPr marL="742950" indent="-285750" defTabSz="4703763" eaLnBrk="0" hangingPunct="0">
              <a:defRPr sz="9300">
                <a:solidFill>
                  <a:schemeClr val="tx1"/>
                </a:solidFill>
                <a:latin typeface="Arial"/>
              </a:defRPr>
            </a:lvl2pPr>
            <a:lvl3pPr marL="1143000" indent="-228600" defTabSz="4703763" eaLnBrk="0" hangingPunct="0">
              <a:defRPr sz="9300">
                <a:solidFill>
                  <a:schemeClr val="tx1"/>
                </a:solidFill>
                <a:latin typeface="Arial"/>
              </a:defRPr>
            </a:lvl3pPr>
            <a:lvl4pPr marL="1600200" indent="-228600" defTabSz="4703763" eaLnBrk="0" hangingPunct="0">
              <a:defRPr sz="9300">
                <a:solidFill>
                  <a:schemeClr val="tx1"/>
                </a:solidFill>
                <a:latin typeface="Arial"/>
              </a:defRPr>
            </a:lvl4pPr>
            <a:lvl5pPr marL="2057400" indent="-228600" defTabSz="4703763" eaLnBrk="0" hangingPunct="0">
              <a:defRPr sz="9300">
                <a:solidFill>
                  <a:schemeClr val="tx1"/>
                </a:solidFill>
                <a:latin typeface="Arial"/>
              </a:defRPr>
            </a:lvl5pPr>
            <a:lvl6pPr marL="2514600" indent="-228600" defTabSz="4703763" eaLnBrk="0" fontAlgn="base" hangingPunct="0">
              <a:spcBef>
                <a:spcPct val="0"/>
              </a:spcBef>
              <a:spcAft>
                <a:spcPct val="0"/>
              </a:spcAft>
              <a:defRPr sz="9300">
                <a:solidFill>
                  <a:schemeClr val="tx1"/>
                </a:solidFill>
                <a:latin typeface="Arial"/>
              </a:defRPr>
            </a:lvl6pPr>
            <a:lvl7pPr marL="2971800" indent="-228600" defTabSz="4703763" eaLnBrk="0" fontAlgn="base" hangingPunct="0">
              <a:spcBef>
                <a:spcPct val="0"/>
              </a:spcBef>
              <a:spcAft>
                <a:spcPct val="0"/>
              </a:spcAft>
              <a:defRPr sz="9300">
                <a:solidFill>
                  <a:schemeClr val="tx1"/>
                </a:solidFill>
                <a:latin typeface="Arial"/>
              </a:defRPr>
            </a:lvl7pPr>
            <a:lvl8pPr marL="3429000" indent="-228600" defTabSz="4703763" eaLnBrk="0" fontAlgn="base" hangingPunct="0">
              <a:spcBef>
                <a:spcPct val="0"/>
              </a:spcBef>
              <a:spcAft>
                <a:spcPct val="0"/>
              </a:spcAft>
              <a:defRPr sz="9300">
                <a:solidFill>
                  <a:schemeClr val="tx1"/>
                </a:solidFill>
                <a:latin typeface="Arial"/>
              </a:defRPr>
            </a:lvl8pPr>
            <a:lvl9pPr marL="3886200" indent="-228600" defTabSz="4703763" eaLnBrk="0" fontAlgn="base" hangingPunct="0">
              <a:spcBef>
                <a:spcPct val="0"/>
              </a:spcBef>
              <a:spcAft>
                <a:spcPct val="0"/>
              </a:spcAft>
              <a:defRPr sz="9300">
                <a:solidFill>
                  <a:schemeClr val="tx1"/>
                </a:solidFill>
                <a:latin typeface="Arial"/>
              </a:defRPr>
            </a:lvl9pPr>
          </a:lstStyle>
          <a:p>
            <a:pPr algn="just"/>
            <a:r>
              <a:rPr lang="en-US" sz="3200" dirty="0">
                <a:solidFill>
                  <a:srgbClr val="000001"/>
                </a:solidFill>
                <a:latin typeface="Times New Roman"/>
                <a:ea typeface="Times New Roman"/>
                <a:cs typeface="Times New Roman"/>
                <a:sym typeface="Times New Roman"/>
              </a:rPr>
              <a:t>A unified multi-task convolutional neural network based on a shared ResNet-50 architecture, enhanced with modality-specific </a:t>
            </a:r>
            <a:r>
              <a:rPr lang="en-US" sz="3200" dirty="0" err="1">
                <a:solidFill>
                  <a:srgbClr val="000001"/>
                </a:solidFill>
                <a:latin typeface="Times New Roman"/>
                <a:ea typeface="Times New Roman"/>
                <a:cs typeface="Times New Roman"/>
                <a:sym typeface="Times New Roman"/>
              </a:rPr>
              <a:t>normalisation</a:t>
            </a:r>
            <a:r>
              <a:rPr lang="en-US" sz="3200" dirty="0">
                <a:solidFill>
                  <a:srgbClr val="000001"/>
                </a:solidFill>
                <a:latin typeface="Times New Roman"/>
                <a:ea typeface="Times New Roman"/>
                <a:cs typeface="Times New Roman"/>
                <a:sym typeface="Times New Roman"/>
              </a:rPr>
              <a:t> layers and four dedicated sigmoid classification outputs, was developed. The model was trained using 218,450 labelled images from mammography, low-dose CT, colonoscopy, and </a:t>
            </a:r>
            <a:r>
              <a:rPr lang="en-US" sz="3200" dirty="0" err="1">
                <a:solidFill>
                  <a:srgbClr val="000001"/>
                </a:solidFill>
                <a:latin typeface="Times New Roman"/>
                <a:ea typeface="Times New Roman"/>
                <a:cs typeface="Times New Roman"/>
                <a:sym typeface="Times New Roman"/>
              </a:rPr>
              <a:t>dermoscopy</a:t>
            </a:r>
            <a:r>
              <a:rPr lang="en-US" sz="3200" dirty="0">
                <a:solidFill>
                  <a:srgbClr val="000001"/>
                </a:solidFill>
                <a:latin typeface="Times New Roman"/>
                <a:ea typeface="Times New Roman"/>
                <a:cs typeface="Times New Roman"/>
                <a:sym typeface="Times New Roman"/>
              </a:rPr>
              <a:t> datasets. Adaptive uncertainty-based loss weighting was applied to </a:t>
            </a:r>
            <a:r>
              <a:rPr lang="en-US" sz="3200" dirty="0" err="1">
                <a:solidFill>
                  <a:srgbClr val="000001"/>
                </a:solidFill>
                <a:latin typeface="Times New Roman"/>
                <a:ea typeface="Times New Roman"/>
                <a:cs typeface="Times New Roman"/>
                <a:sym typeface="Times New Roman"/>
              </a:rPr>
              <a:t>minimise</a:t>
            </a:r>
            <a:r>
              <a:rPr lang="en-US" sz="3200" dirty="0">
                <a:solidFill>
                  <a:srgbClr val="000001"/>
                </a:solidFill>
                <a:latin typeface="Times New Roman"/>
                <a:ea typeface="Times New Roman"/>
                <a:cs typeface="Times New Roman"/>
                <a:sym typeface="Times New Roman"/>
              </a:rPr>
              <a:t> conflicts among tasks. Evaluation used AUC, sensitivity, specificity, F1-score, and comparison against 12 specialist radiologists and four single-task baselines.</a:t>
            </a:r>
            <a:endParaRPr lang="en-US" sz="3200" dirty="0">
              <a:solidFill>
                <a:srgbClr val="000001"/>
              </a:solidFill>
              <a:latin typeface="Times New Roman"/>
              <a:cs typeface="Times New Roman"/>
            </a:endParaRPr>
          </a:p>
        </p:txBody>
      </p:sp>
      <p:sp>
        <p:nvSpPr>
          <p:cNvPr id="99" name="Text Box 6">
            <a:extLst>
              <a:ext uri="{FF2B5EF4-FFF2-40B4-BE49-F238E27FC236}">
                <a16:creationId xmlns:a16="http://schemas.microsoft.com/office/drawing/2014/main" id="{B736FB75-C98F-40ED-A29C-684FE7581D07}"/>
              </a:ext>
            </a:extLst>
          </p:cNvPr>
          <p:cNvSpPr txBox="1">
            <a:spLocks noChangeArrowheads="1"/>
          </p:cNvSpPr>
          <p:nvPr/>
        </p:nvSpPr>
        <p:spPr bwMode="auto">
          <a:xfrm>
            <a:off x="11064240" y="11570410"/>
            <a:ext cx="20871331" cy="21082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37160" tIns="68580" rIns="137160" bIns="68580">
            <a:spAutoFit/>
          </a:bodyPr>
          <a:lstStyle>
            <a:defPPr>
              <a:defRPr kern="1200"/>
            </a:defPPr>
            <a:lvl1pPr defTabSz="4703763" eaLnBrk="0" hangingPunct="0">
              <a:defRPr sz="9300">
                <a:solidFill>
                  <a:schemeClr val="tx1"/>
                </a:solidFill>
                <a:latin typeface="Arial"/>
              </a:defRPr>
            </a:lvl1pPr>
            <a:lvl2pPr marL="742950" indent="-285750" defTabSz="4703763" eaLnBrk="0" hangingPunct="0">
              <a:defRPr sz="9300">
                <a:solidFill>
                  <a:schemeClr val="tx1"/>
                </a:solidFill>
                <a:latin typeface="Arial"/>
              </a:defRPr>
            </a:lvl2pPr>
            <a:lvl3pPr marL="1143000" indent="-228600" defTabSz="4703763" eaLnBrk="0" hangingPunct="0">
              <a:defRPr sz="9300">
                <a:solidFill>
                  <a:schemeClr val="tx1"/>
                </a:solidFill>
                <a:latin typeface="Arial"/>
              </a:defRPr>
            </a:lvl3pPr>
            <a:lvl4pPr marL="1600200" indent="-228600" defTabSz="4703763" eaLnBrk="0" hangingPunct="0">
              <a:defRPr sz="9300">
                <a:solidFill>
                  <a:schemeClr val="tx1"/>
                </a:solidFill>
                <a:latin typeface="Arial"/>
              </a:defRPr>
            </a:lvl4pPr>
            <a:lvl5pPr marL="2057400" indent="-228600" defTabSz="4703763" eaLnBrk="0" hangingPunct="0">
              <a:defRPr sz="9300">
                <a:solidFill>
                  <a:schemeClr val="tx1"/>
                </a:solidFill>
                <a:latin typeface="Arial"/>
              </a:defRPr>
            </a:lvl5pPr>
            <a:lvl6pPr marL="2514600" indent="-228600" defTabSz="4703763" eaLnBrk="0" fontAlgn="base" hangingPunct="0">
              <a:spcBef>
                <a:spcPct val="0"/>
              </a:spcBef>
              <a:spcAft>
                <a:spcPct val="0"/>
              </a:spcAft>
              <a:defRPr sz="9300">
                <a:solidFill>
                  <a:schemeClr val="tx1"/>
                </a:solidFill>
                <a:latin typeface="Arial"/>
              </a:defRPr>
            </a:lvl6pPr>
            <a:lvl7pPr marL="2971800" indent="-228600" defTabSz="4703763" eaLnBrk="0" fontAlgn="base" hangingPunct="0">
              <a:spcBef>
                <a:spcPct val="0"/>
              </a:spcBef>
              <a:spcAft>
                <a:spcPct val="0"/>
              </a:spcAft>
              <a:defRPr sz="9300">
                <a:solidFill>
                  <a:schemeClr val="tx1"/>
                </a:solidFill>
                <a:latin typeface="Arial"/>
              </a:defRPr>
            </a:lvl7pPr>
            <a:lvl8pPr marL="3429000" indent="-228600" defTabSz="4703763" eaLnBrk="0" fontAlgn="base" hangingPunct="0">
              <a:spcBef>
                <a:spcPct val="0"/>
              </a:spcBef>
              <a:spcAft>
                <a:spcPct val="0"/>
              </a:spcAft>
              <a:defRPr sz="9300">
                <a:solidFill>
                  <a:schemeClr val="tx1"/>
                </a:solidFill>
                <a:latin typeface="Arial"/>
              </a:defRPr>
            </a:lvl8pPr>
            <a:lvl9pPr marL="3886200" indent="-228600" defTabSz="4703763" eaLnBrk="0" fontAlgn="base" hangingPunct="0">
              <a:spcBef>
                <a:spcPct val="0"/>
              </a:spcBef>
              <a:spcAft>
                <a:spcPct val="0"/>
              </a:spcAft>
              <a:defRPr sz="9300">
                <a:solidFill>
                  <a:schemeClr val="tx1"/>
                </a:solidFill>
                <a:latin typeface="Arial"/>
              </a:defRPr>
            </a:lvl9pPr>
          </a:lstStyle>
          <a:p>
            <a:r>
              <a:rPr lang="en-US" sz="3200" dirty="0">
                <a:solidFill>
                  <a:srgbClr val="000001"/>
                </a:solidFill>
                <a:latin typeface="Times New Roman"/>
                <a:ea typeface="Times New Roman"/>
                <a:cs typeface="Times New Roman"/>
                <a:sym typeface="Times New Roman"/>
              </a:rPr>
              <a:t>Evaluation on 25,438 test images produced a mean AUC of 0.968 (breast: 0.981, lung: 0.974, colorectal: 0.962, skin: 0.956), outperforming the radiologist panel (mean AUC 0.956; breast cancer p=0.012). Multi-task learning improved mean AUC by 3.0 percentage points over single-task baselines. Grad-CAM plausibility was confirmed in 92.3% of true-positive cases. The system reduced parameter count by 62% and completed four-modality analysis in under two seconds.</a:t>
            </a:r>
            <a:endParaRPr lang="en-US" sz="3200" dirty="0">
              <a:solidFill>
                <a:srgbClr val="000001"/>
              </a:solidFill>
              <a:latin typeface="Times New Roman"/>
              <a:cs typeface="Times New Roman"/>
            </a:endParaRPr>
          </a:p>
        </p:txBody>
      </p:sp>
      <p:pic>
        <p:nvPicPr>
          <p:cNvPr id="4" name="Picture 3">
            <a:extLst>
              <a:ext uri="{FF2B5EF4-FFF2-40B4-BE49-F238E27FC236}">
                <a16:creationId xmlns:a16="http://schemas.microsoft.com/office/drawing/2014/main" id="{1C7278FC-5357-A850-6406-05164712854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0877" y="4049086"/>
            <a:ext cx="3657600" cy="3657600"/>
          </a:xfrm>
          <a:prstGeom prst="rect">
            <a:avLst/>
          </a:prstGeom>
        </p:spPr>
      </p:pic>
      <p:graphicFrame>
        <p:nvGraphicFramePr>
          <p:cNvPr id="12" name="Table 11">
            <a:extLst>
              <a:ext uri="{FF2B5EF4-FFF2-40B4-BE49-F238E27FC236}">
                <a16:creationId xmlns:a16="http://schemas.microsoft.com/office/drawing/2014/main" id="{527A19DD-BB1B-9A35-0D3E-9758766494BA}"/>
              </a:ext>
            </a:extLst>
          </p:cNvPr>
          <p:cNvGraphicFramePr>
            <a:graphicFrameLocks noGrp="1"/>
          </p:cNvGraphicFramePr>
          <p:nvPr>
            <p:extLst>
              <p:ext uri="{D42A27DB-BD31-4B8C-83A1-F6EECF244321}">
                <p14:modId xmlns:p14="http://schemas.microsoft.com/office/powerpoint/2010/main" val="2709732087"/>
              </p:ext>
            </p:extLst>
          </p:nvPr>
        </p:nvGraphicFramePr>
        <p:xfrm>
          <a:off x="11281178" y="14060329"/>
          <a:ext cx="9849776" cy="4646172"/>
        </p:xfrm>
        <a:graphic>
          <a:graphicData uri="http://schemas.openxmlformats.org/drawingml/2006/table">
            <a:tbl>
              <a:tblPr firstRow="1" firstCol="1" bandRow="1">
                <a:tableStyleId>{5C22544A-7EE6-4342-B048-85BDC9FD1C3A}</a:tableStyleId>
              </a:tblPr>
              <a:tblGrid>
                <a:gridCol w="1190109">
                  <a:extLst>
                    <a:ext uri="{9D8B030D-6E8A-4147-A177-3AD203B41FA5}">
                      <a16:colId xmlns:a16="http://schemas.microsoft.com/office/drawing/2014/main" val="2387380413"/>
                    </a:ext>
                  </a:extLst>
                </a:gridCol>
                <a:gridCol w="1298301">
                  <a:extLst>
                    <a:ext uri="{9D8B030D-6E8A-4147-A177-3AD203B41FA5}">
                      <a16:colId xmlns:a16="http://schemas.microsoft.com/office/drawing/2014/main" val="560225599"/>
                    </a:ext>
                  </a:extLst>
                </a:gridCol>
                <a:gridCol w="2380219">
                  <a:extLst>
                    <a:ext uri="{9D8B030D-6E8A-4147-A177-3AD203B41FA5}">
                      <a16:colId xmlns:a16="http://schemas.microsoft.com/office/drawing/2014/main" val="2422610396"/>
                    </a:ext>
                  </a:extLst>
                </a:gridCol>
                <a:gridCol w="1406492">
                  <a:extLst>
                    <a:ext uri="{9D8B030D-6E8A-4147-A177-3AD203B41FA5}">
                      <a16:colId xmlns:a16="http://schemas.microsoft.com/office/drawing/2014/main" val="3465547431"/>
                    </a:ext>
                  </a:extLst>
                </a:gridCol>
                <a:gridCol w="2384546">
                  <a:extLst>
                    <a:ext uri="{9D8B030D-6E8A-4147-A177-3AD203B41FA5}">
                      <a16:colId xmlns:a16="http://schemas.microsoft.com/office/drawing/2014/main" val="996484073"/>
                    </a:ext>
                  </a:extLst>
                </a:gridCol>
                <a:gridCol w="1190109">
                  <a:extLst>
                    <a:ext uri="{9D8B030D-6E8A-4147-A177-3AD203B41FA5}">
                      <a16:colId xmlns:a16="http://schemas.microsoft.com/office/drawing/2014/main" val="1006628051"/>
                    </a:ext>
                  </a:extLst>
                </a:gridCol>
              </a:tblGrid>
              <a:tr h="774362">
                <a:tc>
                  <a:txBody>
                    <a:bodyPr/>
                    <a:lstStyle/>
                    <a:p>
                      <a:pPr algn="ctr">
                        <a:buNone/>
                      </a:pPr>
                      <a:r>
                        <a:rPr lang="en-US" sz="1800">
                          <a:effectLst/>
                          <a:latin typeface="Times New Roman" panose="02020603050405020304" pitchFamily="18" charset="0"/>
                          <a:cs typeface="Times New Roman" panose="02020603050405020304" pitchFamily="18" charset="0"/>
                        </a:rPr>
                        <a:t>Cancer Type</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0" marR="63500" marT="38100" marB="38100" anchor="ctr"/>
                </a:tc>
                <a:tc>
                  <a:txBody>
                    <a:bodyPr/>
                    <a:lstStyle/>
                    <a:p>
                      <a:pPr algn="ctr">
                        <a:buNone/>
                      </a:pPr>
                      <a:r>
                        <a:rPr lang="en-US" sz="1800">
                          <a:effectLst/>
                          <a:latin typeface="Times New Roman" panose="02020603050405020304" pitchFamily="18" charset="0"/>
                          <a:cs typeface="Times New Roman" panose="02020603050405020304" pitchFamily="18" charset="0"/>
                        </a:rPr>
                        <a:t>Modality</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0" marR="63500" marT="38100" marB="38100" anchor="ctr"/>
                </a:tc>
                <a:tc>
                  <a:txBody>
                    <a:bodyPr/>
                    <a:lstStyle/>
                    <a:p>
                      <a:pPr algn="ctr">
                        <a:buNone/>
                      </a:pPr>
                      <a:r>
                        <a:rPr lang="en-US" sz="1800" dirty="0">
                          <a:effectLst/>
                          <a:latin typeface="Times New Roman" panose="02020603050405020304" pitchFamily="18" charset="0"/>
                          <a:cs typeface="Times New Roman" panose="02020603050405020304" pitchFamily="18" charset="0"/>
                        </a:rPr>
                        <a:t>Dataset(s)</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0" marR="63500" marT="38100" marB="38100" anchor="ctr"/>
                </a:tc>
                <a:tc>
                  <a:txBody>
                    <a:bodyPr/>
                    <a:lstStyle/>
                    <a:p>
                      <a:pPr algn="ctr">
                        <a:buNone/>
                      </a:pPr>
                      <a:r>
                        <a:rPr lang="en-US" sz="1800" dirty="0">
                          <a:effectLst/>
                          <a:latin typeface="Times New Roman" panose="02020603050405020304" pitchFamily="18" charset="0"/>
                          <a:cs typeface="Times New Roman" panose="02020603050405020304" pitchFamily="18" charset="0"/>
                        </a:rPr>
                        <a:t>Total Images</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0" marR="63500" marT="38100" marB="38100" anchor="ctr"/>
                </a:tc>
                <a:tc>
                  <a:txBody>
                    <a:bodyPr/>
                    <a:lstStyle/>
                    <a:p>
                      <a:pPr algn="ctr">
                        <a:buNone/>
                      </a:pPr>
                      <a:r>
                        <a:rPr lang="en-US" sz="1800">
                          <a:effectLst/>
                          <a:latin typeface="Times New Roman" panose="02020603050405020304" pitchFamily="18" charset="0"/>
                          <a:cs typeface="Times New Roman" panose="02020603050405020304" pitchFamily="18" charset="0"/>
                        </a:rPr>
                        <a:t>Train / Val / Test</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0" marR="63500" marT="38100" marB="38100" anchor="ctr"/>
                </a:tc>
                <a:tc>
                  <a:txBody>
                    <a:bodyPr/>
                    <a:lstStyle/>
                    <a:p>
                      <a:pPr algn="ctr">
                        <a:buNone/>
                      </a:pPr>
                      <a:r>
                        <a:rPr lang="en-US" sz="1800">
                          <a:effectLst/>
                          <a:latin typeface="Times New Roman" panose="02020603050405020304" pitchFamily="18" charset="0"/>
                          <a:cs typeface="Times New Roman" panose="02020603050405020304" pitchFamily="18" charset="0"/>
                        </a:rPr>
                        <a:t>Positive Rate</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0" marR="63500" marT="38100" marB="38100" anchor="ctr"/>
                </a:tc>
                <a:extLst>
                  <a:ext uri="{0D108BD9-81ED-4DB2-BD59-A6C34878D82A}">
                    <a16:rowId xmlns:a16="http://schemas.microsoft.com/office/drawing/2014/main" val="1574656838"/>
                  </a:ext>
                </a:extLst>
              </a:tr>
              <a:tr h="774362">
                <a:tc>
                  <a:txBody>
                    <a:bodyPr/>
                    <a:lstStyle/>
                    <a:p>
                      <a:pPr algn="ctr">
                        <a:buNone/>
                      </a:pPr>
                      <a:r>
                        <a:rPr lang="en-US" sz="1800">
                          <a:effectLst/>
                          <a:latin typeface="Times New Roman" panose="02020603050405020304" pitchFamily="18" charset="0"/>
                          <a:cs typeface="Times New Roman" panose="02020603050405020304" pitchFamily="18" charset="0"/>
                        </a:rPr>
                        <a:t>Breast</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0" marR="63500" marT="38100" marB="38100" anchor="ctr"/>
                </a:tc>
                <a:tc>
                  <a:txBody>
                    <a:bodyPr/>
                    <a:lstStyle/>
                    <a:p>
                      <a:pPr algn="ctr">
                        <a:buNone/>
                      </a:pPr>
                      <a:r>
                        <a:rPr lang="en-US" sz="1800">
                          <a:effectLst/>
                          <a:latin typeface="Times New Roman" panose="02020603050405020304" pitchFamily="18" charset="0"/>
                          <a:cs typeface="Times New Roman" panose="02020603050405020304" pitchFamily="18" charset="0"/>
                        </a:rPr>
                        <a:t>Mammography</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0" marR="63500" marT="38100" marB="38100" anchor="ctr"/>
                </a:tc>
                <a:tc>
                  <a:txBody>
                    <a:bodyPr/>
                    <a:lstStyle/>
                    <a:p>
                      <a:pPr algn="ctr">
                        <a:buNone/>
                      </a:pPr>
                      <a:r>
                        <a:rPr lang="en-US" sz="1800">
                          <a:effectLst/>
                          <a:latin typeface="Times New Roman" panose="02020603050405020304" pitchFamily="18" charset="0"/>
                          <a:cs typeface="Times New Roman" panose="02020603050405020304" pitchFamily="18" charset="0"/>
                        </a:rPr>
                        <a:t>VinDr-Mammo + CBIS-DDSM</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0" marR="63500" marT="38100" marB="38100" anchor="ctr"/>
                </a:tc>
                <a:tc>
                  <a:txBody>
                    <a:bodyPr/>
                    <a:lstStyle/>
                    <a:p>
                      <a:pPr algn="ctr">
                        <a:buNone/>
                      </a:pPr>
                      <a:r>
                        <a:rPr lang="en-US" sz="1800">
                          <a:effectLst/>
                          <a:latin typeface="Times New Roman" panose="02020603050405020304" pitchFamily="18" charset="0"/>
                          <a:cs typeface="Times New Roman" panose="02020603050405020304" pitchFamily="18" charset="0"/>
                        </a:rPr>
                        <a:t>65,000</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0" marR="63500" marT="38100" marB="38100" anchor="ctr"/>
                </a:tc>
                <a:tc>
                  <a:txBody>
                    <a:bodyPr/>
                    <a:lstStyle/>
                    <a:p>
                      <a:pPr algn="ctr">
                        <a:buNone/>
                      </a:pPr>
                      <a:r>
                        <a:rPr lang="en-US" sz="1800">
                          <a:effectLst/>
                          <a:latin typeface="Times New Roman" panose="02020603050405020304" pitchFamily="18" charset="0"/>
                          <a:cs typeface="Times New Roman" panose="02020603050405020304" pitchFamily="18" charset="0"/>
                        </a:rPr>
                        <a:t>45,500 / 9,750 / 9,750</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0" marR="63500" marT="38100" marB="38100" anchor="ctr"/>
                </a:tc>
                <a:tc>
                  <a:txBody>
                    <a:bodyPr/>
                    <a:lstStyle/>
                    <a:p>
                      <a:pPr algn="ctr">
                        <a:buNone/>
                      </a:pPr>
                      <a:r>
                        <a:rPr lang="en-US" sz="1800">
                          <a:effectLst/>
                          <a:latin typeface="Times New Roman" panose="02020603050405020304" pitchFamily="18" charset="0"/>
                          <a:cs typeface="Times New Roman" panose="02020603050405020304" pitchFamily="18" charset="0"/>
                        </a:rPr>
                        <a:t>38.2%</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0" marR="63500" marT="38100" marB="38100" anchor="ctr"/>
                </a:tc>
                <a:extLst>
                  <a:ext uri="{0D108BD9-81ED-4DB2-BD59-A6C34878D82A}">
                    <a16:rowId xmlns:a16="http://schemas.microsoft.com/office/drawing/2014/main" val="3625897524"/>
                  </a:ext>
                </a:extLst>
              </a:tr>
              <a:tr h="774362">
                <a:tc>
                  <a:txBody>
                    <a:bodyPr/>
                    <a:lstStyle/>
                    <a:p>
                      <a:pPr algn="ctr">
                        <a:buNone/>
                      </a:pPr>
                      <a:r>
                        <a:rPr lang="en-US" sz="1800">
                          <a:effectLst/>
                          <a:latin typeface="Times New Roman" panose="02020603050405020304" pitchFamily="18" charset="0"/>
                          <a:cs typeface="Times New Roman" panose="02020603050405020304" pitchFamily="18" charset="0"/>
                        </a:rPr>
                        <a:t>Lung</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0" marR="63500" marT="38100" marB="38100" anchor="ctr"/>
                </a:tc>
                <a:tc>
                  <a:txBody>
                    <a:bodyPr/>
                    <a:lstStyle/>
                    <a:p>
                      <a:pPr algn="ctr">
                        <a:buNone/>
                      </a:pPr>
                      <a:r>
                        <a:rPr lang="en-US" sz="1800">
                          <a:effectLst/>
                          <a:latin typeface="Times New Roman" panose="02020603050405020304" pitchFamily="18" charset="0"/>
                          <a:cs typeface="Times New Roman" panose="02020603050405020304" pitchFamily="18" charset="0"/>
                        </a:rPr>
                        <a:t>Low-dose CT</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0" marR="63500" marT="38100" marB="38100" anchor="ctr"/>
                </a:tc>
                <a:tc>
                  <a:txBody>
                    <a:bodyPr/>
                    <a:lstStyle/>
                    <a:p>
                      <a:pPr algn="ctr">
                        <a:buNone/>
                      </a:pPr>
                      <a:r>
                        <a:rPr lang="en-US" sz="1800">
                          <a:effectLst/>
                          <a:latin typeface="Times New Roman" panose="02020603050405020304" pitchFamily="18" charset="0"/>
                          <a:cs typeface="Times New Roman" panose="02020603050405020304" pitchFamily="18" charset="0"/>
                        </a:rPr>
                        <a:t>LUNA16 + NCI-NLST</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0" marR="63500" marT="38100" marB="38100" anchor="ctr"/>
                </a:tc>
                <a:tc>
                  <a:txBody>
                    <a:bodyPr/>
                    <a:lstStyle/>
                    <a:p>
                      <a:pPr algn="ctr">
                        <a:buNone/>
                      </a:pPr>
                      <a:r>
                        <a:rPr lang="en-US" sz="1800">
                          <a:effectLst/>
                          <a:latin typeface="Times New Roman" panose="02020603050405020304" pitchFamily="18" charset="0"/>
                          <a:cs typeface="Times New Roman" panose="02020603050405020304" pitchFamily="18" charset="0"/>
                        </a:rPr>
                        <a:t>76,500</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0" marR="63500" marT="38100" marB="38100" anchor="ctr"/>
                </a:tc>
                <a:tc>
                  <a:txBody>
                    <a:bodyPr/>
                    <a:lstStyle/>
                    <a:p>
                      <a:pPr algn="ctr">
                        <a:buNone/>
                      </a:pPr>
                      <a:r>
                        <a:rPr lang="en-US" sz="1800" dirty="0">
                          <a:effectLst/>
                          <a:latin typeface="Times New Roman" panose="02020603050405020304" pitchFamily="18" charset="0"/>
                          <a:cs typeface="Times New Roman" panose="02020603050405020304" pitchFamily="18" charset="0"/>
                        </a:rPr>
                        <a:t>53,550 / 11,475 / 11,475</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0" marR="63500" marT="38100" marB="38100" anchor="ctr"/>
                </a:tc>
                <a:tc>
                  <a:txBody>
                    <a:bodyPr/>
                    <a:lstStyle/>
                    <a:p>
                      <a:pPr algn="ctr">
                        <a:buNone/>
                      </a:pPr>
                      <a:r>
                        <a:rPr lang="en-US" sz="1800">
                          <a:effectLst/>
                          <a:latin typeface="Times New Roman" panose="02020603050405020304" pitchFamily="18" charset="0"/>
                          <a:cs typeface="Times New Roman" panose="02020603050405020304" pitchFamily="18" charset="0"/>
                        </a:rPr>
                        <a:t>24.7%</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0" marR="63500" marT="38100" marB="38100" anchor="ctr"/>
                </a:tc>
                <a:extLst>
                  <a:ext uri="{0D108BD9-81ED-4DB2-BD59-A6C34878D82A}">
                    <a16:rowId xmlns:a16="http://schemas.microsoft.com/office/drawing/2014/main" val="1934109532"/>
                  </a:ext>
                </a:extLst>
              </a:tr>
              <a:tr h="774362">
                <a:tc>
                  <a:txBody>
                    <a:bodyPr/>
                    <a:lstStyle/>
                    <a:p>
                      <a:pPr algn="ctr">
                        <a:buNone/>
                      </a:pPr>
                      <a:r>
                        <a:rPr lang="en-US" sz="1800">
                          <a:effectLst/>
                          <a:latin typeface="Times New Roman" panose="02020603050405020304" pitchFamily="18" charset="0"/>
                          <a:cs typeface="Times New Roman" panose="02020603050405020304" pitchFamily="18" charset="0"/>
                        </a:rPr>
                        <a:t>Colorectal</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0" marR="63500" marT="38100" marB="38100" anchor="ctr"/>
                </a:tc>
                <a:tc>
                  <a:txBody>
                    <a:bodyPr/>
                    <a:lstStyle/>
                    <a:p>
                      <a:pPr algn="ctr">
                        <a:buNone/>
                      </a:pPr>
                      <a:r>
                        <a:rPr lang="en-US" sz="1800">
                          <a:effectLst/>
                          <a:latin typeface="Times New Roman" panose="02020603050405020304" pitchFamily="18" charset="0"/>
                          <a:cs typeface="Times New Roman" panose="02020603050405020304" pitchFamily="18" charset="0"/>
                        </a:rPr>
                        <a:t>Colonoscopy</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0" marR="63500" marT="38100" marB="38100" anchor="ctr"/>
                </a:tc>
                <a:tc>
                  <a:txBody>
                    <a:bodyPr/>
                    <a:lstStyle/>
                    <a:p>
                      <a:pPr algn="ctr">
                        <a:buNone/>
                      </a:pPr>
                      <a:r>
                        <a:rPr lang="en-US" sz="1800">
                          <a:effectLst/>
                          <a:latin typeface="Times New Roman" panose="02020603050405020304" pitchFamily="18" charset="0"/>
                          <a:cs typeface="Times New Roman" panose="02020603050405020304" pitchFamily="18" charset="0"/>
                        </a:rPr>
                        <a:t>HyperKvasir + CVC-ClinicDB</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0" marR="63500" marT="38100" marB="38100" anchor="ctr"/>
                </a:tc>
                <a:tc>
                  <a:txBody>
                    <a:bodyPr/>
                    <a:lstStyle/>
                    <a:p>
                      <a:pPr algn="ctr">
                        <a:buNone/>
                      </a:pPr>
                      <a:r>
                        <a:rPr lang="en-US" sz="1800" dirty="0">
                          <a:effectLst/>
                          <a:latin typeface="Times New Roman" panose="02020603050405020304" pitchFamily="18" charset="0"/>
                          <a:cs typeface="Times New Roman" panose="02020603050405020304" pitchFamily="18" charset="0"/>
                        </a:rPr>
                        <a:t>59,126</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0" marR="63500" marT="38100" marB="38100" anchor="ctr"/>
                </a:tc>
                <a:tc>
                  <a:txBody>
                    <a:bodyPr/>
                    <a:lstStyle/>
                    <a:p>
                      <a:pPr algn="ctr">
                        <a:buNone/>
                      </a:pPr>
                      <a:r>
                        <a:rPr lang="en-US" sz="1800">
                          <a:effectLst/>
                          <a:latin typeface="Times New Roman" panose="02020603050405020304" pitchFamily="18" charset="0"/>
                          <a:cs typeface="Times New Roman" panose="02020603050405020304" pitchFamily="18" charset="0"/>
                        </a:rPr>
                        <a:t>41,388 / 8,869 / 8,869</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0" marR="63500" marT="38100" marB="38100" anchor="ctr"/>
                </a:tc>
                <a:tc>
                  <a:txBody>
                    <a:bodyPr/>
                    <a:lstStyle/>
                    <a:p>
                      <a:pPr algn="ctr">
                        <a:buNone/>
                      </a:pPr>
                      <a:r>
                        <a:rPr lang="en-US" sz="1800">
                          <a:effectLst/>
                          <a:latin typeface="Times New Roman" panose="02020603050405020304" pitchFamily="18" charset="0"/>
                          <a:cs typeface="Times New Roman" panose="02020603050405020304" pitchFamily="18" charset="0"/>
                        </a:rPr>
                        <a:t>41.5%</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0" marR="63500" marT="38100" marB="38100" anchor="ctr"/>
                </a:tc>
                <a:extLst>
                  <a:ext uri="{0D108BD9-81ED-4DB2-BD59-A6C34878D82A}">
                    <a16:rowId xmlns:a16="http://schemas.microsoft.com/office/drawing/2014/main" val="2813955665"/>
                  </a:ext>
                </a:extLst>
              </a:tr>
              <a:tr h="774362">
                <a:tc>
                  <a:txBody>
                    <a:bodyPr/>
                    <a:lstStyle/>
                    <a:p>
                      <a:pPr algn="ctr">
                        <a:buNone/>
                      </a:pPr>
                      <a:r>
                        <a:rPr lang="en-US" sz="1800">
                          <a:effectLst/>
                          <a:latin typeface="Times New Roman" panose="02020603050405020304" pitchFamily="18" charset="0"/>
                          <a:cs typeface="Times New Roman" panose="02020603050405020304" pitchFamily="18" charset="0"/>
                        </a:rPr>
                        <a:t>Skin</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0" marR="63500" marT="38100" marB="38100" anchor="ctr"/>
                </a:tc>
                <a:tc>
                  <a:txBody>
                    <a:bodyPr/>
                    <a:lstStyle/>
                    <a:p>
                      <a:pPr algn="ctr">
                        <a:buNone/>
                      </a:pPr>
                      <a:r>
                        <a:rPr lang="en-US" sz="1800">
                          <a:effectLst/>
                          <a:latin typeface="Times New Roman" panose="02020603050405020304" pitchFamily="18" charset="0"/>
                          <a:cs typeface="Times New Roman" panose="02020603050405020304" pitchFamily="18" charset="0"/>
                        </a:rPr>
                        <a:t>Dermoscopy</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0" marR="63500" marT="38100" marB="38100" anchor="ctr"/>
                </a:tc>
                <a:tc>
                  <a:txBody>
                    <a:bodyPr/>
                    <a:lstStyle/>
                    <a:p>
                      <a:pPr algn="ctr">
                        <a:buNone/>
                      </a:pPr>
                      <a:r>
                        <a:rPr lang="en-US" sz="1800">
                          <a:effectLst/>
                          <a:latin typeface="Times New Roman" panose="02020603050405020304" pitchFamily="18" charset="0"/>
                          <a:cs typeface="Times New Roman" panose="02020603050405020304" pitchFamily="18" charset="0"/>
                        </a:rPr>
                        <a:t>ISIC 2020 Challenge</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0" marR="63500" marT="38100" marB="38100" anchor="ctr"/>
                </a:tc>
                <a:tc>
                  <a:txBody>
                    <a:bodyPr/>
                    <a:lstStyle/>
                    <a:p>
                      <a:pPr algn="ctr">
                        <a:buNone/>
                      </a:pPr>
                      <a:r>
                        <a:rPr lang="en-US" sz="1800">
                          <a:effectLst/>
                          <a:latin typeface="Times New Roman" panose="02020603050405020304" pitchFamily="18" charset="0"/>
                          <a:cs typeface="Times New Roman" panose="02020603050405020304" pitchFamily="18" charset="0"/>
                        </a:rPr>
                        <a:t>33,126</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0" marR="63500" marT="38100" marB="38100" anchor="ctr"/>
                </a:tc>
                <a:tc>
                  <a:txBody>
                    <a:bodyPr/>
                    <a:lstStyle/>
                    <a:p>
                      <a:pPr algn="ctr">
                        <a:buNone/>
                      </a:pPr>
                      <a:r>
                        <a:rPr lang="en-US" sz="1800">
                          <a:effectLst/>
                          <a:latin typeface="Times New Roman" panose="02020603050405020304" pitchFamily="18" charset="0"/>
                          <a:cs typeface="Times New Roman" panose="02020603050405020304" pitchFamily="18" charset="0"/>
                        </a:rPr>
                        <a:t>23,188 / 4,969 / 4,969</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0" marR="63500" marT="38100" marB="38100" anchor="ctr"/>
                </a:tc>
                <a:tc>
                  <a:txBody>
                    <a:bodyPr/>
                    <a:lstStyle/>
                    <a:p>
                      <a:pPr algn="ctr">
                        <a:buNone/>
                      </a:pPr>
                      <a:r>
                        <a:rPr lang="en-US" sz="1800">
                          <a:effectLst/>
                          <a:latin typeface="Times New Roman" panose="02020603050405020304" pitchFamily="18" charset="0"/>
                          <a:cs typeface="Times New Roman" panose="02020603050405020304" pitchFamily="18" charset="0"/>
                        </a:rPr>
                        <a:t>20.1%</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0" marR="63500" marT="38100" marB="38100" anchor="ctr"/>
                </a:tc>
                <a:extLst>
                  <a:ext uri="{0D108BD9-81ED-4DB2-BD59-A6C34878D82A}">
                    <a16:rowId xmlns:a16="http://schemas.microsoft.com/office/drawing/2014/main" val="2784916971"/>
                  </a:ext>
                </a:extLst>
              </a:tr>
              <a:tr h="774362">
                <a:tc>
                  <a:txBody>
                    <a:bodyPr/>
                    <a:lstStyle/>
                    <a:p>
                      <a:pPr algn="ctr">
                        <a:buNone/>
                      </a:pPr>
                      <a:r>
                        <a:rPr lang="en-US" sz="1800">
                          <a:effectLst/>
                          <a:latin typeface="Times New Roman" panose="02020603050405020304" pitchFamily="18" charset="0"/>
                          <a:cs typeface="Times New Roman" panose="02020603050405020304" pitchFamily="18" charset="0"/>
                        </a:rPr>
                        <a:t>Total</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0" marR="63500" marT="38100" marB="38100" anchor="ctr"/>
                </a:tc>
                <a:tc>
                  <a:txBody>
                    <a:bodyPr/>
                    <a:lstStyle/>
                    <a:p>
                      <a:pPr algn="ctr">
                        <a:buNone/>
                      </a:pPr>
                      <a:r>
                        <a:rPr lang="en-US" sz="1800">
                          <a:effectLst/>
                          <a:latin typeface="Times New Roman" panose="02020603050405020304" pitchFamily="18" charset="0"/>
                          <a:cs typeface="Times New Roman" panose="02020603050405020304" pitchFamily="18" charset="0"/>
                        </a:rPr>
                        <a:t>—</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0" marR="63500" marT="38100" marB="38100" anchor="ctr"/>
                </a:tc>
                <a:tc>
                  <a:txBody>
                    <a:bodyPr/>
                    <a:lstStyle/>
                    <a:p>
                      <a:pPr algn="ctr">
                        <a:buNone/>
                      </a:pPr>
                      <a:r>
                        <a:rPr lang="en-US" sz="1800">
                          <a:effectLst/>
                          <a:latin typeface="Times New Roman" panose="02020603050405020304" pitchFamily="18" charset="0"/>
                          <a:cs typeface="Times New Roman" panose="02020603050405020304" pitchFamily="18" charset="0"/>
                        </a:rPr>
                        <a:t>5 datasets</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0" marR="63500" marT="38100" marB="38100" anchor="ctr"/>
                </a:tc>
                <a:tc>
                  <a:txBody>
                    <a:bodyPr/>
                    <a:lstStyle/>
                    <a:p>
                      <a:pPr algn="ctr">
                        <a:buNone/>
                      </a:pPr>
                      <a:r>
                        <a:rPr lang="en-US" sz="1800">
                          <a:effectLst/>
                          <a:latin typeface="Times New Roman" panose="02020603050405020304" pitchFamily="18" charset="0"/>
                          <a:cs typeface="Times New Roman" panose="02020603050405020304" pitchFamily="18" charset="0"/>
                        </a:rPr>
                        <a:t>233,752</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0" marR="63500" marT="38100" marB="38100" anchor="ctr"/>
                </a:tc>
                <a:tc>
                  <a:txBody>
                    <a:bodyPr/>
                    <a:lstStyle/>
                    <a:p>
                      <a:pPr algn="ctr">
                        <a:buNone/>
                      </a:pPr>
                      <a:r>
                        <a:rPr lang="en-US" sz="1800">
                          <a:effectLst/>
                          <a:latin typeface="Times New Roman" panose="02020603050405020304" pitchFamily="18" charset="0"/>
                          <a:cs typeface="Times New Roman" panose="02020603050405020304" pitchFamily="18" charset="0"/>
                        </a:rPr>
                        <a:t>163,626 / 35,063 / 35,063</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0" marR="63500" marT="38100" marB="38100" anchor="ctr"/>
                </a:tc>
                <a:tc>
                  <a:txBody>
                    <a:bodyPr/>
                    <a:lstStyle/>
                    <a:p>
                      <a:pPr algn="ctr">
                        <a:buNone/>
                      </a:pPr>
                      <a:r>
                        <a:rPr lang="en-US" sz="1800" dirty="0">
                          <a:effectLst/>
                          <a:latin typeface="Times New Roman" panose="02020603050405020304" pitchFamily="18" charset="0"/>
                          <a:cs typeface="Times New Roman" panose="02020603050405020304" pitchFamily="18" charset="0"/>
                        </a:rPr>
                        <a:t>—</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0" marR="63500" marT="38100" marB="38100" anchor="ctr"/>
                </a:tc>
                <a:extLst>
                  <a:ext uri="{0D108BD9-81ED-4DB2-BD59-A6C34878D82A}">
                    <a16:rowId xmlns:a16="http://schemas.microsoft.com/office/drawing/2014/main" val="860276472"/>
                  </a:ext>
                </a:extLst>
              </a:tr>
            </a:tbl>
          </a:graphicData>
        </a:graphic>
      </p:graphicFrame>
      <p:graphicFrame>
        <p:nvGraphicFramePr>
          <p:cNvPr id="13" name="Table 12">
            <a:extLst>
              <a:ext uri="{FF2B5EF4-FFF2-40B4-BE49-F238E27FC236}">
                <a16:creationId xmlns:a16="http://schemas.microsoft.com/office/drawing/2014/main" id="{719C89BF-BB1A-F641-FE9F-88BDEFDD50FE}"/>
              </a:ext>
            </a:extLst>
          </p:cNvPr>
          <p:cNvGraphicFramePr>
            <a:graphicFrameLocks noGrp="1"/>
          </p:cNvGraphicFramePr>
          <p:nvPr>
            <p:extLst>
              <p:ext uri="{D42A27DB-BD31-4B8C-83A1-F6EECF244321}">
                <p14:modId xmlns:p14="http://schemas.microsoft.com/office/powerpoint/2010/main" val="1362657916"/>
              </p:ext>
            </p:extLst>
          </p:nvPr>
        </p:nvGraphicFramePr>
        <p:xfrm>
          <a:off x="21763037" y="14060326"/>
          <a:ext cx="9991581" cy="4646175"/>
        </p:xfrm>
        <a:graphic>
          <a:graphicData uri="http://schemas.openxmlformats.org/drawingml/2006/table">
            <a:tbl>
              <a:tblPr firstRow="1" firstCol="1" bandRow="1">
                <a:tableStyleId>{5C22544A-7EE6-4342-B048-85BDC9FD1C3A}</a:tableStyleId>
              </a:tblPr>
              <a:tblGrid>
                <a:gridCol w="3369030">
                  <a:extLst>
                    <a:ext uri="{9D8B030D-6E8A-4147-A177-3AD203B41FA5}">
                      <a16:colId xmlns:a16="http://schemas.microsoft.com/office/drawing/2014/main" val="2262799890"/>
                    </a:ext>
                  </a:extLst>
                </a:gridCol>
                <a:gridCol w="1323547">
                  <a:extLst>
                    <a:ext uri="{9D8B030D-6E8A-4147-A177-3AD203B41FA5}">
                      <a16:colId xmlns:a16="http://schemas.microsoft.com/office/drawing/2014/main" val="2672355113"/>
                    </a:ext>
                  </a:extLst>
                </a:gridCol>
                <a:gridCol w="1203226">
                  <a:extLst>
                    <a:ext uri="{9D8B030D-6E8A-4147-A177-3AD203B41FA5}">
                      <a16:colId xmlns:a16="http://schemas.microsoft.com/office/drawing/2014/main" val="2067278675"/>
                    </a:ext>
                  </a:extLst>
                </a:gridCol>
                <a:gridCol w="1564192">
                  <a:extLst>
                    <a:ext uri="{9D8B030D-6E8A-4147-A177-3AD203B41FA5}">
                      <a16:colId xmlns:a16="http://schemas.microsoft.com/office/drawing/2014/main" val="2498092966"/>
                    </a:ext>
                  </a:extLst>
                </a:gridCol>
                <a:gridCol w="1203226">
                  <a:extLst>
                    <a:ext uri="{9D8B030D-6E8A-4147-A177-3AD203B41FA5}">
                      <a16:colId xmlns:a16="http://schemas.microsoft.com/office/drawing/2014/main" val="1012553423"/>
                    </a:ext>
                  </a:extLst>
                </a:gridCol>
                <a:gridCol w="1328360">
                  <a:extLst>
                    <a:ext uri="{9D8B030D-6E8A-4147-A177-3AD203B41FA5}">
                      <a16:colId xmlns:a16="http://schemas.microsoft.com/office/drawing/2014/main" val="266443061"/>
                    </a:ext>
                  </a:extLst>
                </a:gridCol>
              </a:tblGrid>
              <a:tr h="967953">
                <a:tc>
                  <a:txBody>
                    <a:bodyPr/>
                    <a:lstStyle/>
                    <a:p>
                      <a:pPr algn="ctr">
                        <a:buNone/>
                      </a:pPr>
                      <a:r>
                        <a:rPr lang="en-US" sz="1800" dirty="0">
                          <a:effectLst/>
                          <a:latin typeface="Times New Roman" panose="02020603050405020304" pitchFamily="18" charset="0"/>
                          <a:cs typeface="Times New Roman" panose="02020603050405020304" pitchFamily="18" charset="0"/>
                        </a:rPr>
                        <a:t>Condition</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0" marR="63500" marT="38100" marB="38100" anchor="ctr"/>
                </a:tc>
                <a:tc>
                  <a:txBody>
                    <a:bodyPr/>
                    <a:lstStyle/>
                    <a:p>
                      <a:pPr algn="ctr">
                        <a:buNone/>
                      </a:pPr>
                      <a:r>
                        <a:rPr lang="en-US" sz="1800">
                          <a:effectLst/>
                          <a:latin typeface="Times New Roman" panose="02020603050405020304" pitchFamily="18" charset="0"/>
                          <a:cs typeface="Times New Roman" panose="02020603050405020304" pitchFamily="18" charset="0"/>
                        </a:rPr>
                        <a:t>Breast AUC</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0" marR="63500" marT="38100" marB="38100" anchor="ctr"/>
                </a:tc>
                <a:tc>
                  <a:txBody>
                    <a:bodyPr/>
                    <a:lstStyle/>
                    <a:p>
                      <a:pPr algn="ctr">
                        <a:buNone/>
                      </a:pPr>
                      <a:r>
                        <a:rPr lang="en-US" sz="1800">
                          <a:effectLst/>
                          <a:latin typeface="Times New Roman" panose="02020603050405020304" pitchFamily="18" charset="0"/>
                          <a:cs typeface="Times New Roman" panose="02020603050405020304" pitchFamily="18" charset="0"/>
                        </a:rPr>
                        <a:t>Lung AUC</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0" marR="63500" marT="38100" marB="38100" anchor="ctr"/>
                </a:tc>
                <a:tc>
                  <a:txBody>
                    <a:bodyPr/>
                    <a:lstStyle/>
                    <a:p>
                      <a:pPr algn="ctr">
                        <a:buNone/>
                      </a:pPr>
                      <a:r>
                        <a:rPr lang="en-US" sz="1800">
                          <a:effectLst/>
                          <a:latin typeface="Times New Roman" panose="02020603050405020304" pitchFamily="18" charset="0"/>
                          <a:cs typeface="Times New Roman" panose="02020603050405020304" pitchFamily="18" charset="0"/>
                        </a:rPr>
                        <a:t>Colorectal AUC</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0" marR="63500" marT="38100" marB="38100" anchor="ctr"/>
                </a:tc>
                <a:tc>
                  <a:txBody>
                    <a:bodyPr/>
                    <a:lstStyle/>
                    <a:p>
                      <a:pPr algn="ctr">
                        <a:buNone/>
                      </a:pPr>
                      <a:r>
                        <a:rPr lang="en-US" sz="1800">
                          <a:effectLst/>
                          <a:latin typeface="Times New Roman" panose="02020603050405020304" pitchFamily="18" charset="0"/>
                          <a:cs typeface="Times New Roman" panose="02020603050405020304" pitchFamily="18" charset="0"/>
                        </a:rPr>
                        <a:t>Skin AUC</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0" marR="63500" marT="38100" marB="38100" anchor="ctr"/>
                </a:tc>
                <a:tc>
                  <a:txBody>
                    <a:bodyPr/>
                    <a:lstStyle/>
                    <a:p>
                      <a:pPr algn="ctr">
                        <a:buNone/>
                      </a:pPr>
                      <a:r>
                        <a:rPr lang="en-US" sz="1800">
                          <a:effectLst/>
                          <a:latin typeface="Times New Roman" panose="02020603050405020304" pitchFamily="18" charset="0"/>
                          <a:cs typeface="Times New Roman" panose="02020603050405020304" pitchFamily="18" charset="0"/>
                        </a:rPr>
                        <a:t>Mean AUC</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0" marR="63500" marT="38100" marB="38100" anchor="ctr"/>
                </a:tc>
                <a:extLst>
                  <a:ext uri="{0D108BD9-81ED-4DB2-BD59-A6C34878D82A}">
                    <a16:rowId xmlns:a16="http://schemas.microsoft.com/office/drawing/2014/main" val="91342626"/>
                  </a:ext>
                </a:extLst>
              </a:tr>
              <a:tr h="580772">
                <a:tc>
                  <a:txBody>
                    <a:bodyPr/>
                    <a:lstStyle/>
                    <a:p>
                      <a:pPr algn="ctr">
                        <a:buNone/>
                      </a:pPr>
                      <a:r>
                        <a:rPr lang="en-US" sz="1800">
                          <a:effectLst/>
                          <a:latin typeface="Times New Roman" panose="02020603050405020304" pitchFamily="18" charset="0"/>
                          <a:cs typeface="Times New Roman" panose="02020603050405020304" pitchFamily="18" charset="0"/>
                        </a:rPr>
                        <a:t>(i) Single-task baselines (×4)</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0" marR="63500" marT="38100" marB="38100" anchor="ctr"/>
                </a:tc>
                <a:tc>
                  <a:txBody>
                    <a:bodyPr/>
                    <a:lstStyle/>
                    <a:p>
                      <a:pPr algn="ctr">
                        <a:buNone/>
                      </a:pPr>
                      <a:r>
                        <a:rPr lang="en-US" sz="1800">
                          <a:effectLst/>
                          <a:latin typeface="Times New Roman" panose="02020603050405020304" pitchFamily="18" charset="0"/>
                          <a:cs typeface="Times New Roman" panose="02020603050405020304" pitchFamily="18" charset="0"/>
                        </a:rPr>
                        <a:t>0.951</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0" marR="63500" marT="38100" marB="38100" anchor="ctr"/>
                </a:tc>
                <a:tc>
                  <a:txBody>
                    <a:bodyPr/>
                    <a:lstStyle/>
                    <a:p>
                      <a:pPr algn="ctr">
                        <a:buNone/>
                      </a:pPr>
                      <a:r>
                        <a:rPr lang="en-US" sz="1800">
                          <a:effectLst/>
                          <a:latin typeface="Times New Roman" panose="02020603050405020304" pitchFamily="18" charset="0"/>
                          <a:cs typeface="Times New Roman" panose="02020603050405020304" pitchFamily="18" charset="0"/>
                        </a:rPr>
                        <a:t>0.943</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0" marR="63500" marT="38100" marB="38100" anchor="ctr"/>
                </a:tc>
                <a:tc>
                  <a:txBody>
                    <a:bodyPr/>
                    <a:lstStyle/>
                    <a:p>
                      <a:pPr algn="ctr">
                        <a:buNone/>
                      </a:pPr>
                      <a:r>
                        <a:rPr lang="en-US" sz="1800">
                          <a:effectLst/>
                          <a:latin typeface="Times New Roman" panose="02020603050405020304" pitchFamily="18" charset="0"/>
                          <a:cs typeface="Times New Roman" panose="02020603050405020304" pitchFamily="18" charset="0"/>
                        </a:rPr>
                        <a:t>0.931</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0" marR="63500" marT="38100" marB="38100" anchor="ctr"/>
                </a:tc>
                <a:tc>
                  <a:txBody>
                    <a:bodyPr/>
                    <a:lstStyle/>
                    <a:p>
                      <a:pPr algn="ctr">
                        <a:buNone/>
                      </a:pPr>
                      <a:r>
                        <a:rPr lang="en-US" sz="1800">
                          <a:effectLst/>
                          <a:latin typeface="Times New Roman" panose="02020603050405020304" pitchFamily="18" charset="0"/>
                          <a:cs typeface="Times New Roman" panose="02020603050405020304" pitchFamily="18" charset="0"/>
                        </a:rPr>
                        <a:t>0.924</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0" marR="63500" marT="38100" marB="38100" anchor="ctr"/>
                </a:tc>
                <a:tc>
                  <a:txBody>
                    <a:bodyPr/>
                    <a:lstStyle/>
                    <a:p>
                      <a:pPr algn="ctr">
                        <a:buNone/>
                      </a:pPr>
                      <a:r>
                        <a:rPr lang="en-US" sz="1800">
                          <a:effectLst/>
                          <a:latin typeface="Times New Roman" panose="02020603050405020304" pitchFamily="18" charset="0"/>
                          <a:cs typeface="Times New Roman" panose="02020603050405020304" pitchFamily="18" charset="0"/>
                        </a:rPr>
                        <a:t>0.937</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0" marR="63500" marT="38100" marB="38100" anchor="ctr"/>
                </a:tc>
                <a:extLst>
                  <a:ext uri="{0D108BD9-81ED-4DB2-BD59-A6C34878D82A}">
                    <a16:rowId xmlns:a16="http://schemas.microsoft.com/office/drawing/2014/main" val="3698828294"/>
                  </a:ext>
                </a:extLst>
              </a:tr>
              <a:tr h="967953">
                <a:tc>
                  <a:txBody>
                    <a:bodyPr/>
                    <a:lstStyle/>
                    <a:p>
                      <a:pPr algn="ctr">
                        <a:buNone/>
                      </a:pPr>
                      <a:r>
                        <a:rPr lang="en-US" sz="1800">
                          <a:effectLst/>
                          <a:latin typeface="Times New Roman" panose="02020603050405020304" pitchFamily="18" charset="0"/>
                          <a:cs typeface="Times New Roman" panose="02020603050405020304" pitchFamily="18" charset="0"/>
                        </a:rPr>
                        <a:t>(ii) Unified, equal weights, no modality norm</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0" marR="63500" marT="38100" marB="38100" anchor="ctr"/>
                </a:tc>
                <a:tc>
                  <a:txBody>
                    <a:bodyPr/>
                    <a:lstStyle/>
                    <a:p>
                      <a:pPr algn="ctr">
                        <a:buNone/>
                      </a:pPr>
                      <a:r>
                        <a:rPr lang="en-US" sz="1800">
                          <a:effectLst/>
                          <a:latin typeface="Times New Roman" panose="02020603050405020304" pitchFamily="18" charset="0"/>
                          <a:cs typeface="Times New Roman" panose="02020603050405020304" pitchFamily="18" charset="0"/>
                        </a:rPr>
                        <a:t>0.961</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0" marR="63500" marT="38100" marB="38100" anchor="ctr"/>
                </a:tc>
                <a:tc>
                  <a:txBody>
                    <a:bodyPr/>
                    <a:lstStyle/>
                    <a:p>
                      <a:pPr algn="ctr">
                        <a:buNone/>
                      </a:pPr>
                      <a:r>
                        <a:rPr lang="en-US" sz="1800" dirty="0">
                          <a:effectLst/>
                          <a:latin typeface="Times New Roman" panose="02020603050405020304" pitchFamily="18" charset="0"/>
                          <a:cs typeface="Times New Roman" panose="02020603050405020304" pitchFamily="18" charset="0"/>
                        </a:rPr>
                        <a:t>0.956</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0" marR="63500" marT="38100" marB="38100" anchor="ctr"/>
                </a:tc>
                <a:tc>
                  <a:txBody>
                    <a:bodyPr/>
                    <a:lstStyle/>
                    <a:p>
                      <a:pPr algn="ctr">
                        <a:buNone/>
                      </a:pPr>
                      <a:r>
                        <a:rPr lang="en-US" sz="1800">
                          <a:effectLst/>
                          <a:latin typeface="Times New Roman" panose="02020603050405020304" pitchFamily="18" charset="0"/>
                          <a:cs typeface="Times New Roman" panose="02020603050405020304" pitchFamily="18" charset="0"/>
                        </a:rPr>
                        <a:t>0.945</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0" marR="63500" marT="38100" marB="38100" anchor="ctr"/>
                </a:tc>
                <a:tc>
                  <a:txBody>
                    <a:bodyPr/>
                    <a:lstStyle/>
                    <a:p>
                      <a:pPr algn="ctr">
                        <a:buNone/>
                      </a:pPr>
                      <a:r>
                        <a:rPr lang="en-US" sz="1800">
                          <a:effectLst/>
                          <a:latin typeface="Times New Roman" panose="02020603050405020304" pitchFamily="18" charset="0"/>
                          <a:cs typeface="Times New Roman" panose="02020603050405020304" pitchFamily="18" charset="0"/>
                        </a:rPr>
                        <a:t>0.938</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0" marR="63500" marT="38100" marB="38100" anchor="ctr"/>
                </a:tc>
                <a:tc>
                  <a:txBody>
                    <a:bodyPr/>
                    <a:lstStyle/>
                    <a:p>
                      <a:pPr algn="ctr">
                        <a:buNone/>
                      </a:pPr>
                      <a:r>
                        <a:rPr lang="en-US" sz="1800">
                          <a:effectLst/>
                          <a:latin typeface="Times New Roman" panose="02020603050405020304" pitchFamily="18" charset="0"/>
                          <a:cs typeface="Times New Roman" panose="02020603050405020304" pitchFamily="18" charset="0"/>
                        </a:rPr>
                        <a:t>0.950</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0" marR="63500" marT="38100" marB="38100" anchor="ctr"/>
                </a:tc>
                <a:extLst>
                  <a:ext uri="{0D108BD9-81ED-4DB2-BD59-A6C34878D82A}">
                    <a16:rowId xmlns:a16="http://schemas.microsoft.com/office/drawing/2014/main" val="4099616233"/>
                  </a:ext>
                </a:extLst>
              </a:tr>
              <a:tr h="580772">
                <a:tc>
                  <a:txBody>
                    <a:bodyPr/>
                    <a:lstStyle/>
                    <a:p>
                      <a:pPr algn="ctr">
                        <a:buNone/>
                      </a:pPr>
                      <a:r>
                        <a:rPr lang="en-US" sz="1800">
                          <a:effectLst/>
                          <a:latin typeface="Times New Roman" panose="02020603050405020304" pitchFamily="18" charset="0"/>
                          <a:cs typeface="Times New Roman" panose="02020603050405020304" pitchFamily="18" charset="0"/>
                        </a:rPr>
                        <a:t>(iii) Unified + adaptive weights</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0" marR="63500" marT="38100" marB="38100" anchor="ctr"/>
                </a:tc>
                <a:tc>
                  <a:txBody>
                    <a:bodyPr/>
                    <a:lstStyle/>
                    <a:p>
                      <a:pPr algn="ctr">
                        <a:buNone/>
                      </a:pPr>
                      <a:r>
                        <a:rPr lang="en-US" sz="1800">
                          <a:effectLst/>
                          <a:latin typeface="Times New Roman" panose="02020603050405020304" pitchFamily="18" charset="0"/>
                          <a:cs typeface="Times New Roman" panose="02020603050405020304" pitchFamily="18" charset="0"/>
                        </a:rPr>
                        <a:t>0.972</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0" marR="63500" marT="38100" marB="38100" anchor="ctr"/>
                </a:tc>
                <a:tc>
                  <a:txBody>
                    <a:bodyPr/>
                    <a:lstStyle/>
                    <a:p>
                      <a:pPr algn="ctr">
                        <a:buNone/>
                      </a:pPr>
                      <a:r>
                        <a:rPr lang="en-US" sz="1800">
                          <a:effectLst/>
                          <a:latin typeface="Times New Roman" panose="02020603050405020304" pitchFamily="18" charset="0"/>
                          <a:cs typeface="Times New Roman" panose="02020603050405020304" pitchFamily="18" charset="0"/>
                        </a:rPr>
                        <a:t>0.967</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0" marR="63500" marT="38100" marB="38100" anchor="ctr"/>
                </a:tc>
                <a:tc>
                  <a:txBody>
                    <a:bodyPr/>
                    <a:lstStyle/>
                    <a:p>
                      <a:pPr algn="ctr">
                        <a:buNone/>
                      </a:pPr>
                      <a:r>
                        <a:rPr lang="en-US" sz="1800">
                          <a:effectLst/>
                          <a:latin typeface="Times New Roman" panose="02020603050405020304" pitchFamily="18" charset="0"/>
                          <a:cs typeface="Times New Roman" panose="02020603050405020304" pitchFamily="18" charset="0"/>
                        </a:rPr>
                        <a:t>0.955</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0" marR="63500" marT="38100" marB="38100" anchor="ctr"/>
                </a:tc>
                <a:tc>
                  <a:txBody>
                    <a:bodyPr/>
                    <a:lstStyle/>
                    <a:p>
                      <a:pPr algn="ctr">
                        <a:buNone/>
                      </a:pPr>
                      <a:r>
                        <a:rPr lang="en-US" sz="1800">
                          <a:effectLst/>
                          <a:latin typeface="Times New Roman" panose="02020603050405020304" pitchFamily="18" charset="0"/>
                          <a:cs typeface="Times New Roman" panose="02020603050405020304" pitchFamily="18" charset="0"/>
                        </a:rPr>
                        <a:t>0.948</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0" marR="63500" marT="38100" marB="38100" anchor="ctr"/>
                </a:tc>
                <a:tc>
                  <a:txBody>
                    <a:bodyPr/>
                    <a:lstStyle/>
                    <a:p>
                      <a:pPr algn="ctr">
                        <a:buNone/>
                      </a:pPr>
                      <a:r>
                        <a:rPr lang="en-US" sz="1800">
                          <a:effectLst/>
                          <a:latin typeface="Times New Roman" panose="02020603050405020304" pitchFamily="18" charset="0"/>
                          <a:cs typeface="Times New Roman" panose="02020603050405020304" pitchFamily="18" charset="0"/>
                        </a:rPr>
                        <a:t>0.960</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0" marR="63500" marT="38100" marB="38100" anchor="ctr"/>
                </a:tc>
                <a:extLst>
                  <a:ext uri="{0D108BD9-81ED-4DB2-BD59-A6C34878D82A}">
                    <a16:rowId xmlns:a16="http://schemas.microsoft.com/office/drawing/2014/main" val="1783221366"/>
                  </a:ext>
                </a:extLst>
              </a:tr>
              <a:tr h="967953">
                <a:tc>
                  <a:txBody>
                    <a:bodyPr/>
                    <a:lstStyle/>
                    <a:p>
                      <a:pPr algn="ctr">
                        <a:buNone/>
                      </a:pPr>
                      <a:r>
                        <a:rPr lang="en-US" sz="1800">
                          <a:effectLst/>
                          <a:latin typeface="Times New Roman" panose="02020603050405020304" pitchFamily="18" charset="0"/>
                          <a:cs typeface="Times New Roman" panose="02020603050405020304" pitchFamily="18" charset="0"/>
                        </a:rPr>
                        <a:t>(iv) Unified + modality norm, fixed weights</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0" marR="63500" marT="38100" marB="38100" anchor="ctr"/>
                </a:tc>
                <a:tc>
                  <a:txBody>
                    <a:bodyPr/>
                    <a:lstStyle/>
                    <a:p>
                      <a:pPr algn="ctr">
                        <a:buNone/>
                      </a:pPr>
                      <a:r>
                        <a:rPr lang="en-US" sz="1800">
                          <a:effectLst/>
                          <a:latin typeface="Times New Roman" panose="02020603050405020304" pitchFamily="18" charset="0"/>
                          <a:cs typeface="Times New Roman" panose="02020603050405020304" pitchFamily="18" charset="0"/>
                        </a:rPr>
                        <a:t>0.975</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0" marR="63500" marT="38100" marB="38100" anchor="ctr"/>
                </a:tc>
                <a:tc>
                  <a:txBody>
                    <a:bodyPr/>
                    <a:lstStyle/>
                    <a:p>
                      <a:pPr algn="ctr">
                        <a:buNone/>
                      </a:pPr>
                      <a:r>
                        <a:rPr lang="en-US" sz="1800">
                          <a:effectLst/>
                          <a:latin typeface="Times New Roman" panose="02020603050405020304" pitchFamily="18" charset="0"/>
                          <a:cs typeface="Times New Roman" panose="02020603050405020304" pitchFamily="18" charset="0"/>
                        </a:rPr>
                        <a:t>0.969</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0" marR="63500" marT="38100" marB="38100" anchor="ctr"/>
                </a:tc>
                <a:tc>
                  <a:txBody>
                    <a:bodyPr/>
                    <a:lstStyle/>
                    <a:p>
                      <a:pPr algn="ctr">
                        <a:buNone/>
                      </a:pPr>
                      <a:r>
                        <a:rPr lang="en-US" sz="1800">
                          <a:effectLst/>
                          <a:latin typeface="Times New Roman" panose="02020603050405020304" pitchFamily="18" charset="0"/>
                          <a:cs typeface="Times New Roman" panose="02020603050405020304" pitchFamily="18" charset="0"/>
                        </a:rPr>
                        <a:t>0.957</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0" marR="63500" marT="38100" marB="38100" anchor="ctr"/>
                </a:tc>
                <a:tc>
                  <a:txBody>
                    <a:bodyPr/>
                    <a:lstStyle/>
                    <a:p>
                      <a:pPr algn="ctr">
                        <a:buNone/>
                      </a:pPr>
                      <a:r>
                        <a:rPr lang="en-US" sz="1800">
                          <a:effectLst/>
                          <a:latin typeface="Times New Roman" panose="02020603050405020304" pitchFamily="18" charset="0"/>
                          <a:cs typeface="Times New Roman" panose="02020603050405020304" pitchFamily="18" charset="0"/>
                        </a:rPr>
                        <a:t>0.950</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0" marR="63500" marT="38100" marB="38100" anchor="ctr"/>
                </a:tc>
                <a:tc>
                  <a:txBody>
                    <a:bodyPr/>
                    <a:lstStyle/>
                    <a:p>
                      <a:pPr algn="ctr">
                        <a:buNone/>
                      </a:pPr>
                      <a:r>
                        <a:rPr lang="en-US" sz="1800">
                          <a:effectLst/>
                          <a:latin typeface="Times New Roman" panose="02020603050405020304" pitchFamily="18" charset="0"/>
                          <a:cs typeface="Times New Roman" panose="02020603050405020304" pitchFamily="18" charset="0"/>
                        </a:rPr>
                        <a:t>0.963</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0" marR="63500" marT="38100" marB="38100" anchor="ctr"/>
                </a:tc>
                <a:extLst>
                  <a:ext uri="{0D108BD9-81ED-4DB2-BD59-A6C34878D82A}">
                    <a16:rowId xmlns:a16="http://schemas.microsoft.com/office/drawing/2014/main" val="1694972946"/>
                  </a:ext>
                </a:extLst>
              </a:tr>
              <a:tr h="580772">
                <a:tc>
                  <a:txBody>
                    <a:bodyPr/>
                    <a:lstStyle/>
                    <a:p>
                      <a:pPr algn="ctr">
                        <a:buNone/>
                      </a:pPr>
                      <a:r>
                        <a:rPr lang="en-US" sz="1800">
                          <a:effectLst/>
                          <a:latin typeface="Times New Roman" panose="02020603050405020304" pitchFamily="18" charset="0"/>
                          <a:cs typeface="Times New Roman" panose="02020603050405020304" pitchFamily="18" charset="0"/>
                        </a:rPr>
                        <a:t>(v) Full model (proposed)</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0" marR="63500" marT="38100" marB="38100" anchor="ctr"/>
                </a:tc>
                <a:tc>
                  <a:txBody>
                    <a:bodyPr/>
                    <a:lstStyle/>
                    <a:p>
                      <a:pPr algn="ctr">
                        <a:buNone/>
                      </a:pPr>
                      <a:r>
                        <a:rPr lang="en-US" sz="1800">
                          <a:effectLst/>
                          <a:latin typeface="Times New Roman" panose="02020603050405020304" pitchFamily="18" charset="0"/>
                          <a:cs typeface="Times New Roman" panose="02020603050405020304" pitchFamily="18" charset="0"/>
                        </a:rPr>
                        <a:t>0.981</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0" marR="63500" marT="38100" marB="38100" anchor="ctr"/>
                </a:tc>
                <a:tc>
                  <a:txBody>
                    <a:bodyPr/>
                    <a:lstStyle/>
                    <a:p>
                      <a:pPr algn="ctr">
                        <a:buNone/>
                      </a:pPr>
                      <a:r>
                        <a:rPr lang="en-US" sz="1800">
                          <a:effectLst/>
                          <a:latin typeface="Times New Roman" panose="02020603050405020304" pitchFamily="18" charset="0"/>
                          <a:cs typeface="Times New Roman" panose="02020603050405020304" pitchFamily="18" charset="0"/>
                        </a:rPr>
                        <a:t>0.974</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0" marR="63500" marT="38100" marB="38100" anchor="ctr"/>
                </a:tc>
                <a:tc>
                  <a:txBody>
                    <a:bodyPr/>
                    <a:lstStyle/>
                    <a:p>
                      <a:pPr algn="ctr">
                        <a:buNone/>
                      </a:pPr>
                      <a:r>
                        <a:rPr lang="en-US" sz="1800">
                          <a:effectLst/>
                          <a:latin typeface="Times New Roman" panose="02020603050405020304" pitchFamily="18" charset="0"/>
                          <a:cs typeface="Times New Roman" panose="02020603050405020304" pitchFamily="18" charset="0"/>
                        </a:rPr>
                        <a:t>0.962</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0" marR="63500" marT="38100" marB="38100" anchor="ctr"/>
                </a:tc>
                <a:tc>
                  <a:txBody>
                    <a:bodyPr/>
                    <a:lstStyle/>
                    <a:p>
                      <a:pPr algn="ctr">
                        <a:buNone/>
                      </a:pPr>
                      <a:r>
                        <a:rPr lang="en-US" sz="1800">
                          <a:effectLst/>
                          <a:latin typeface="Times New Roman" panose="02020603050405020304" pitchFamily="18" charset="0"/>
                          <a:cs typeface="Times New Roman" panose="02020603050405020304" pitchFamily="18" charset="0"/>
                        </a:rPr>
                        <a:t>0.956</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0" marR="63500" marT="38100" marB="38100" anchor="ctr"/>
                </a:tc>
                <a:tc>
                  <a:txBody>
                    <a:bodyPr/>
                    <a:lstStyle/>
                    <a:p>
                      <a:pPr algn="ctr">
                        <a:buNone/>
                      </a:pPr>
                      <a:r>
                        <a:rPr lang="en-US" sz="1800" dirty="0">
                          <a:effectLst/>
                          <a:latin typeface="Times New Roman" panose="02020603050405020304" pitchFamily="18" charset="0"/>
                          <a:cs typeface="Times New Roman" panose="02020603050405020304" pitchFamily="18" charset="0"/>
                        </a:rPr>
                        <a:t>0.968</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0" marR="63500" marT="38100" marB="38100" anchor="ctr"/>
                </a:tc>
                <a:extLst>
                  <a:ext uri="{0D108BD9-81ED-4DB2-BD59-A6C34878D82A}">
                    <a16:rowId xmlns:a16="http://schemas.microsoft.com/office/drawing/2014/main" val="1474901103"/>
                  </a:ext>
                </a:extLst>
              </a:tr>
            </a:tbl>
          </a:graphicData>
        </a:graphic>
      </p:graphicFrame>
      <p:graphicFrame>
        <p:nvGraphicFramePr>
          <p:cNvPr id="14" name="Table 13">
            <a:extLst>
              <a:ext uri="{FF2B5EF4-FFF2-40B4-BE49-F238E27FC236}">
                <a16:creationId xmlns:a16="http://schemas.microsoft.com/office/drawing/2014/main" id="{E6853B02-E7FF-2D54-AF86-B85CF9CA4478}"/>
              </a:ext>
            </a:extLst>
          </p:cNvPr>
          <p:cNvGraphicFramePr>
            <a:graphicFrameLocks noGrp="1"/>
          </p:cNvGraphicFramePr>
          <p:nvPr>
            <p:extLst>
              <p:ext uri="{D42A27DB-BD31-4B8C-83A1-F6EECF244321}">
                <p14:modId xmlns:p14="http://schemas.microsoft.com/office/powerpoint/2010/main" val="2762048545"/>
              </p:ext>
            </p:extLst>
          </p:nvPr>
        </p:nvGraphicFramePr>
        <p:xfrm>
          <a:off x="16575017" y="19221155"/>
          <a:ext cx="9849776" cy="4646172"/>
        </p:xfrm>
        <a:graphic>
          <a:graphicData uri="http://schemas.openxmlformats.org/drawingml/2006/table">
            <a:tbl>
              <a:tblPr firstRow="1" firstCol="1" bandRow="1">
                <a:tableStyleId>{5C22544A-7EE6-4342-B048-85BDC9FD1C3A}</a:tableStyleId>
              </a:tblPr>
              <a:tblGrid>
                <a:gridCol w="1758051">
                  <a:extLst>
                    <a:ext uri="{9D8B030D-6E8A-4147-A177-3AD203B41FA5}">
                      <a16:colId xmlns:a16="http://schemas.microsoft.com/office/drawing/2014/main" val="224852666"/>
                    </a:ext>
                  </a:extLst>
                </a:gridCol>
                <a:gridCol w="1113432">
                  <a:extLst>
                    <a:ext uri="{9D8B030D-6E8A-4147-A177-3AD203B41FA5}">
                      <a16:colId xmlns:a16="http://schemas.microsoft.com/office/drawing/2014/main" val="361234095"/>
                    </a:ext>
                  </a:extLst>
                </a:gridCol>
                <a:gridCol w="1289239">
                  <a:extLst>
                    <a:ext uri="{9D8B030D-6E8A-4147-A177-3AD203B41FA5}">
                      <a16:colId xmlns:a16="http://schemas.microsoft.com/office/drawing/2014/main" val="1805547105"/>
                    </a:ext>
                  </a:extLst>
                </a:gridCol>
                <a:gridCol w="1289239">
                  <a:extLst>
                    <a:ext uri="{9D8B030D-6E8A-4147-A177-3AD203B41FA5}">
                      <a16:colId xmlns:a16="http://schemas.microsoft.com/office/drawing/2014/main" val="2013201999"/>
                    </a:ext>
                  </a:extLst>
                </a:gridCol>
                <a:gridCol w="1054830">
                  <a:extLst>
                    <a:ext uri="{9D8B030D-6E8A-4147-A177-3AD203B41FA5}">
                      <a16:colId xmlns:a16="http://schemas.microsoft.com/office/drawing/2014/main" val="1744637554"/>
                    </a:ext>
                  </a:extLst>
                </a:gridCol>
                <a:gridCol w="1436914">
                  <a:extLst>
                    <a:ext uri="{9D8B030D-6E8A-4147-A177-3AD203B41FA5}">
                      <a16:colId xmlns:a16="http://schemas.microsoft.com/office/drawing/2014/main" val="4261007324"/>
                    </a:ext>
                  </a:extLst>
                </a:gridCol>
                <a:gridCol w="1908071">
                  <a:extLst>
                    <a:ext uri="{9D8B030D-6E8A-4147-A177-3AD203B41FA5}">
                      <a16:colId xmlns:a16="http://schemas.microsoft.com/office/drawing/2014/main" val="1105348298"/>
                    </a:ext>
                  </a:extLst>
                </a:gridCol>
              </a:tblGrid>
              <a:tr h="774362">
                <a:tc>
                  <a:txBody>
                    <a:bodyPr/>
                    <a:lstStyle/>
                    <a:p>
                      <a:pPr algn="ctr">
                        <a:buNone/>
                      </a:pPr>
                      <a:r>
                        <a:rPr lang="en-US" sz="1800" dirty="0">
                          <a:effectLst/>
                          <a:latin typeface="Times New Roman" panose="02020603050405020304" pitchFamily="18" charset="0"/>
                          <a:cs typeface="Times New Roman" panose="02020603050405020304" pitchFamily="18" charset="0"/>
                        </a:rPr>
                        <a:t>Cancer Type</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0" marR="63500" marT="38100" marB="38100" anchor="ctr"/>
                </a:tc>
                <a:tc>
                  <a:txBody>
                    <a:bodyPr/>
                    <a:lstStyle/>
                    <a:p>
                      <a:pPr algn="ctr">
                        <a:buNone/>
                      </a:pPr>
                      <a:r>
                        <a:rPr lang="en-US" sz="1800">
                          <a:effectLst/>
                          <a:latin typeface="Times New Roman" panose="02020603050405020304" pitchFamily="18" charset="0"/>
                          <a:cs typeface="Times New Roman" panose="02020603050405020304" pitchFamily="18" charset="0"/>
                        </a:rPr>
                        <a:t>Accuracy</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0" marR="63500" marT="38100" marB="38100" anchor="ctr"/>
                </a:tc>
                <a:tc>
                  <a:txBody>
                    <a:bodyPr/>
                    <a:lstStyle/>
                    <a:p>
                      <a:pPr algn="ctr">
                        <a:buNone/>
                      </a:pPr>
                      <a:r>
                        <a:rPr lang="en-US" sz="1800">
                          <a:effectLst/>
                          <a:latin typeface="Times New Roman" panose="02020603050405020304" pitchFamily="18" charset="0"/>
                          <a:cs typeface="Times New Roman" panose="02020603050405020304" pitchFamily="18" charset="0"/>
                        </a:rPr>
                        <a:t>Sensitivity</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0" marR="63500" marT="38100" marB="38100" anchor="ctr"/>
                </a:tc>
                <a:tc>
                  <a:txBody>
                    <a:bodyPr/>
                    <a:lstStyle/>
                    <a:p>
                      <a:pPr algn="ctr">
                        <a:buNone/>
                      </a:pPr>
                      <a:r>
                        <a:rPr lang="en-US" sz="1800">
                          <a:effectLst/>
                          <a:latin typeface="Times New Roman" panose="02020603050405020304" pitchFamily="18" charset="0"/>
                          <a:cs typeface="Times New Roman" panose="02020603050405020304" pitchFamily="18" charset="0"/>
                        </a:rPr>
                        <a:t>Specificity</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0" marR="63500" marT="38100" marB="38100" anchor="ctr"/>
                </a:tc>
                <a:tc>
                  <a:txBody>
                    <a:bodyPr/>
                    <a:lstStyle/>
                    <a:p>
                      <a:pPr algn="ctr">
                        <a:buNone/>
                      </a:pPr>
                      <a:r>
                        <a:rPr lang="en-US" sz="1800">
                          <a:effectLst/>
                          <a:latin typeface="Times New Roman" panose="02020603050405020304" pitchFamily="18" charset="0"/>
                          <a:cs typeface="Times New Roman" panose="02020603050405020304" pitchFamily="18" charset="0"/>
                        </a:rPr>
                        <a:t>F1</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0" marR="63500" marT="38100" marB="38100" anchor="ctr"/>
                </a:tc>
                <a:tc>
                  <a:txBody>
                    <a:bodyPr/>
                    <a:lstStyle/>
                    <a:p>
                      <a:pPr algn="ctr">
                        <a:buNone/>
                      </a:pPr>
                      <a:r>
                        <a:rPr lang="en-US" sz="1800">
                          <a:effectLst/>
                          <a:latin typeface="Times New Roman" panose="02020603050405020304" pitchFamily="18" charset="0"/>
                          <a:cs typeface="Times New Roman" panose="02020603050405020304" pitchFamily="18" charset="0"/>
                        </a:rPr>
                        <a:t>Model AUC</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0" marR="63500" marT="38100" marB="38100" anchor="ctr"/>
                </a:tc>
                <a:tc>
                  <a:txBody>
                    <a:bodyPr/>
                    <a:lstStyle/>
                    <a:p>
                      <a:pPr algn="ctr">
                        <a:buNone/>
                      </a:pPr>
                      <a:r>
                        <a:rPr lang="en-US" sz="1800">
                          <a:effectLst/>
                          <a:latin typeface="Times New Roman" panose="02020603050405020304" pitchFamily="18" charset="0"/>
                          <a:cs typeface="Times New Roman" panose="02020603050405020304" pitchFamily="18" charset="0"/>
                        </a:rPr>
                        <a:t>Radiologist AUC</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0" marR="63500" marT="38100" marB="38100" anchor="ctr"/>
                </a:tc>
                <a:extLst>
                  <a:ext uri="{0D108BD9-81ED-4DB2-BD59-A6C34878D82A}">
                    <a16:rowId xmlns:a16="http://schemas.microsoft.com/office/drawing/2014/main" val="381222939"/>
                  </a:ext>
                </a:extLst>
              </a:tr>
              <a:tr h="774362">
                <a:tc>
                  <a:txBody>
                    <a:bodyPr/>
                    <a:lstStyle/>
                    <a:p>
                      <a:pPr algn="ctr">
                        <a:buNone/>
                      </a:pPr>
                      <a:r>
                        <a:rPr lang="en-US" sz="1800">
                          <a:effectLst/>
                          <a:latin typeface="Times New Roman" panose="02020603050405020304" pitchFamily="18" charset="0"/>
                          <a:cs typeface="Times New Roman" panose="02020603050405020304" pitchFamily="18" charset="0"/>
                        </a:rPr>
                        <a:t>Breast</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0" marR="63500" marT="38100" marB="38100" anchor="ctr"/>
                </a:tc>
                <a:tc>
                  <a:txBody>
                    <a:bodyPr/>
                    <a:lstStyle/>
                    <a:p>
                      <a:pPr algn="ctr">
                        <a:buNone/>
                      </a:pPr>
                      <a:r>
                        <a:rPr lang="en-US" sz="1800">
                          <a:effectLst/>
                          <a:latin typeface="Times New Roman" panose="02020603050405020304" pitchFamily="18" charset="0"/>
                          <a:cs typeface="Times New Roman" panose="02020603050405020304" pitchFamily="18" charset="0"/>
                        </a:rPr>
                        <a:t>94.2%</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0" marR="63500" marT="38100" marB="38100" anchor="ctr"/>
                </a:tc>
                <a:tc>
                  <a:txBody>
                    <a:bodyPr/>
                    <a:lstStyle/>
                    <a:p>
                      <a:pPr algn="ctr">
                        <a:buNone/>
                      </a:pPr>
                      <a:r>
                        <a:rPr lang="en-US" sz="1800">
                          <a:effectLst/>
                          <a:latin typeface="Times New Roman" panose="02020603050405020304" pitchFamily="18" charset="0"/>
                          <a:cs typeface="Times New Roman" panose="02020603050405020304" pitchFamily="18" charset="0"/>
                        </a:rPr>
                        <a:t>92.8%</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0" marR="63500" marT="38100" marB="38100" anchor="ctr"/>
                </a:tc>
                <a:tc>
                  <a:txBody>
                    <a:bodyPr/>
                    <a:lstStyle/>
                    <a:p>
                      <a:pPr algn="ctr">
                        <a:buNone/>
                      </a:pPr>
                      <a:r>
                        <a:rPr lang="en-US" sz="1800">
                          <a:effectLst/>
                          <a:latin typeface="Times New Roman" panose="02020603050405020304" pitchFamily="18" charset="0"/>
                          <a:cs typeface="Times New Roman" panose="02020603050405020304" pitchFamily="18" charset="0"/>
                        </a:rPr>
                        <a:t>95.4%</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0" marR="63500" marT="38100" marB="38100" anchor="ctr"/>
                </a:tc>
                <a:tc>
                  <a:txBody>
                    <a:bodyPr/>
                    <a:lstStyle/>
                    <a:p>
                      <a:pPr algn="ctr">
                        <a:buNone/>
                      </a:pPr>
                      <a:r>
                        <a:rPr lang="en-US" sz="1800">
                          <a:effectLst/>
                          <a:latin typeface="Times New Roman" panose="02020603050405020304" pitchFamily="18" charset="0"/>
                          <a:cs typeface="Times New Roman" panose="02020603050405020304" pitchFamily="18" charset="0"/>
                        </a:rPr>
                        <a:t>0.93</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0" marR="63500" marT="38100" marB="38100" anchor="ctr"/>
                </a:tc>
                <a:tc>
                  <a:txBody>
                    <a:bodyPr/>
                    <a:lstStyle/>
                    <a:p>
                      <a:pPr algn="ctr">
                        <a:buNone/>
                      </a:pPr>
                      <a:r>
                        <a:rPr lang="en-US" sz="1800">
                          <a:effectLst/>
                          <a:latin typeface="Times New Roman" panose="02020603050405020304" pitchFamily="18" charset="0"/>
                          <a:cs typeface="Times New Roman" panose="02020603050405020304" pitchFamily="18" charset="0"/>
                        </a:rPr>
                        <a:t>0.981</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0" marR="63500" marT="38100" marB="38100" anchor="ctr"/>
                </a:tc>
                <a:tc>
                  <a:txBody>
                    <a:bodyPr/>
                    <a:lstStyle/>
                    <a:p>
                      <a:pPr algn="ctr">
                        <a:buNone/>
                      </a:pPr>
                      <a:r>
                        <a:rPr lang="en-US" sz="1800" dirty="0">
                          <a:effectLst/>
                          <a:latin typeface="Times New Roman" panose="02020603050405020304" pitchFamily="18" charset="0"/>
                          <a:cs typeface="Times New Roman" panose="02020603050405020304" pitchFamily="18" charset="0"/>
                        </a:rPr>
                        <a:t>0.972 ± 0.018</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0" marR="63500" marT="38100" marB="38100" anchor="ctr"/>
                </a:tc>
                <a:extLst>
                  <a:ext uri="{0D108BD9-81ED-4DB2-BD59-A6C34878D82A}">
                    <a16:rowId xmlns:a16="http://schemas.microsoft.com/office/drawing/2014/main" val="188507970"/>
                  </a:ext>
                </a:extLst>
              </a:tr>
              <a:tr h="774362">
                <a:tc>
                  <a:txBody>
                    <a:bodyPr/>
                    <a:lstStyle/>
                    <a:p>
                      <a:pPr algn="ctr">
                        <a:buNone/>
                      </a:pPr>
                      <a:r>
                        <a:rPr lang="en-US" sz="1800">
                          <a:effectLst/>
                          <a:latin typeface="Times New Roman" panose="02020603050405020304" pitchFamily="18" charset="0"/>
                          <a:cs typeface="Times New Roman" panose="02020603050405020304" pitchFamily="18" charset="0"/>
                        </a:rPr>
                        <a:t>Lung</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0" marR="63500" marT="38100" marB="38100" anchor="ctr"/>
                </a:tc>
                <a:tc>
                  <a:txBody>
                    <a:bodyPr/>
                    <a:lstStyle/>
                    <a:p>
                      <a:pPr algn="ctr">
                        <a:buNone/>
                      </a:pPr>
                      <a:r>
                        <a:rPr lang="en-US" sz="1800">
                          <a:effectLst/>
                          <a:latin typeface="Times New Roman" panose="02020603050405020304" pitchFamily="18" charset="0"/>
                          <a:cs typeface="Times New Roman" panose="02020603050405020304" pitchFamily="18" charset="0"/>
                        </a:rPr>
                        <a:t>93.1%</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0" marR="63500" marT="38100" marB="38100" anchor="ctr"/>
                </a:tc>
                <a:tc>
                  <a:txBody>
                    <a:bodyPr/>
                    <a:lstStyle/>
                    <a:p>
                      <a:pPr algn="ctr">
                        <a:buNone/>
                      </a:pPr>
                      <a:r>
                        <a:rPr lang="en-US" sz="1800">
                          <a:effectLst/>
                          <a:latin typeface="Times New Roman" panose="02020603050405020304" pitchFamily="18" charset="0"/>
                          <a:cs typeface="Times New Roman" panose="02020603050405020304" pitchFamily="18" charset="0"/>
                        </a:rPr>
                        <a:t>91.5%</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0" marR="63500" marT="38100" marB="38100" anchor="ctr"/>
                </a:tc>
                <a:tc>
                  <a:txBody>
                    <a:bodyPr/>
                    <a:lstStyle/>
                    <a:p>
                      <a:pPr algn="ctr">
                        <a:buNone/>
                      </a:pPr>
                      <a:r>
                        <a:rPr lang="en-US" sz="1800">
                          <a:effectLst/>
                          <a:latin typeface="Times New Roman" panose="02020603050405020304" pitchFamily="18" charset="0"/>
                          <a:cs typeface="Times New Roman" panose="02020603050405020304" pitchFamily="18" charset="0"/>
                        </a:rPr>
                        <a:t>94.6%</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0" marR="63500" marT="38100" marB="38100" anchor="ctr"/>
                </a:tc>
                <a:tc>
                  <a:txBody>
                    <a:bodyPr/>
                    <a:lstStyle/>
                    <a:p>
                      <a:pPr algn="ctr">
                        <a:buNone/>
                      </a:pPr>
                      <a:r>
                        <a:rPr lang="en-US" sz="1800">
                          <a:effectLst/>
                          <a:latin typeface="Times New Roman" panose="02020603050405020304" pitchFamily="18" charset="0"/>
                          <a:cs typeface="Times New Roman" panose="02020603050405020304" pitchFamily="18" charset="0"/>
                        </a:rPr>
                        <a:t>0.92</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0" marR="63500" marT="38100" marB="38100" anchor="ctr"/>
                </a:tc>
                <a:tc>
                  <a:txBody>
                    <a:bodyPr/>
                    <a:lstStyle/>
                    <a:p>
                      <a:pPr algn="ctr">
                        <a:buNone/>
                      </a:pPr>
                      <a:r>
                        <a:rPr lang="en-US" sz="1800">
                          <a:effectLst/>
                          <a:latin typeface="Times New Roman" panose="02020603050405020304" pitchFamily="18" charset="0"/>
                          <a:cs typeface="Times New Roman" panose="02020603050405020304" pitchFamily="18" charset="0"/>
                        </a:rPr>
                        <a:t>0.974</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0" marR="63500" marT="38100" marB="38100" anchor="ctr"/>
                </a:tc>
                <a:tc>
                  <a:txBody>
                    <a:bodyPr/>
                    <a:lstStyle/>
                    <a:p>
                      <a:pPr algn="ctr">
                        <a:buNone/>
                      </a:pPr>
                      <a:r>
                        <a:rPr lang="en-US" sz="1800">
                          <a:effectLst/>
                          <a:latin typeface="Times New Roman" panose="02020603050405020304" pitchFamily="18" charset="0"/>
                          <a:cs typeface="Times New Roman" panose="02020603050405020304" pitchFamily="18" charset="0"/>
                        </a:rPr>
                        <a:t>0.961 ± 0.021</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0" marR="63500" marT="38100" marB="38100" anchor="ctr"/>
                </a:tc>
                <a:extLst>
                  <a:ext uri="{0D108BD9-81ED-4DB2-BD59-A6C34878D82A}">
                    <a16:rowId xmlns:a16="http://schemas.microsoft.com/office/drawing/2014/main" val="2767049214"/>
                  </a:ext>
                </a:extLst>
              </a:tr>
              <a:tr h="774362">
                <a:tc>
                  <a:txBody>
                    <a:bodyPr/>
                    <a:lstStyle/>
                    <a:p>
                      <a:pPr algn="ctr">
                        <a:buNone/>
                      </a:pPr>
                      <a:r>
                        <a:rPr lang="en-US" sz="1800">
                          <a:effectLst/>
                          <a:latin typeface="Times New Roman" panose="02020603050405020304" pitchFamily="18" charset="0"/>
                          <a:cs typeface="Times New Roman" panose="02020603050405020304" pitchFamily="18" charset="0"/>
                        </a:rPr>
                        <a:t>Colorectal</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0" marR="63500" marT="38100" marB="38100" anchor="ctr"/>
                </a:tc>
                <a:tc>
                  <a:txBody>
                    <a:bodyPr/>
                    <a:lstStyle/>
                    <a:p>
                      <a:pPr algn="ctr">
                        <a:buNone/>
                      </a:pPr>
                      <a:r>
                        <a:rPr lang="en-US" sz="1800">
                          <a:effectLst/>
                          <a:latin typeface="Times New Roman" panose="02020603050405020304" pitchFamily="18" charset="0"/>
                          <a:cs typeface="Times New Roman" panose="02020603050405020304" pitchFamily="18" charset="0"/>
                        </a:rPr>
                        <a:t>92.4%</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0" marR="63500" marT="38100" marB="38100" anchor="ctr"/>
                </a:tc>
                <a:tc>
                  <a:txBody>
                    <a:bodyPr/>
                    <a:lstStyle/>
                    <a:p>
                      <a:pPr algn="ctr">
                        <a:buNone/>
                      </a:pPr>
                      <a:r>
                        <a:rPr lang="en-US" sz="1800">
                          <a:effectLst/>
                          <a:latin typeface="Times New Roman" panose="02020603050405020304" pitchFamily="18" charset="0"/>
                          <a:cs typeface="Times New Roman" panose="02020603050405020304" pitchFamily="18" charset="0"/>
                        </a:rPr>
                        <a:t>90.1%</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0" marR="63500" marT="38100" marB="38100" anchor="ctr"/>
                </a:tc>
                <a:tc>
                  <a:txBody>
                    <a:bodyPr/>
                    <a:lstStyle/>
                    <a:p>
                      <a:pPr algn="ctr">
                        <a:buNone/>
                      </a:pPr>
                      <a:r>
                        <a:rPr lang="en-US" sz="1800">
                          <a:effectLst/>
                          <a:latin typeface="Times New Roman" panose="02020603050405020304" pitchFamily="18" charset="0"/>
                          <a:cs typeface="Times New Roman" panose="02020603050405020304" pitchFamily="18" charset="0"/>
                        </a:rPr>
                        <a:t>94.2%</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0" marR="63500" marT="38100" marB="38100" anchor="ctr"/>
                </a:tc>
                <a:tc>
                  <a:txBody>
                    <a:bodyPr/>
                    <a:lstStyle/>
                    <a:p>
                      <a:pPr algn="ctr">
                        <a:buNone/>
                      </a:pPr>
                      <a:r>
                        <a:rPr lang="en-US" sz="1800">
                          <a:effectLst/>
                          <a:latin typeface="Times New Roman" panose="02020603050405020304" pitchFamily="18" charset="0"/>
                          <a:cs typeface="Times New Roman" panose="02020603050405020304" pitchFamily="18" charset="0"/>
                        </a:rPr>
                        <a:t>0.91</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0" marR="63500" marT="38100" marB="38100" anchor="ctr"/>
                </a:tc>
                <a:tc>
                  <a:txBody>
                    <a:bodyPr/>
                    <a:lstStyle/>
                    <a:p>
                      <a:pPr algn="ctr">
                        <a:buNone/>
                      </a:pPr>
                      <a:r>
                        <a:rPr lang="en-US" sz="1800">
                          <a:effectLst/>
                          <a:latin typeface="Times New Roman" panose="02020603050405020304" pitchFamily="18" charset="0"/>
                          <a:cs typeface="Times New Roman" panose="02020603050405020304" pitchFamily="18" charset="0"/>
                        </a:rPr>
                        <a:t>0.962</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0" marR="63500" marT="38100" marB="38100" anchor="ctr"/>
                </a:tc>
                <a:tc>
                  <a:txBody>
                    <a:bodyPr/>
                    <a:lstStyle/>
                    <a:p>
                      <a:pPr algn="ctr">
                        <a:buNone/>
                      </a:pPr>
                      <a:r>
                        <a:rPr lang="en-US" sz="1800">
                          <a:effectLst/>
                          <a:latin typeface="Times New Roman" panose="02020603050405020304" pitchFamily="18" charset="0"/>
                          <a:cs typeface="Times New Roman" panose="02020603050405020304" pitchFamily="18" charset="0"/>
                        </a:rPr>
                        <a:t>0.948 ± 0.024</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0" marR="63500" marT="38100" marB="38100" anchor="ctr"/>
                </a:tc>
                <a:extLst>
                  <a:ext uri="{0D108BD9-81ED-4DB2-BD59-A6C34878D82A}">
                    <a16:rowId xmlns:a16="http://schemas.microsoft.com/office/drawing/2014/main" val="4062034983"/>
                  </a:ext>
                </a:extLst>
              </a:tr>
              <a:tr h="774362">
                <a:tc>
                  <a:txBody>
                    <a:bodyPr/>
                    <a:lstStyle/>
                    <a:p>
                      <a:pPr algn="ctr">
                        <a:buNone/>
                      </a:pPr>
                      <a:r>
                        <a:rPr lang="en-US" sz="1800">
                          <a:effectLst/>
                          <a:latin typeface="Times New Roman" panose="02020603050405020304" pitchFamily="18" charset="0"/>
                          <a:cs typeface="Times New Roman" panose="02020603050405020304" pitchFamily="18" charset="0"/>
                        </a:rPr>
                        <a:t>Skin</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0" marR="63500" marT="38100" marB="38100" anchor="ctr"/>
                </a:tc>
                <a:tc>
                  <a:txBody>
                    <a:bodyPr/>
                    <a:lstStyle/>
                    <a:p>
                      <a:pPr algn="ctr">
                        <a:buNone/>
                      </a:pPr>
                      <a:r>
                        <a:rPr lang="en-US" sz="1800">
                          <a:effectLst/>
                          <a:latin typeface="Times New Roman" panose="02020603050405020304" pitchFamily="18" charset="0"/>
                          <a:cs typeface="Times New Roman" panose="02020603050405020304" pitchFamily="18" charset="0"/>
                        </a:rPr>
                        <a:t>91.8%</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0" marR="63500" marT="38100" marB="38100" anchor="ctr"/>
                </a:tc>
                <a:tc>
                  <a:txBody>
                    <a:bodyPr/>
                    <a:lstStyle/>
                    <a:p>
                      <a:pPr algn="ctr">
                        <a:buNone/>
                      </a:pPr>
                      <a:r>
                        <a:rPr lang="en-US" sz="1800">
                          <a:effectLst/>
                          <a:latin typeface="Times New Roman" panose="02020603050405020304" pitchFamily="18" charset="0"/>
                          <a:cs typeface="Times New Roman" panose="02020603050405020304" pitchFamily="18" charset="0"/>
                        </a:rPr>
                        <a:t>89.7%</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0" marR="63500" marT="38100" marB="38100" anchor="ctr"/>
                </a:tc>
                <a:tc>
                  <a:txBody>
                    <a:bodyPr/>
                    <a:lstStyle/>
                    <a:p>
                      <a:pPr algn="ctr">
                        <a:buNone/>
                      </a:pPr>
                      <a:r>
                        <a:rPr lang="en-US" sz="1800">
                          <a:effectLst/>
                          <a:latin typeface="Times New Roman" panose="02020603050405020304" pitchFamily="18" charset="0"/>
                          <a:cs typeface="Times New Roman" panose="02020603050405020304" pitchFamily="18" charset="0"/>
                        </a:rPr>
                        <a:t>93.4%</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0" marR="63500" marT="38100" marB="38100" anchor="ctr"/>
                </a:tc>
                <a:tc>
                  <a:txBody>
                    <a:bodyPr/>
                    <a:lstStyle/>
                    <a:p>
                      <a:pPr algn="ctr">
                        <a:buNone/>
                      </a:pPr>
                      <a:r>
                        <a:rPr lang="en-US" sz="1800">
                          <a:effectLst/>
                          <a:latin typeface="Times New Roman" panose="02020603050405020304" pitchFamily="18" charset="0"/>
                          <a:cs typeface="Times New Roman" panose="02020603050405020304" pitchFamily="18" charset="0"/>
                        </a:rPr>
                        <a:t>0.91</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0" marR="63500" marT="38100" marB="38100" anchor="ctr"/>
                </a:tc>
                <a:tc>
                  <a:txBody>
                    <a:bodyPr/>
                    <a:lstStyle/>
                    <a:p>
                      <a:pPr algn="ctr">
                        <a:buNone/>
                      </a:pPr>
                      <a:r>
                        <a:rPr lang="en-US" sz="1800">
                          <a:effectLst/>
                          <a:latin typeface="Times New Roman" panose="02020603050405020304" pitchFamily="18" charset="0"/>
                          <a:cs typeface="Times New Roman" panose="02020603050405020304" pitchFamily="18" charset="0"/>
                        </a:rPr>
                        <a:t>0.956</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0" marR="63500" marT="38100" marB="38100" anchor="ctr"/>
                </a:tc>
                <a:tc>
                  <a:txBody>
                    <a:bodyPr/>
                    <a:lstStyle/>
                    <a:p>
                      <a:pPr algn="ctr">
                        <a:buNone/>
                      </a:pPr>
                      <a:r>
                        <a:rPr lang="en-US" sz="1800">
                          <a:effectLst/>
                          <a:latin typeface="Times New Roman" panose="02020603050405020304" pitchFamily="18" charset="0"/>
                          <a:cs typeface="Times New Roman" panose="02020603050405020304" pitchFamily="18" charset="0"/>
                        </a:rPr>
                        <a:t>0.944 ± 0.019</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0" marR="63500" marT="38100" marB="38100" anchor="ctr"/>
                </a:tc>
                <a:extLst>
                  <a:ext uri="{0D108BD9-81ED-4DB2-BD59-A6C34878D82A}">
                    <a16:rowId xmlns:a16="http://schemas.microsoft.com/office/drawing/2014/main" val="1979377619"/>
                  </a:ext>
                </a:extLst>
              </a:tr>
              <a:tr h="774362">
                <a:tc>
                  <a:txBody>
                    <a:bodyPr/>
                    <a:lstStyle/>
                    <a:p>
                      <a:pPr algn="ctr">
                        <a:buNone/>
                      </a:pPr>
                      <a:r>
                        <a:rPr lang="en-US" sz="1800">
                          <a:effectLst/>
                          <a:latin typeface="Times New Roman" panose="02020603050405020304" pitchFamily="18" charset="0"/>
                          <a:cs typeface="Times New Roman" panose="02020603050405020304" pitchFamily="18" charset="0"/>
                        </a:rPr>
                        <a:t>Mean (all cancers)</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0" marR="63500" marT="38100" marB="38100" anchor="ctr"/>
                </a:tc>
                <a:tc>
                  <a:txBody>
                    <a:bodyPr/>
                    <a:lstStyle/>
                    <a:p>
                      <a:pPr algn="ctr">
                        <a:buNone/>
                      </a:pPr>
                      <a:r>
                        <a:rPr lang="en-US" sz="1800">
                          <a:effectLst/>
                          <a:latin typeface="Times New Roman" panose="02020603050405020304" pitchFamily="18" charset="0"/>
                          <a:cs typeface="Times New Roman" panose="02020603050405020304" pitchFamily="18" charset="0"/>
                        </a:rPr>
                        <a:t>92.9%</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0" marR="63500" marT="38100" marB="38100" anchor="ctr"/>
                </a:tc>
                <a:tc>
                  <a:txBody>
                    <a:bodyPr/>
                    <a:lstStyle/>
                    <a:p>
                      <a:pPr algn="ctr">
                        <a:buNone/>
                      </a:pPr>
                      <a:r>
                        <a:rPr lang="en-US" sz="1800">
                          <a:effectLst/>
                          <a:latin typeface="Times New Roman" panose="02020603050405020304" pitchFamily="18" charset="0"/>
                          <a:cs typeface="Times New Roman" panose="02020603050405020304" pitchFamily="18" charset="0"/>
                        </a:rPr>
                        <a:t>91.0%</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0" marR="63500" marT="38100" marB="38100" anchor="ctr"/>
                </a:tc>
                <a:tc>
                  <a:txBody>
                    <a:bodyPr/>
                    <a:lstStyle/>
                    <a:p>
                      <a:pPr algn="ctr">
                        <a:buNone/>
                      </a:pPr>
                      <a:r>
                        <a:rPr lang="en-US" sz="1800">
                          <a:effectLst/>
                          <a:latin typeface="Times New Roman" panose="02020603050405020304" pitchFamily="18" charset="0"/>
                          <a:cs typeface="Times New Roman" panose="02020603050405020304" pitchFamily="18" charset="0"/>
                        </a:rPr>
                        <a:t>94.4%</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0" marR="63500" marT="38100" marB="38100" anchor="ctr"/>
                </a:tc>
                <a:tc>
                  <a:txBody>
                    <a:bodyPr/>
                    <a:lstStyle/>
                    <a:p>
                      <a:pPr algn="ctr">
                        <a:buNone/>
                      </a:pPr>
                      <a:r>
                        <a:rPr lang="en-US" sz="1800">
                          <a:effectLst/>
                          <a:latin typeface="Times New Roman" panose="02020603050405020304" pitchFamily="18" charset="0"/>
                          <a:cs typeface="Times New Roman" panose="02020603050405020304" pitchFamily="18" charset="0"/>
                        </a:rPr>
                        <a:t>0.92</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0" marR="63500" marT="38100" marB="38100" anchor="ctr"/>
                </a:tc>
                <a:tc>
                  <a:txBody>
                    <a:bodyPr/>
                    <a:lstStyle/>
                    <a:p>
                      <a:pPr algn="ctr">
                        <a:buNone/>
                      </a:pPr>
                      <a:r>
                        <a:rPr lang="en-US" sz="1800" dirty="0">
                          <a:effectLst/>
                          <a:latin typeface="Times New Roman" panose="02020603050405020304" pitchFamily="18" charset="0"/>
                          <a:cs typeface="Times New Roman" panose="02020603050405020304" pitchFamily="18" charset="0"/>
                        </a:rPr>
                        <a:t>0.968</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0" marR="63500" marT="38100" marB="38100" anchor="ctr"/>
                </a:tc>
                <a:tc>
                  <a:txBody>
                    <a:bodyPr/>
                    <a:lstStyle/>
                    <a:p>
                      <a:pPr algn="ctr">
                        <a:buNone/>
                      </a:pPr>
                      <a:r>
                        <a:rPr lang="en-US" sz="1800" dirty="0">
                          <a:effectLst/>
                          <a:latin typeface="Times New Roman" panose="02020603050405020304" pitchFamily="18" charset="0"/>
                          <a:cs typeface="Times New Roman" panose="02020603050405020304" pitchFamily="18" charset="0"/>
                        </a:rPr>
                        <a:t>0.956 ± 0.021</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00" marR="63500" marT="38100" marB="38100" anchor="ctr"/>
                </a:tc>
                <a:extLst>
                  <a:ext uri="{0D108BD9-81ED-4DB2-BD59-A6C34878D82A}">
                    <a16:rowId xmlns:a16="http://schemas.microsoft.com/office/drawing/2014/main" val="1815795310"/>
                  </a:ext>
                </a:extLst>
              </a:tr>
            </a:tbl>
          </a:graphicData>
        </a:graphic>
      </p:graphicFrame>
    </p:spTree>
    <p:extLst>
      <p:ext uri="{BB962C8B-B14F-4D97-AF65-F5344CB8AC3E}">
        <p14:creationId xmlns:p14="http://schemas.microsoft.com/office/powerpoint/2010/main" val="278490973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206</TotalTime>
  <Words>765</Words>
  <Application>Microsoft Office PowerPoint</Application>
  <PresentationFormat>Custom</PresentationFormat>
  <Paragraphs>134</Paragraphs>
  <Slides>1</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vt:i4>
      </vt:variant>
    </vt:vector>
  </HeadingPairs>
  <TitlesOfParts>
    <vt:vector size="10" baseType="lpstr">
      <vt:lpstr>Arial</vt:lpstr>
      <vt:lpstr>B Nazanin</vt:lpstr>
      <vt:lpstr>Calibri</vt:lpstr>
      <vt:lpstr>Calibri Light</vt:lpstr>
      <vt:lpstr>inherit</vt:lpstr>
      <vt:lpstr>Libre Baskerville</vt:lpstr>
      <vt:lpstr>Times New Roman</vt:lpstr>
      <vt:lpstr>Times New Roman Bold</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Amir sh</dc:creator>
  <cp:lastModifiedBy>Chamran</cp:lastModifiedBy>
  <cp:revision>27</cp:revision>
  <dcterms:created xsi:type="dcterms:W3CDTF">2026-09-07T19:22:54Z</dcterms:created>
  <dcterms:modified xsi:type="dcterms:W3CDTF">2026-09-26T07:01:08Z</dcterms:modified>
</cp:coreProperties>
</file>