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8" d="100"/>
          <a:sy n="18" d="100"/>
        </p:scale>
        <p:origin x="82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aryam.moghimian@iau.ac.ir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3467" y="4994781"/>
            <a:ext cx="30544167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algn="ctr" rtl="1">
              <a:buNone/>
            </a:pPr>
            <a:r>
              <a:rPr lang="fa-IR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تبیین مفهوم مراقبت معنوی در زنان مبتلا به سرطان پستان: مرور روایتی و سنتز مفهومی شواهد</a:t>
            </a:r>
            <a:endParaRPr lang="en-US" sz="4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rtl="1">
              <a:defRPr/>
            </a:pPr>
            <a:r>
              <a:rPr lang="en-US" sz="4800" dirty="0">
                <a:solidFill>
                  <a:schemeClr val="tx1"/>
                </a:solidFill>
                <a:cs typeface="B Nazanin" panose="00000400000000000000" pitchFamily="2" charset="-78"/>
              </a:rPr>
              <a:t>Code:</a:t>
            </a:r>
            <a:r>
              <a:rPr lang="en-US" sz="4800" dirty="0"/>
              <a:t>1692</a:t>
            </a:r>
            <a:endParaRPr lang="fa-IR" sz="4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5400" dirty="0">
                <a:solidFill>
                  <a:schemeClr val="accent1"/>
                </a:solidFill>
                <a:cs typeface="B Nazanin" panose="00000400000000000000" pitchFamily="2" charset="-78"/>
              </a:rPr>
              <a:t>عکس نویسنده</a:t>
            </a:r>
            <a:endParaRPr lang="en-US" sz="5400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9684954" y="6453566"/>
            <a:ext cx="21581191" cy="34840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3600" b="1" dirty="0">
                <a:solidFill>
                  <a:schemeClr val="tx1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فاطمه دهقانی</a:t>
            </a:r>
            <a:r>
              <a:rPr lang="fa-IR" sz="3600" b="1" baseline="30000" dirty="0">
                <a:solidFill>
                  <a:schemeClr val="tx1"/>
                </a:solidFill>
                <a:cs typeface="B Zar" panose="00000400000000000000" pitchFamily="2" charset="-78"/>
              </a:rPr>
              <a:t>1</a:t>
            </a:r>
            <a:r>
              <a:rPr lang="ar-SA" sz="3600" b="1" dirty="0">
                <a:solidFill>
                  <a:schemeClr val="tx1"/>
                </a:solidFill>
                <a:cs typeface="B Zar" panose="00000400000000000000" pitchFamily="2" charset="-78"/>
              </a:rPr>
              <a:t>،</a:t>
            </a:r>
            <a:r>
              <a:rPr lang="ar-SA" sz="3600" b="1" dirty="0"/>
              <a:t> </a:t>
            </a:r>
            <a:r>
              <a:rPr lang="ar-SA" sz="3600" b="1" dirty="0">
                <a:solidFill>
                  <a:schemeClr val="tx1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مریم مقیمیان</a:t>
            </a:r>
            <a:r>
              <a:rPr lang="ar-SA" sz="3600" b="1" baseline="30000" dirty="0">
                <a:solidFill>
                  <a:schemeClr val="tx1"/>
                </a:solidFill>
                <a:cs typeface="B Zar" panose="00000400000000000000" pitchFamily="2" charset="-78"/>
              </a:rPr>
              <a:t>2*</a:t>
            </a:r>
            <a:r>
              <a:rPr lang="ar-SA" sz="3600" b="1" dirty="0">
                <a:solidFill>
                  <a:schemeClr val="tx1"/>
                </a:solidFill>
                <a:cs typeface="B Zar" panose="00000400000000000000" pitchFamily="2" charset="-78"/>
              </a:rPr>
              <a:t>،</a:t>
            </a:r>
            <a:r>
              <a:rPr lang="ar-SA" sz="3600" b="1" dirty="0"/>
              <a:t>  </a:t>
            </a:r>
            <a:r>
              <a:rPr lang="ar-SA" sz="3600" b="1" dirty="0">
                <a:solidFill>
                  <a:schemeClr val="tx1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نرگس صادقی</a:t>
            </a:r>
            <a:r>
              <a:rPr lang="ar-SA" sz="3600" b="1" baseline="30000" dirty="0">
                <a:solidFill>
                  <a:schemeClr val="tx1"/>
                </a:solidFill>
                <a:cs typeface="B Zar" panose="00000400000000000000" pitchFamily="2" charset="-78"/>
              </a:rPr>
              <a:t>3</a:t>
            </a:r>
            <a:r>
              <a:rPr lang="ar-SA" sz="3600" b="1" dirty="0">
                <a:solidFill>
                  <a:schemeClr val="tx1"/>
                </a:solidFill>
                <a:cs typeface="B Zar" panose="00000400000000000000" pitchFamily="2" charset="-78"/>
              </a:rPr>
              <a:t>،</a:t>
            </a:r>
            <a:r>
              <a:rPr lang="ar-SA" sz="3600" b="1" dirty="0"/>
              <a:t> </a:t>
            </a:r>
            <a:r>
              <a:rPr lang="ar-SA" sz="3600" b="1" dirty="0">
                <a:solidFill>
                  <a:schemeClr val="tx1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مهسا السادات موسوی</a:t>
            </a:r>
            <a:r>
              <a:rPr lang="ar-SA" sz="3600" b="1" baseline="30000" dirty="0">
                <a:solidFill>
                  <a:schemeClr val="tx1"/>
                </a:solidFill>
                <a:cs typeface="B Zar" panose="00000400000000000000" pitchFamily="2" charset="-78"/>
              </a:rPr>
              <a:t>4</a:t>
            </a:r>
            <a:r>
              <a:rPr lang="ar-SA" sz="3600" b="1" dirty="0"/>
              <a:t> </a:t>
            </a:r>
            <a:endParaRPr lang="en-US" sz="3600" dirty="0"/>
          </a:p>
          <a:p>
            <a:pPr marL="514350" indent="-514350" algn="ctr" rtl="1">
              <a:buFont typeface="+mj-lt"/>
              <a:buAutoNum type="arabicPeriod"/>
            </a:pPr>
            <a:r>
              <a:rPr lang="ar-SA" sz="3200" dirty="0">
                <a:solidFill>
                  <a:schemeClr val="tx1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دانشجوی دکتری پرستاری، گروه پرستاری، مرکز تحقیقات سلامت جامعه، واحد اصفهان ( خوراسگان)، دانشگاه آزاد اسلامی، اصفهان، ایران</a:t>
            </a:r>
            <a:r>
              <a:rPr lang="fa-IR" sz="3200" dirty="0">
                <a:solidFill>
                  <a:schemeClr val="tx1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.</a:t>
            </a:r>
            <a:endParaRPr lang="x-none" sz="3200" dirty="0">
              <a:solidFill>
                <a:schemeClr val="tx1"/>
              </a:solidFill>
              <a:latin typeface="Times New Roman" panose="02020603050405020304" pitchFamily="18" charset="0"/>
              <a:cs typeface="B Zar" panose="00000400000000000000" pitchFamily="2" charset="-78"/>
            </a:endParaRPr>
          </a:p>
          <a:p>
            <a:pPr marL="514350" indent="-514350" algn="ctr" rtl="1">
              <a:buFont typeface="+mj-lt"/>
              <a:buAutoNum type="arabicPeriod"/>
            </a:pPr>
            <a:r>
              <a:rPr lang="ar-SA" sz="3200" dirty="0">
                <a:solidFill>
                  <a:schemeClr val="tx1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دانشیار، گروه روان‌پرستاری، مرکز تحقیقات توسعه علوم پرستاری و مامایی، واحد نجف اباد، دانشگاه آزاد اسلامی، نجف‌آباد، ایران</a:t>
            </a:r>
            <a:r>
              <a:rPr lang="fa-IR" sz="3200" dirty="0">
                <a:solidFill>
                  <a:schemeClr val="tx1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 (</a:t>
            </a:r>
            <a:r>
              <a:rPr lang="ar-SA" sz="3200" b="1" baseline="30000" dirty="0">
                <a:solidFill>
                  <a:schemeClr val="tx1"/>
                </a:solidFill>
                <a:cs typeface="B Zar" panose="00000400000000000000" pitchFamily="2" charset="-78"/>
              </a:rPr>
              <a:t>*</a:t>
            </a:r>
            <a:r>
              <a:rPr lang="fa-IR" sz="3200" dirty="0">
                <a:solidFill>
                  <a:schemeClr val="tx1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نویسنده مسئول)</a:t>
            </a:r>
            <a:r>
              <a:rPr lang="ar-SA" sz="3200" dirty="0">
                <a:solidFill>
                  <a:schemeClr val="tx1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 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B Zar" panose="00000400000000000000" pitchFamily="2" charset="-7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maryam.moghimian@iau.ac.ir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B Zar" panose="00000400000000000000" pitchFamily="2" charset="-78"/>
            </a:endParaRPr>
          </a:p>
          <a:p>
            <a:pPr marL="514350" indent="-514350" algn="ctr" rtl="1">
              <a:buFont typeface="+mj-lt"/>
              <a:buAutoNum type="arabicPeriod"/>
            </a:pPr>
            <a:r>
              <a:rPr lang="ar-SA" sz="3200" dirty="0">
                <a:solidFill>
                  <a:schemeClr val="tx1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دانشیار، گروه پرستاری، مرکز تحقیقات سلامت جامعه، واحد اصفهان ( خوراسگان)، دانشگاه آزاد اسلامی، اصفهان، ایران.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   </a:t>
            </a:r>
          </a:p>
          <a:p>
            <a:pPr marL="514350" indent="-514350" algn="ctr" rtl="1">
              <a:buFont typeface="+mj-lt"/>
              <a:buAutoNum type="arabicPeriod"/>
            </a:pPr>
            <a:r>
              <a:rPr lang="ar-SA" sz="3200" dirty="0">
                <a:solidFill>
                  <a:schemeClr val="tx1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دانشیار، گروه مامایی، مرکز تحقیقات سلامت جامعه، واحد اصفهان ( خوراسگان)، دانشگاه آزاد اسلامی، اصفهان، ایران. 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82265" y="10174884"/>
            <a:ext cx="9053306" cy="109842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یافته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روش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2008" y="17500553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fa-IR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رفرنس ها</a:t>
            </a:r>
            <a:endParaRPr lang="en-US" sz="3600" b="1" dirty="0">
              <a:solidFill>
                <a:schemeClr val="bg1"/>
              </a:solidFill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if available</a:t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ounded Rectangle 9">
            <a:extLst>
              <a:ext uri="{FF2B5EF4-FFF2-40B4-BE49-F238E27FC236}">
                <a16:creationId xmlns:a16="http://schemas.microsoft.com/office/drawing/2014/main" id="{066D8485-FA65-5832-A9AE-910D92BBCFE5}"/>
              </a:ext>
            </a:extLst>
          </p:cNvPr>
          <p:cNvSpPr/>
          <p:nvPr/>
        </p:nvSpPr>
        <p:spPr>
          <a:xfrm>
            <a:off x="1" y="17950838"/>
            <a:ext cx="9890246" cy="6240922"/>
          </a:xfrm>
          <a:prstGeom prst="roundRect">
            <a:avLst/>
          </a:prstGeom>
          <a:solidFill>
            <a:srgbClr val="F0F8FF"/>
          </a:solidFill>
          <a:ln>
            <a:solidFill>
              <a:srgbClr val="6496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spcAft>
                <a:spcPts val="600"/>
              </a:spcAft>
            </a:pPr>
            <a:r>
              <a:rPr lang="fa-IR" sz="3600" b="1" dirty="0">
                <a:solidFill>
                  <a:srgbClr val="0F6E6E"/>
                </a:solidFill>
                <a:latin typeface="Vazirmatn"/>
                <a:cs typeface="B Zar" panose="00000400000000000000" pitchFamily="2" charset="-78"/>
              </a:rPr>
              <a:t>• </a:t>
            </a:r>
            <a:r>
              <a:rPr lang="fa-IR" sz="3200" dirty="0">
                <a:solidFill>
                  <a:srgbClr val="1F2937"/>
                </a:solidFill>
                <a:latin typeface="Vazirmatn"/>
                <a:cs typeface="B Zar" panose="00000400000000000000" pitchFamily="2" charset="-78"/>
              </a:rPr>
              <a:t>طرح مطالعه: مرور روایتی با جست‌وجوی ساختاریافته و سنتز مفهومی شواهد.</a:t>
            </a:r>
          </a:p>
          <a:p>
            <a:pPr algn="r" rtl="1">
              <a:spcAft>
                <a:spcPts val="600"/>
              </a:spcAft>
            </a:pPr>
            <a:r>
              <a:rPr lang="fa-IR" sz="3200" b="1" dirty="0">
                <a:solidFill>
                  <a:srgbClr val="0F6E6E"/>
                </a:solidFill>
                <a:latin typeface="Vazirmatn"/>
                <a:cs typeface="B Zar" panose="00000400000000000000" pitchFamily="2" charset="-78"/>
              </a:rPr>
              <a:t>• </a:t>
            </a:r>
            <a:r>
              <a:rPr lang="fa-IR" sz="3200" dirty="0">
                <a:solidFill>
                  <a:srgbClr val="1F2937"/>
                </a:solidFill>
                <a:latin typeface="Vazirmatn"/>
                <a:cs typeface="B Zar" panose="00000400000000000000" pitchFamily="2" charset="-78"/>
              </a:rPr>
              <a:t>پایگاه‌ها: </a:t>
            </a:r>
            <a:r>
              <a:rPr lang="en-US" sz="3200" dirty="0">
                <a:solidFill>
                  <a:srgbClr val="1F2937"/>
                </a:solidFill>
                <a:latin typeface="Vazirmatn"/>
                <a:cs typeface="B Zar" panose="00000400000000000000" pitchFamily="2" charset="-78"/>
              </a:rPr>
              <a:t>PubMed، Google Scholar، SID </a:t>
            </a:r>
            <a:r>
              <a:rPr lang="fa-IR" sz="3200" dirty="0">
                <a:solidFill>
                  <a:srgbClr val="1F2937"/>
                </a:solidFill>
                <a:latin typeface="Vazirmatn"/>
                <a:cs typeface="B Zar" panose="00000400000000000000" pitchFamily="2" charset="-78"/>
              </a:rPr>
              <a:t>و </a:t>
            </a:r>
            <a:r>
              <a:rPr lang="en-US" sz="3200" dirty="0" err="1">
                <a:solidFill>
                  <a:srgbClr val="1F2937"/>
                </a:solidFill>
                <a:latin typeface="Vazirmatn"/>
                <a:cs typeface="B Zar" panose="00000400000000000000" pitchFamily="2" charset="-78"/>
              </a:rPr>
              <a:t>Magiran</a:t>
            </a:r>
            <a:r>
              <a:rPr lang="en-US" sz="3200" dirty="0">
                <a:solidFill>
                  <a:srgbClr val="1F2937"/>
                </a:solidFill>
                <a:latin typeface="Vazirmatn"/>
                <a:cs typeface="B Zar" panose="00000400000000000000" pitchFamily="2" charset="-78"/>
              </a:rPr>
              <a:t>؛ </a:t>
            </a:r>
            <a:r>
              <a:rPr lang="fa-IR" sz="3200" dirty="0">
                <a:solidFill>
                  <a:srgbClr val="1F2937"/>
                </a:solidFill>
                <a:latin typeface="Vazirmatn"/>
                <a:cs typeface="B Zar" panose="00000400000000000000" pitchFamily="2" charset="-78"/>
              </a:rPr>
              <a:t>بازه ۲۰۱۵ تا ۲۰۲۶.</a:t>
            </a:r>
          </a:p>
          <a:p>
            <a:pPr algn="r" rtl="1">
              <a:spcAft>
                <a:spcPts val="600"/>
              </a:spcAft>
            </a:pPr>
            <a:r>
              <a:rPr lang="fa-IR" sz="3200" b="1" dirty="0">
                <a:solidFill>
                  <a:srgbClr val="0F6E6E"/>
                </a:solidFill>
                <a:latin typeface="Vazirmatn"/>
                <a:cs typeface="B Zar" panose="00000400000000000000" pitchFamily="2" charset="-78"/>
              </a:rPr>
              <a:t>• </a:t>
            </a:r>
            <a:r>
              <a:rPr lang="fa-IR" sz="3200" dirty="0">
                <a:solidFill>
                  <a:srgbClr val="1F2937"/>
                </a:solidFill>
                <a:latin typeface="Vazirmatn"/>
                <a:cs typeface="B Zar" panose="00000400000000000000" pitchFamily="2" charset="-78"/>
              </a:rPr>
              <a:t>ارزیابی کیفیت با چک‌لیست‌های </a:t>
            </a:r>
            <a:r>
              <a:rPr lang="en-US" sz="3200" dirty="0">
                <a:solidFill>
                  <a:srgbClr val="1F2937"/>
                </a:solidFill>
                <a:latin typeface="Vazirmatn"/>
                <a:cs typeface="B Zar" panose="00000400000000000000" pitchFamily="2" charset="-78"/>
              </a:rPr>
              <a:t>JBI.</a:t>
            </a:r>
          </a:p>
          <a:p>
            <a:pPr algn="r" rtl="1">
              <a:spcAft>
                <a:spcPts val="600"/>
              </a:spcAft>
            </a:pPr>
            <a:r>
              <a:rPr lang="en-US" sz="3200" b="1" dirty="0">
                <a:solidFill>
                  <a:srgbClr val="0F6E6E"/>
                </a:solidFill>
                <a:latin typeface="Vazirmatn"/>
                <a:cs typeface="B Zar" panose="00000400000000000000" pitchFamily="2" charset="-78"/>
              </a:rPr>
              <a:t>• </a:t>
            </a:r>
            <a:r>
              <a:rPr lang="fa-IR" sz="3200" dirty="0">
                <a:solidFill>
                  <a:srgbClr val="1F2937"/>
                </a:solidFill>
                <a:latin typeface="Vazirmatn"/>
                <a:cs typeface="B Zar" panose="00000400000000000000" pitchFamily="2" charset="-78"/>
              </a:rPr>
              <a:t>تلفیق داده‌ها با فرم استخراج یکپارچه و طبقه‌بندی مفهومی: پیشایندها و نیازها، ویژگی‌ها، اقدامات و پیامدها.</a:t>
            </a:r>
          </a:p>
        </p:txBody>
      </p:sp>
      <p:sp>
        <p:nvSpPr>
          <p:cNvPr id="38" name="Rounded Rectangle 30">
            <a:extLst>
              <a:ext uri="{FF2B5EF4-FFF2-40B4-BE49-F238E27FC236}">
                <a16:creationId xmlns:a16="http://schemas.microsoft.com/office/drawing/2014/main" id="{C9CEC61A-7006-171B-7C13-30E8DD44E5A9}"/>
              </a:ext>
            </a:extLst>
          </p:cNvPr>
          <p:cNvSpPr/>
          <p:nvPr/>
        </p:nvSpPr>
        <p:spPr>
          <a:xfrm>
            <a:off x="32663771" y="18846702"/>
            <a:ext cx="10862304" cy="5462424"/>
          </a:xfrm>
          <a:prstGeom prst="roundRect">
            <a:avLst/>
          </a:prstGeom>
          <a:solidFill>
            <a:srgbClr val="FAF5EB"/>
          </a:solidFill>
          <a:ln>
            <a:solidFill>
              <a:srgbClr val="DCC8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 S, Zhou Z, Wang C, Luan Z, Wu N, Chen Y, et al. Spiritual needs of women with breast cancer: A structural equation model. European Journal of Oncology Nursing. 2024;71:102647.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Miller M, Meyers M,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Krainak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K, Lewis SP. Interventions to support spirituality among adults with cancer: a scoping review. Support Care Cancer. 2025;33(8):742.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Avcı A, Çavuşoğlu E. The Effect of Spiritual Therapies on the Quality of Life of Women with Breast Cancer: A Systematic Review. Journal of Religion and Health. 2025;64(1):448-61.</a:t>
            </a:r>
          </a:p>
        </p:txBody>
      </p:sp>
      <p:sp>
        <p:nvSpPr>
          <p:cNvPr id="42" name="Rounded Rectangle 26">
            <a:extLst>
              <a:ext uri="{FF2B5EF4-FFF2-40B4-BE49-F238E27FC236}">
                <a16:creationId xmlns:a16="http://schemas.microsoft.com/office/drawing/2014/main" id="{CA22D107-32B1-03C9-07D5-AB11836C9CA5}"/>
              </a:ext>
            </a:extLst>
          </p:cNvPr>
          <p:cNvSpPr/>
          <p:nvPr/>
        </p:nvSpPr>
        <p:spPr>
          <a:xfrm>
            <a:off x="33148725" y="11273306"/>
            <a:ext cx="10062996" cy="5725232"/>
          </a:xfrm>
          <a:prstGeom prst="roundRect">
            <a:avLst/>
          </a:prstGeom>
          <a:solidFill>
            <a:srgbClr val="E6F0FA"/>
          </a:solidFill>
          <a:ln>
            <a:solidFill>
              <a:srgbClr val="96B4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ounded Rectangle 5">
            <a:extLst>
              <a:ext uri="{FF2B5EF4-FFF2-40B4-BE49-F238E27FC236}">
                <a16:creationId xmlns:a16="http://schemas.microsoft.com/office/drawing/2014/main" id="{EE6C1C94-445F-69DF-5C5A-17FF07D2DA15}"/>
              </a:ext>
            </a:extLst>
          </p:cNvPr>
          <p:cNvSpPr/>
          <p:nvPr/>
        </p:nvSpPr>
        <p:spPr>
          <a:xfrm>
            <a:off x="22840769" y="11919935"/>
            <a:ext cx="9601200" cy="11444124"/>
          </a:xfrm>
          <a:prstGeom prst="roundRect">
            <a:avLst/>
          </a:prstGeom>
          <a:solidFill>
            <a:srgbClr val="FFF0F5"/>
          </a:solidFill>
          <a:ln>
            <a:solidFill>
              <a:srgbClr val="C864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spcAft>
                <a:spcPts val="600"/>
              </a:spcAft>
            </a:pPr>
            <a:r>
              <a:rPr lang="fa-IR" sz="4000" b="1" dirty="0">
                <a:solidFill>
                  <a:srgbClr val="0F6E6E"/>
                </a:solidFill>
                <a:latin typeface="Vazirmatn"/>
                <a:cs typeface="B Zar" panose="00000400000000000000" pitchFamily="2" charset="-78"/>
              </a:rPr>
              <a:t>زمینه شکل‌گیری:</a:t>
            </a:r>
          </a:p>
          <a:p>
            <a:pPr algn="r">
              <a:spcAft>
                <a:spcPts val="600"/>
              </a:spcAft>
            </a:pPr>
            <a:r>
              <a:rPr lang="fa-IR" sz="3600" b="1" dirty="0">
                <a:solidFill>
                  <a:srgbClr val="0F6E6E"/>
                </a:solidFill>
                <a:latin typeface="Vazirmatn"/>
                <a:cs typeface="B Zar" panose="00000400000000000000" pitchFamily="2" charset="-78"/>
              </a:rPr>
              <a:t>• </a:t>
            </a:r>
            <a:r>
              <a:rPr lang="fa-IR" sz="3600" dirty="0">
                <a:solidFill>
                  <a:srgbClr val="1F2937"/>
                </a:solidFill>
                <a:latin typeface="Vazirmatn"/>
                <a:cs typeface="B Zar" panose="00000400000000000000" pitchFamily="2" charset="-78"/>
              </a:rPr>
              <a:t>رنج، عدم‌قطعیت، ترس از عود و مرگ، تغییرات جسمانی و هویتی و نیاز به معنا، امید، آرامش و ارتباط.</a:t>
            </a:r>
          </a:p>
          <a:p>
            <a:pPr algn="r">
              <a:spcAft>
                <a:spcPts val="600"/>
              </a:spcAft>
            </a:pPr>
            <a:r>
              <a:rPr lang="fa-IR" sz="4000" b="1" dirty="0">
                <a:solidFill>
                  <a:srgbClr val="0F6E6E"/>
                </a:solidFill>
                <a:latin typeface="Vazirmatn"/>
                <a:cs typeface="B Zar" panose="00000400000000000000" pitchFamily="2" charset="-78"/>
              </a:rPr>
              <a:t>اقدامات مراقبتی:</a:t>
            </a:r>
          </a:p>
          <a:p>
            <a:pPr algn="r">
              <a:spcAft>
                <a:spcPts val="600"/>
              </a:spcAft>
            </a:pPr>
            <a:r>
              <a:rPr lang="fa-IR" sz="3600" b="1" dirty="0">
                <a:solidFill>
                  <a:srgbClr val="0F6E6E"/>
                </a:solidFill>
                <a:latin typeface="Vazirmatn"/>
                <a:cs typeface="B Zar" panose="00000400000000000000" pitchFamily="2" charset="-78"/>
              </a:rPr>
              <a:t>• </a:t>
            </a:r>
            <a:r>
              <a:rPr lang="fa-IR" sz="3600" dirty="0">
                <a:solidFill>
                  <a:srgbClr val="1F2937"/>
                </a:solidFill>
                <a:latin typeface="Vazirmatn"/>
                <a:cs typeface="B Zar" panose="00000400000000000000" pitchFamily="2" charset="-78"/>
              </a:rPr>
              <a:t>ارزیابی پریشانی معنوی، حضور و گوش‌دادن همدلانه، ایجاد محیط امن، کمک به معنایابی، تقویت امید و آرامش، حمایت از ارتباطات معنوی و اجتماعی و تسهیل اعمال معنوی متناسب با ترجیح بیمار.</a:t>
            </a:r>
          </a:p>
          <a:p>
            <a:pPr algn="r">
              <a:spcAft>
                <a:spcPts val="600"/>
              </a:spcAft>
            </a:pPr>
            <a:r>
              <a:rPr lang="fa-IR" sz="4000" b="1" dirty="0">
                <a:solidFill>
                  <a:srgbClr val="0F6E6E"/>
                </a:solidFill>
                <a:latin typeface="Vazirmatn"/>
                <a:cs typeface="B Zar" panose="00000400000000000000" pitchFamily="2" charset="-78"/>
              </a:rPr>
              <a:t>پیامدها:</a:t>
            </a:r>
          </a:p>
          <a:p>
            <a:pPr algn="r">
              <a:spcAft>
                <a:spcPts val="600"/>
              </a:spcAft>
            </a:pPr>
            <a:r>
              <a:rPr lang="fa-IR" sz="3600" b="1" dirty="0">
                <a:solidFill>
                  <a:srgbClr val="0F6E6E"/>
                </a:solidFill>
                <a:latin typeface="Vazirmatn"/>
                <a:cs typeface="B Zar" panose="00000400000000000000" pitchFamily="2" charset="-78"/>
              </a:rPr>
              <a:t>• </a:t>
            </a:r>
            <a:r>
              <a:rPr lang="fa-IR" sz="3600" dirty="0">
                <a:solidFill>
                  <a:srgbClr val="1F2937"/>
                </a:solidFill>
                <a:latin typeface="Vazirmatn"/>
                <a:cs typeface="B Zar" panose="00000400000000000000" pitchFamily="2" charset="-78"/>
              </a:rPr>
              <a:t>معنا، امید، پذیرش، سازگاری، تاب‌آوری، رشد پس از سانحه و کاهش برخی شاخص‌های پریشانی روان‌شناختی.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3877B79-4D64-F2F6-2F6F-E0B646BFDA96}"/>
              </a:ext>
            </a:extLst>
          </p:cNvPr>
          <p:cNvSpPr txBox="1"/>
          <p:nvPr/>
        </p:nvSpPr>
        <p:spPr>
          <a:xfrm>
            <a:off x="33026625" y="11611067"/>
            <a:ext cx="9723299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lang="fa-IR" sz="3600" b="1" dirty="0">
                <a:solidFill>
                  <a:srgbClr val="0F6E6E"/>
                </a:solidFill>
                <a:latin typeface="Vazirmatn"/>
                <a:cs typeface="B Zar" panose="00000400000000000000" pitchFamily="2" charset="-78"/>
              </a:rPr>
              <a:t>• </a:t>
            </a:r>
            <a:r>
              <a:rPr lang="fa-IR" sz="3600" dirty="0">
                <a:solidFill>
                  <a:srgbClr val="1F2937"/>
                </a:solidFill>
                <a:latin typeface="Vazirmatn"/>
                <a:cs typeface="B Zar" panose="00000400000000000000" pitchFamily="2" charset="-78"/>
              </a:rPr>
              <a:t>مراقبت معنوی در زنان مبتلا به سرطان پستان مفهومی فردمحور، نیازمحور، رابطه‌ای و حساس به فرهنگ و جهان‌بینی است.</a:t>
            </a:r>
          </a:p>
          <a:p>
            <a:pPr algn="r">
              <a:spcAft>
                <a:spcPts val="600"/>
              </a:spcAft>
            </a:pPr>
            <a:r>
              <a:rPr lang="fa-IR" sz="3600" b="1" dirty="0">
                <a:solidFill>
                  <a:srgbClr val="0F6E6E"/>
                </a:solidFill>
                <a:latin typeface="Vazirmatn"/>
                <a:cs typeface="B Zar" panose="00000400000000000000" pitchFamily="2" charset="-78"/>
              </a:rPr>
              <a:t>• </a:t>
            </a:r>
            <a:r>
              <a:rPr lang="fa-IR" sz="3600" dirty="0">
                <a:solidFill>
                  <a:srgbClr val="1F2937"/>
                </a:solidFill>
                <a:latin typeface="Vazirmatn"/>
                <a:cs typeface="B Zar" panose="00000400000000000000" pitchFamily="2" charset="-78"/>
              </a:rPr>
              <a:t>این مفهوم را نمی‌توان صرفاً به انجام اعمال مذهبی محدود کرد.</a:t>
            </a:r>
          </a:p>
          <a:p>
            <a:pPr algn="r">
              <a:spcAft>
                <a:spcPts val="600"/>
              </a:spcAft>
            </a:pPr>
            <a:r>
              <a:rPr lang="fa-IR" sz="3600" b="1" dirty="0">
                <a:solidFill>
                  <a:srgbClr val="0F6E6E"/>
                </a:solidFill>
                <a:latin typeface="Vazirmatn"/>
                <a:cs typeface="B Zar" panose="00000400000000000000" pitchFamily="2" charset="-78"/>
              </a:rPr>
              <a:t>• یافته‌ها می‌تواند مبنای طراحی و اعتبارسنجی مداخلات و بسته‌های مراقبتی ساختاریافته و متناسب با زمینه فرهنگی باشد.</a:t>
            </a:r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E129F998-0773-C0E6-AE50-51FD60196F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8" y="4842168"/>
            <a:ext cx="3341596" cy="3106311"/>
          </a:xfrm>
          <a:prstGeom prst="rect">
            <a:avLst/>
          </a:prstGeom>
        </p:spPr>
      </p:pic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B0C17C8C-D97E-0710-8832-6F1248C4AE7C}"/>
              </a:ext>
            </a:extLst>
          </p:cNvPr>
          <p:cNvSpPr/>
          <p:nvPr/>
        </p:nvSpPr>
        <p:spPr>
          <a:xfrm>
            <a:off x="131474" y="11304024"/>
            <a:ext cx="9784080" cy="5640937"/>
          </a:xfrm>
          <a:prstGeom prst="roundRect">
            <a:avLst/>
          </a:prstGeom>
          <a:solidFill>
            <a:srgbClr val="FFF0F5"/>
          </a:solidFill>
          <a:ln>
            <a:solidFill>
              <a:srgbClr val="C864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spcAft>
                <a:spcPts val="600"/>
              </a:spcAft>
            </a:pPr>
            <a:r>
              <a:rPr lang="fa-IR" sz="3600" b="1" dirty="0">
                <a:solidFill>
                  <a:srgbClr val="0F6E6E"/>
                </a:solidFill>
                <a:latin typeface="Vazirmatn"/>
                <a:cs typeface="B Zar" panose="00000400000000000000" pitchFamily="2" charset="-78"/>
              </a:rPr>
              <a:t>• </a:t>
            </a:r>
            <a:r>
              <a:rPr lang="fa-IR" sz="3600" dirty="0">
                <a:solidFill>
                  <a:srgbClr val="1F2937"/>
                </a:solidFill>
                <a:latin typeface="Vazirmatn"/>
                <a:cs typeface="B Zar" panose="00000400000000000000" pitchFamily="2" charset="-78"/>
              </a:rPr>
              <a:t>سرطان پستان علاوه بر پیامدهای جسمی، بر معنا، امید، هویت، روابط و سازگاری فرد با زندگی اثر می‌گذارد.</a:t>
            </a:r>
          </a:p>
          <a:p>
            <a:pPr algn="r">
              <a:spcAft>
                <a:spcPts val="600"/>
              </a:spcAft>
            </a:pPr>
            <a:r>
              <a:rPr lang="fa-IR" sz="3600" b="1" dirty="0">
                <a:solidFill>
                  <a:srgbClr val="0F6E6E"/>
                </a:solidFill>
                <a:latin typeface="Vazirmatn"/>
                <a:cs typeface="B Zar" panose="00000400000000000000" pitchFamily="2" charset="-78"/>
              </a:rPr>
              <a:t>• </a:t>
            </a:r>
            <a:r>
              <a:rPr lang="fa-IR" sz="3600" dirty="0">
                <a:solidFill>
                  <a:srgbClr val="1F2937"/>
                </a:solidFill>
                <a:latin typeface="Vazirmatn"/>
                <a:cs typeface="B Zar" panose="00000400000000000000" pitchFamily="2" charset="-78"/>
              </a:rPr>
              <a:t>در این شرایط، نیازهای معنوی و وجودی برجسته‌تر می‌شوند و ارائه مراقبت متناسب با باورها و ترجیحات فرد اهمیت می‌یابد.</a:t>
            </a:r>
          </a:p>
          <a:p>
            <a:pPr algn="r">
              <a:spcAft>
                <a:spcPts val="600"/>
              </a:spcAft>
            </a:pPr>
            <a:r>
              <a:rPr lang="fa-IR" sz="3600" b="1" dirty="0">
                <a:solidFill>
                  <a:srgbClr val="0F6E6E"/>
                </a:solidFill>
                <a:latin typeface="Vazirmatn"/>
                <a:cs typeface="B Zar" panose="00000400000000000000" pitchFamily="2" charset="-78"/>
              </a:rPr>
              <a:t>• </a:t>
            </a:r>
            <a:r>
              <a:rPr lang="fa-IR" sz="3600" dirty="0">
                <a:solidFill>
                  <a:srgbClr val="1F2937"/>
                </a:solidFill>
                <a:latin typeface="Vazirmatn"/>
                <a:cs typeface="B Zar" panose="00000400000000000000" pitchFamily="2" charset="-78"/>
              </a:rPr>
              <a:t>با وجود افزایش مطالعات معنویت در سرطان پستان، مراقبت معنوی در این جمعیت نیازمند تبیین یکپارچه است</a:t>
            </a:r>
            <a:r>
              <a:rPr lang="fa-IR" sz="3600" dirty="0">
                <a:solidFill>
                  <a:srgbClr val="1F2937"/>
                </a:solidFill>
                <a:latin typeface="Vazirmatn"/>
              </a:rPr>
              <a:t>.</a:t>
            </a:r>
          </a:p>
          <a:p>
            <a:pPr algn="r">
              <a:spcAft>
                <a:spcPts val="600"/>
              </a:spcAft>
            </a:pPr>
            <a:r>
              <a:rPr lang="fa-IR" sz="4000" b="1" dirty="0">
                <a:solidFill>
                  <a:srgbClr val="0F6E6E"/>
                </a:solidFill>
                <a:latin typeface="Vazirmatn"/>
                <a:cs typeface="B Zar" panose="00000400000000000000" pitchFamily="2" charset="-78"/>
              </a:rPr>
              <a:t>• هدف: تبیین مفهوم مراقبت معنوی در زنان مبتلا به سرطان پستان.</a:t>
            </a:r>
          </a:p>
        </p:txBody>
      </p:sp>
      <p:sp>
        <p:nvSpPr>
          <p:cNvPr id="3" name="Rounded Rectangle 19">
            <a:extLst>
              <a:ext uri="{FF2B5EF4-FFF2-40B4-BE49-F238E27FC236}">
                <a16:creationId xmlns:a16="http://schemas.microsoft.com/office/drawing/2014/main" id="{9783586D-5331-742C-07C5-3923046D14AE}"/>
              </a:ext>
            </a:extLst>
          </p:cNvPr>
          <p:cNvSpPr/>
          <p:nvPr/>
        </p:nvSpPr>
        <p:spPr>
          <a:xfrm>
            <a:off x="10768785" y="11570916"/>
            <a:ext cx="11370652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BE5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24FE00-55DB-20CB-CF52-1F2FD6CE0684}"/>
              </a:ext>
            </a:extLst>
          </p:cNvPr>
          <p:cNvSpPr/>
          <p:nvPr/>
        </p:nvSpPr>
        <p:spPr>
          <a:xfrm>
            <a:off x="11584667" y="11919934"/>
            <a:ext cx="9947472" cy="524027"/>
          </a:xfrm>
          <a:prstGeom prst="rect">
            <a:avLst/>
          </a:prstGeom>
          <a:solidFill>
            <a:srgbClr val="EAF6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4000" dirty="0">
                <a:solidFill>
                  <a:srgbClr val="FF0000"/>
                </a:solidFill>
                <a:cs typeface="B Zar" panose="00000400000000000000" pitchFamily="2" charset="-78"/>
              </a:rPr>
              <a:t>9 مطالعه کیفی</a:t>
            </a:r>
            <a:endParaRPr sz="4000" dirty="0">
              <a:solidFill>
                <a:srgbClr val="FF0000"/>
              </a:solidFill>
              <a:cs typeface="B Zar" panose="000004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0414A04-492B-39F7-AFA1-48A9E05B6E84}"/>
              </a:ext>
            </a:extLst>
          </p:cNvPr>
          <p:cNvSpPr/>
          <p:nvPr/>
        </p:nvSpPr>
        <p:spPr>
          <a:xfrm>
            <a:off x="11584667" y="12770863"/>
            <a:ext cx="9947472" cy="524027"/>
          </a:xfrm>
          <a:prstGeom prst="rect">
            <a:avLst/>
          </a:prstGeom>
          <a:solidFill>
            <a:srgbClr val="EAF6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4000" dirty="0">
                <a:solidFill>
                  <a:srgbClr val="FF0000"/>
                </a:solidFill>
                <a:cs typeface="B Zar" panose="00000400000000000000" pitchFamily="2" charset="-78"/>
              </a:rPr>
              <a:t>1 مطالعه آمیخته</a:t>
            </a:r>
            <a:endParaRPr sz="4000" dirty="0">
              <a:solidFill>
                <a:srgbClr val="FF0000"/>
              </a:solidFill>
              <a:cs typeface="B Zar" panose="000004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EE87237-2B54-9703-764E-6BCCE1E15C10}"/>
              </a:ext>
            </a:extLst>
          </p:cNvPr>
          <p:cNvSpPr/>
          <p:nvPr/>
        </p:nvSpPr>
        <p:spPr>
          <a:xfrm>
            <a:off x="11631305" y="13495731"/>
            <a:ext cx="9947472" cy="524027"/>
          </a:xfrm>
          <a:prstGeom prst="rect">
            <a:avLst/>
          </a:prstGeom>
          <a:solidFill>
            <a:srgbClr val="EAF6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4000" dirty="0">
                <a:solidFill>
                  <a:srgbClr val="FF0000"/>
                </a:solidFill>
                <a:cs typeface="B Zar" panose="00000400000000000000" pitchFamily="2" charset="-78"/>
              </a:rPr>
              <a:t>1 همبستگی توصیفی</a:t>
            </a:r>
            <a:endParaRPr sz="4000" dirty="0">
              <a:solidFill>
                <a:srgbClr val="FF0000"/>
              </a:solidFill>
              <a:cs typeface="B Zar" panose="000004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2883406-BE9B-74A1-7D41-F968570AFA98}"/>
              </a:ext>
            </a:extLst>
          </p:cNvPr>
          <p:cNvSpPr/>
          <p:nvPr/>
        </p:nvSpPr>
        <p:spPr>
          <a:xfrm>
            <a:off x="11584667" y="14284810"/>
            <a:ext cx="9947472" cy="524027"/>
          </a:xfrm>
          <a:prstGeom prst="rect">
            <a:avLst/>
          </a:prstGeom>
          <a:solidFill>
            <a:srgbClr val="EAF6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4000" dirty="0">
                <a:solidFill>
                  <a:srgbClr val="FF0000"/>
                </a:solidFill>
              </a:rPr>
              <a:t> </a:t>
            </a:r>
            <a:r>
              <a:rPr lang="fa-IR" sz="4000" dirty="0">
                <a:solidFill>
                  <a:srgbClr val="FF0000"/>
                </a:solidFill>
                <a:cs typeface="B Zar" panose="00000400000000000000" pitchFamily="2" charset="-78"/>
              </a:rPr>
              <a:t>1 مقطعی توصیفی</a:t>
            </a:r>
            <a:endParaRPr sz="4000" dirty="0">
              <a:solidFill>
                <a:srgbClr val="FF0000"/>
              </a:solidFill>
              <a:cs typeface="B Zar" panose="000004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D541F3A-BE4B-BC72-82EF-026869658CEF}"/>
              </a:ext>
            </a:extLst>
          </p:cNvPr>
          <p:cNvSpPr/>
          <p:nvPr/>
        </p:nvSpPr>
        <p:spPr>
          <a:xfrm>
            <a:off x="11631305" y="15088707"/>
            <a:ext cx="9947472" cy="524027"/>
          </a:xfrm>
          <a:prstGeom prst="rect">
            <a:avLst/>
          </a:prstGeom>
          <a:solidFill>
            <a:srgbClr val="EAF6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4000" dirty="0">
                <a:solidFill>
                  <a:srgbClr val="FF0000"/>
                </a:solidFill>
                <a:cs typeface="B Zar" panose="00000400000000000000" pitchFamily="2" charset="-78"/>
              </a:rPr>
              <a:t>12 نیمه تجربی</a:t>
            </a:r>
            <a:endParaRPr sz="4000" dirty="0">
              <a:solidFill>
                <a:srgbClr val="FF0000"/>
              </a:solidFill>
              <a:cs typeface="B Zar" panose="00000400000000000000" pitchFamily="2" charset="-78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FB1C8FA-A306-35E1-7962-F970A40216C4}"/>
              </a:ext>
            </a:extLst>
          </p:cNvPr>
          <p:cNvSpPr txBox="1"/>
          <p:nvPr/>
        </p:nvSpPr>
        <p:spPr>
          <a:xfrm>
            <a:off x="63430" y="22991431"/>
            <a:ext cx="2154919" cy="120032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>
                <a:solidFill>
                  <a:schemeClr val="dk1"/>
                </a:solidFill>
                <a:cs typeface="B Zar" panose="000004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a-IR" sz="3600" b="1" dirty="0">
                <a:solidFill>
                  <a:srgbClr val="0F6E6E"/>
                </a:solidFill>
                <a:latin typeface="Vazirmatn"/>
              </a:rPr>
              <a:t>234 </a:t>
            </a:r>
          </a:p>
          <a:p>
            <a:r>
              <a:rPr lang="fa-IR" sz="3600" b="1" dirty="0">
                <a:solidFill>
                  <a:srgbClr val="0F6E6E"/>
                </a:solidFill>
                <a:latin typeface="Vazirmatn"/>
              </a:rPr>
              <a:t>رکورد</a:t>
            </a:r>
            <a:endParaRPr lang="en-US" sz="3600" b="1" dirty="0">
              <a:solidFill>
                <a:srgbClr val="0F6E6E"/>
              </a:solidFill>
              <a:latin typeface="Vazirmatn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6CD545A-0ACC-59E1-3478-8DDA07419FFD}"/>
              </a:ext>
            </a:extLst>
          </p:cNvPr>
          <p:cNvSpPr txBox="1"/>
          <p:nvPr/>
        </p:nvSpPr>
        <p:spPr>
          <a:xfrm>
            <a:off x="2517087" y="22919636"/>
            <a:ext cx="2154919" cy="120032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>
                <a:solidFill>
                  <a:schemeClr val="dk1"/>
                </a:solidFill>
                <a:cs typeface="B Zar" panose="000004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a-IR" sz="3600" b="1" dirty="0">
                <a:solidFill>
                  <a:srgbClr val="0F6E6E"/>
                </a:solidFill>
                <a:latin typeface="Vazirmatn"/>
              </a:rPr>
              <a:t>حذف ۸۰ تکراری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ACE5781-A5DD-3838-A30C-E5BF02E483D3}"/>
              </a:ext>
            </a:extLst>
          </p:cNvPr>
          <p:cNvSpPr txBox="1"/>
          <p:nvPr/>
        </p:nvSpPr>
        <p:spPr>
          <a:xfrm>
            <a:off x="5023514" y="22919636"/>
            <a:ext cx="2154919" cy="120032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3600" b="1" dirty="0">
                <a:solidFill>
                  <a:srgbClr val="0F6E6E"/>
                </a:solidFill>
                <a:latin typeface="Vazirmatn"/>
                <a:cs typeface="B Zar" panose="00000400000000000000" pitchFamily="2" charset="-78"/>
              </a:rPr>
              <a:t>غربالگری ۱۵۴ رکورد</a:t>
            </a: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F72A87FC-06DB-B97C-E89B-D4F6D233BA22}"/>
              </a:ext>
            </a:extLst>
          </p:cNvPr>
          <p:cNvSpPr/>
          <p:nvPr/>
        </p:nvSpPr>
        <p:spPr>
          <a:xfrm>
            <a:off x="2218350" y="23445369"/>
            <a:ext cx="268818" cy="719406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16E75879-A464-781B-7709-9385423F5A1E}"/>
              </a:ext>
            </a:extLst>
          </p:cNvPr>
          <p:cNvSpPr/>
          <p:nvPr/>
        </p:nvSpPr>
        <p:spPr>
          <a:xfrm>
            <a:off x="4671912" y="23364059"/>
            <a:ext cx="305442" cy="755906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EF893913-10A4-D5CB-2177-4AA9BE91AA82}"/>
              </a:ext>
            </a:extLst>
          </p:cNvPr>
          <p:cNvSpPr/>
          <p:nvPr/>
        </p:nvSpPr>
        <p:spPr>
          <a:xfrm>
            <a:off x="7204998" y="23395375"/>
            <a:ext cx="324943" cy="637087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99316AF-B328-3429-6455-C34445E5F48B}"/>
              </a:ext>
            </a:extLst>
          </p:cNvPr>
          <p:cNvSpPr txBox="1"/>
          <p:nvPr/>
        </p:nvSpPr>
        <p:spPr>
          <a:xfrm>
            <a:off x="7530035" y="22845204"/>
            <a:ext cx="1865235" cy="1200329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>
                <a:solidFill>
                  <a:schemeClr val="dk1"/>
                </a:solidFill>
                <a:cs typeface="B Zar" panose="00000400000000000000" pitchFamily="2" charset="-78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fa-IR" sz="3600" b="1" dirty="0">
                <a:solidFill>
                  <a:schemeClr val="tx1"/>
                </a:solidFill>
                <a:latin typeface="Vazirmatn"/>
              </a:rPr>
              <a:t>۲۴ مقاله نهایی</a:t>
            </a:r>
          </a:p>
        </p:txBody>
      </p:sp>
      <p:sp>
        <p:nvSpPr>
          <p:cNvPr id="37" name="Rectangle 10">
            <a:extLst>
              <a:ext uri="{FF2B5EF4-FFF2-40B4-BE49-F238E27FC236}">
                <a16:creationId xmlns:a16="http://schemas.microsoft.com/office/drawing/2014/main" id="{51A73295-83A3-1648-C1D4-5D0812F066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68785" y="10028560"/>
            <a:ext cx="11370652" cy="898957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مطالعات وارد شده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40" name="Rectangle 10">
            <a:extLst>
              <a:ext uri="{FF2B5EF4-FFF2-40B4-BE49-F238E27FC236}">
                <a16:creationId xmlns:a16="http://schemas.microsoft.com/office/drawing/2014/main" id="{B8009003-9B86-58E3-66ED-1C0B4CABA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9104" y="16944963"/>
            <a:ext cx="10792959" cy="815777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ویژگی های مراقبت معنوی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43" name="Rounded Rectangle 37">
            <a:extLst>
              <a:ext uri="{FF2B5EF4-FFF2-40B4-BE49-F238E27FC236}">
                <a16:creationId xmlns:a16="http://schemas.microsoft.com/office/drawing/2014/main" id="{ECDD355B-E231-E0DA-E828-140CC8198E8A}"/>
              </a:ext>
            </a:extLst>
          </p:cNvPr>
          <p:cNvSpPr/>
          <p:nvPr/>
        </p:nvSpPr>
        <p:spPr>
          <a:xfrm>
            <a:off x="13454276" y="20000553"/>
            <a:ext cx="5669280" cy="2103120"/>
          </a:xfrm>
          <a:prstGeom prst="roundRect">
            <a:avLst/>
          </a:prstGeom>
          <a:solidFill>
            <a:srgbClr val="0F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5400" b="1" dirty="0">
                <a:solidFill>
                  <a:schemeClr val="tx1"/>
                </a:solidFill>
                <a:latin typeface="Vazirmatn"/>
                <a:cs typeface="B Zar" panose="00000400000000000000" pitchFamily="2" charset="-78"/>
              </a:rPr>
              <a:t>مراقبت معنوی</a:t>
            </a:r>
          </a:p>
        </p:txBody>
      </p:sp>
      <p:sp>
        <p:nvSpPr>
          <p:cNvPr id="51" name="Rounded Rectangle 38">
            <a:extLst>
              <a:ext uri="{FF2B5EF4-FFF2-40B4-BE49-F238E27FC236}">
                <a16:creationId xmlns:a16="http://schemas.microsoft.com/office/drawing/2014/main" id="{2FCD1BC3-0B41-FB3E-C10D-7C75C0335087}"/>
              </a:ext>
            </a:extLst>
          </p:cNvPr>
          <p:cNvSpPr/>
          <p:nvPr/>
        </p:nvSpPr>
        <p:spPr>
          <a:xfrm>
            <a:off x="14682016" y="18217940"/>
            <a:ext cx="3240724" cy="1091066"/>
          </a:xfrm>
          <a:prstGeom prst="roundRect">
            <a:avLst/>
          </a:prstGeom>
          <a:solidFill>
            <a:srgbClr val="E87A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b="1" dirty="0">
                <a:solidFill>
                  <a:schemeClr val="tx1"/>
                </a:solidFill>
                <a:latin typeface="Vazirmatn"/>
                <a:cs typeface="B Zar" panose="00000400000000000000" pitchFamily="2" charset="-78"/>
              </a:rPr>
              <a:t>فردمحوری</a:t>
            </a:r>
          </a:p>
          <a:p>
            <a:pPr algn="ctr"/>
            <a:endParaRPr sz="3200" b="1" dirty="0">
              <a:solidFill>
                <a:schemeClr val="tx1"/>
              </a:solidFill>
              <a:latin typeface="Vazirmatn"/>
              <a:cs typeface="B Zar" panose="00000400000000000000" pitchFamily="2" charset="-78"/>
            </a:endParaRPr>
          </a:p>
        </p:txBody>
      </p:sp>
      <p:sp>
        <p:nvSpPr>
          <p:cNvPr id="55" name="Rounded Rectangle 39">
            <a:extLst>
              <a:ext uri="{FF2B5EF4-FFF2-40B4-BE49-F238E27FC236}">
                <a16:creationId xmlns:a16="http://schemas.microsoft.com/office/drawing/2014/main" id="{B04EEDFA-E426-F339-6286-EE36AEE1E37B}"/>
              </a:ext>
            </a:extLst>
          </p:cNvPr>
          <p:cNvSpPr/>
          <p:nvPr/>
        </p:nvSpPr>
        <p:spPr>
          <a:xfrm>
            <a:off x="18952771" y="18410050"/>
            <a:ext cx="3240723" cy="898957"/>
          </a:xfrm>
          <a:prstGeom prst="roundRect">
            <a:avLst/>
          </a:prstGeom>
          <a:solidFill>
            <a:srgbClr val="E87A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b="1" dirty="0">
                <a:solidFill>
                  <a:schemeClr val="tx1"/>
                </a:solidFill>
                <a:latin typeface="Vazirmatn"/>
                <a:cs typeface="B Zar" panose="00000400000000000000" pitchFamily="2" charset="-78"/>
              </a:rPr>
              <a:t>نیازمحوری</a:t>
            </a:r>
            <a:endParaRPr sz="3200" b="1" dirty="0">
              <a:solidFill>
                <a:schemeClr val="tx1"/>
              </a:solidFill>
              <a:latin typeface="Vazirmatn"/>
              <a:cs typeface="B Zar" panose="00000400000000000000" pitchFamily="2" charset="-78"/>
            </a:endParaRPr>
          </a:p>
        </p:txBody>
      </p:sp>
      <p:sp>
        <p:nvSpPr>
          <p:cNvPr id="57" name="Rounded Rectangle 40">
            <a:extLst>
              <a:ext uri="{FF2B5EF4-FFF2-40B4-BE49-F238E27FC236}">
                <a16:creationId xmlns:a16="http://schemas.microsoft.com/office/drawing/2014/main" id="{1B9D2F96-CE41-A7B7-26EE-38A4146E56B2}"/>
              </a:ext>
            </a:extLst>
          </p:cNvPr>
          <p:cNvSpPr/>
          <p:nvPr/>
        </p:nvSpPr>
        <p:spPr>
          <a:xfrm>
            <a:off x="10665769" y="18380866"/>
            <a:ext cx="3240724" cy="1254337"/>
          </a:xfrm>
          <a:prstGeom prst="roundRect">
            <a:avLst/>
          </a:prstGeom>
          <a:solidFill>
            <a:srgbClr val="E87A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b="1" dirty="0">
                <a:solidFill>
                  <a:schemeClr val="tx1"/>
                </a:solidFill>
                <a:latin typeface="Vazirmatn"/>
                <a:cs typeface="B Zar" panose="00000400000000000000" pitchFamily="2" charset="-78"/>
              </a:rPr>
              <a:t>رابطه‌ای و همدلانه</a:t>
            </a:r>
          </a:p>
          <a:p>
            <a:pPr algn="ctr"/>
            <a:endParaRPr sz="3200" b="1" dirty="0">
              <a:solidFill>
                <a:schemeClr val="tx1"/>
              </a:solidFill>
              <a:latin typeface="Vazirmatn"/>
              <a:cs typeface="B Zar" panose="00000400000000000000" pitchFamily="2" charset="-78"/>
            </a:endParaRPr>
          </a:p>
        </p:txBody>
      </p:sp>
      <p:sp>
        <p:nvSpPr>
          <p:cNvPr id="59" name="Rounded Rectangle 41">
            <a:extLst>
              <a:ext uri="{FF2B5EF4-FFF2-40B4-BE49-F238E27FC236}">
                <a16:creationId xmlns:a16="http://schemas.microsoft.com/office/drawing/2014/main" id="{7626BEAB-DBE8-AAEB-C14C-74D985BE3E81}"/>
              </a:ext>
            </a:extLst>
          </p:cNvPr>
          <p:cNvSpPr/>
          <p:nvPr/>
        </p:nvSpPr>
        <p:spPr>
          <a:xfrm>
            <a:off x="19553521" y="20482051"/>
            <a:ext cx="2810265" cy="1005840"/>
          </a:xfrm>
          <a:prstGeom prst="roundRect">
            <a:avLst/>
          </a:prstGeom>
          <a:solidFill>
            <a:srgbClr val="E87A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b="1" dirty="0">
                <a:solidFill>
                  <a:schemeClr val="tx1"/>
                </a:solidFill>
                <a:latin typeface="Vazirmatn"/>
                <a:cs typeface="B Zar" panose="00000400000000000000" pitchFamily="2" charset="-78"/>
              </a:rPr>
              <a:t>معنامحوری</a:t>
            </a:r>
            <a:endParaRPr sz="3200" b="1" dirty="0">
              <a:solidFill>
                <a:schemeClr val="tx1"/>
              </a:solidFill>
              <a:latin typeface="Vazirmatn"/>
              <a:cs typeface="B Zar" panose="00000400000000000000" pitchFamily="2" charset="-78"/>
            </a:endParaRPr>
          </a:p>
        </p:txBody>
      </p:sp>
      <p:sp>
        <p:nvSpPr>
          <p:cNvPr id="61" name="Rounded Rectangle 42">
            <a:extLst>
              <a:ext uri="{FF2B5EF4-FFF2-40B4-BE49-F238E27FC236}">
                <a16:creationId xmlns:a16="http://schemas.microsoft.com/office/drawing/2014/main" id="{947F6268-61F4-98F3-49F6-A95E5B295CDA}"/>
              </a:ext>
            </a:extLst>
          </p:cNvPr>
          <p:cNvSpPr/>
          <p:nvPr/>
        </p:nvSpPr>
        <p:spPr>
          <a:xfrm>
            <a:off x="10052899" y="20859081"/>
            <a:ext cx="3202514" cy="1228051"/>
          </a:xfrm>
          <a:prstGeom prst="roundRect">
            <a:avLst/>
          </a:prstGeom>
          <a:solidFill>
            <a:srgbClr val="E87A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b="1" dirty="0">
                <a:solidFill>
                  <a:schemeClr val="tx1"/>
                </a:solidFill>
                <a:latin typeface="Vazirmatn"/>
                <a:cs typeface="B Zar" panose="00000400000000000000" pitchFamily="2" charset="-78"/>
              </a:rPr>
              <a:t>چندبعدی بودن</a:t>
            </a:r>
          </a:p>
        </p:txBody>
      </p:sp>
      <p:sp>
        <p:nvSpPr>
          <p:cNvPr id="70" name="Rounded Rectangle 43">
            <a:extLst>
              <a:ext uri="{FF2B5EF4-FFF2-40B4-BE49-F238E27FC236}">
                <a16:creationId xmlns:a16="http://schemas.microsoft.com/office/drawing/2014/main" id="{EEE4EB75-61B0-1DDC-076A-BA42DE4285DC}"/>
              </a:ext>
            </a:extLst>
          </p:cNvPr>
          <p:cNvSpPr/>
          <p:nvPr/>
        </p:nvSpPr>
        <p:spPr>
          <a:xfrm>
            <a:off x="16866306" y="22942696"/>
            <a:ext cx="3609243" cy="978205"/>
          </a:xfrm>
          <a:prstGeom prst="roundRect">
            <a:avLst/>
          </a:prstGeom>
          <a:solidFill>
            <a:srgbClr val="E87A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b="1" dirty="0">
                <a:solidFill>
                  <a:schemeClr val="tx1"/>
                </a:solidFill>
                <a:latin typeface="Vazirmatn"/>
                <a:cs typeface="B Zar" panose="00000400000000000000" pitchFamily="2" charset="-78"/>
              </a:rPr>
              <a:t>حساسیت فرهنگی</a:t>
            </a:r>
          </a:p>
        </p:txBody>
      </p:sp>
      <p:sp>
        <p:nvSpPr>
          <p:cNvPr id="75" name="Rounded Rectangle 44">
            <a:extLst>
              <a:ext uri="{FF2B5EF4-FFF2-40B4-BE49-F238E27FC236}">
                <a16:creationId xmlns:a16="http://schemas.microsoft.com/office/drawing/2014/main" id="{F5F15A7C-3BDB-54A2-59B4-970F7DE1C23D}"/>
              </a:ext>
            </a:extLst>
          </p:cNvPr>
          <p:cNvSpPr/>
          <p:nvPr/>
        </p:nvSpPr>
        <p:spPr>
          <a:xfrm>
            <a:off x="12266397" y="22883212"/>
            <a:ext cx="3397451" cy="978118"/>
          </a:xfrm>
          <a:prstGeom prst="roundRect">
            <a:avLst/>
          </a:prstGeom>
          <a:solidFill>
            <a:srgbClr val="E87A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200" b="1" dirty="0">
                <a:solidFill>
                  <a:schemeClr val="tx1"/>
                </a:solidFill>
                <a:latin typeface="Vazirmatn"/>
                <a:cs typeface="B Zar" panose="00000400000000000000" pitchFamily="2" charset="-78"/>
              </a:rPr>
              <a:t>مشارکت خانواده</a:t>
            </a:r>
          </a:p>
        </p:txBody>
      </p:sp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365</TotalTime>
  <Words>603</Words>
  <Application>Microsoft Office PowerPoint</Application>
  <PresentationFormat>Custom</PresentationFormat>
  <Paragraphs>54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Arial</vt:lpstr>
      <vt:lpstr>B Nazanin</vt:lpstr>
      <vt:lpstr>B Zar</vt:lpstr>
      <vt:lpstr>Calibri</vt:lpstr>
      <vt:lpstr>Calibri Light</vt:lpstr>
      <vt:lpstr>inherit</vt:lpstr>
      <vt:lpstr>Libre Baskerville</vt:lpstr>
      <vt:lpstr>Times New Roman</vt:lpstr>
      <vt:lpstr>Times New Roman Bold</vt:lpstr>
      <vt:lpstr>Vazirmatn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fatemeh dehghani</cp:lastModifiedBy>
  <cp:revision>44</cp:revision>
  <dcterms:created xsi:type="dcterms:W3CDTF">2026-09-07T19:22:54Z</dcterms:created>
  <dcterms:modified xsi:type="dcterms:W3CDTF">2026-10-10T16:37:37Z</dcterms:modified>
</cp:coreProperties>
</file>