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23" d="100"/>
          <a:sy n="23" d="100"/>
        </p:scale>
        <p:origin x="87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10/6/2026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behnoosh.hm@gmail.com" TargetMode="Externa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6348393" y="5016239"/>
            <a:ext cx="29874448"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a:r>
              <a:rPr lang="en-US" sz="3600" b="1" dirty="0"/>
              <a:t>Integration of Infection Prevention and Control into Structured Nursing Handover for Patient Safety and Health Service Transformation: A Scoping Review</a:t>
            </a:r>
            <a:endParaRPr lang="en-GB" sz="3600" dirty="0"/>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011518"/>
            <a:ext cx="6314239" cy="1918097"/>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2800" dirty="0">
                <a:solidFill>
                  <a:schemeClr val="tx1"/>
                </a:solidFill>
                <a:cs typeface="B Nazanin" panose="00000400000000000000" pitchFamily="2" charset="-78"/>
              </a:rPr>
              <a:t>Code: </a:t>
            </a:r>
            <a:r>
              <a:rPr lang="en-GB" sz="2800" dirty="0"/>
              <a:t>20.1001.2.0525158426.1404.1.1.615.5 </a:t>
            </a:r>
            <a:endParaRPr lang="fa-IR" sz="2800" dirty="0">
              <a:solidFill>
                <a:schemeClr val="tx1"/>
              </a:solidFill>
              <a:cs typeface="B Nazanin"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rtl="1"/>
            <a:r>
              <a:rPr lang="en-US" sz="5400" dirty="0">
                <a:solidFill>
                  <a:schemeClr val="accent1"/>
                </a:solidFill>
                <a:cs typeface="B Nazanin" panose="00000400000000000000" pitchFamily="2" charset="-78"/>
              </a:rPr>
              <a:t>Author’s</a:t>
            </a:r>
            <a:r>
              <a:rPr lang="fa-IR" sz="5400" dirty="0">
                <a:solidFill>
                  <a:schemeClr val="accent1"/>
                </a:solidFill>
                <a:cs typeface="B Nazanin" panose="00000400000000000000" pitchFamily="2" charset="-78"/>
              </a:rPr>
              <a:t> </a:t>
            </a:r>
            <a:r>
              <a:rPr lang="en-US" sz="5400" dirty="0">
                <a:solidFill>
                  <a:schemeClr val="accent1"/>
                </a:solidFill>
                <a:cs typeface="B Nazanin" panose="00000400000000000000" pitchFamily="2" charset="-78"/>
              </a:rPr>
              <a:t>photo</a:t>
            </a: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7148775" y="6877918"/>
            <a:ext cx="28860003" cy="2289858"/>
          </a:xfrm>
          <a:prstGeom prst="rect">
            <a:avLst/>
          </a:prstGeom>
        </p:spPr>
        <p:txBody>
          <a:bodyPr wrap="square"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en-US" sz="4000" b="1" dirty="0">
                <a:solidFill>
                  <a:srgbClr val="000001"/>
                </a:solidFill>
                <a:latin typeface="Times New Roman" panose="02020603050405020304" pitchFamily="18" charset="0"/>
                <a:ea typeface="Open Sauce Bold"/>
                <a:cs typeface="Times New Roman" panose="02020603050405020304" pitchFamily="18" charset="0"/>
                <a:sym typeface="Open Sauce Bold"/>
              </a:rPr>
              <a:t>Fatemeh </a:t>
            </a:r>
            <a:r>
              <a:rPr lang="en-US" sz="4000" b="1" dirty="0" err="1">
                <a:solidFill>
                  <a:srgbClr val="000001"/>
                </a:solidFill>
                <a:latin typeface="Times New Roman" panose="02020603050405020304" pitchFamily="18" charset="0"/>
                <a:ea typeface="Open Sauce Bold"/>
                <a:cs typeface="Times New Roman" panose="02020603050405020304" pitchFamily="18" charset="0"/>
                <a:sym typeface="Open Sauce Bold"/>
              </a:rPr>
              <a:t>Hajimoradi</a:t>
            </a:r>
            <a:r>
              <a:rPr lang="en-US" sz="4000" b="1" dirty="0">
                <a:solidFill>
                  <a:srgbClr val="000001"/>
                </a:solidFill>
                <a:latin typeface="Times New Roman" panose="02020603050405020304" pitchFamily="18" charset="0"/>
                <a:ea typeface="Open Sauce Bold"/>
                <a:cs typeface="Times New Roman" panose="02020603050405020304" pitchFamily="18" charset="0"/>
                <a:sym typeface="Open Sauce Bold"/>
              </a:rPr>
              <a:t> (1)</a:t>
            </a:r>
          </a:p>
          <a:p>
            <a:pPr algn="ctr"/>
            <a:r>
              <a:rPr lang="en-US" sz="3200" b="1" dirty="0">
                <a:latin typeface="Times New Roman" panose="02020603050405020304" pitchFamily="18" charset="0"/>
                <a:cs typeface="Times New Roman" panose="02020603050405020304" pitchFamily="18" charset="0"/>
              </a:rPr>
              <a:t>Student Research Committee, Department of Medical Surgical Nursing, School of Nursing &amp; Midwifery, Shahid Beheshti University of Medical Sciences, Tehran, </a:t>
            </a:r>
            <a:r>
              <a:rPr lang="en-US" sz="3200" b="1" dirty="0" err="1">
                <a:latin typeface="Times New Roman" panose="02020603050405020304" pitchFamily="18" charset="0"/>
                <a:cs typeface="Times New Roman" panose="02020603050405020304" pitchFamily="18" charset="0"/>
              </a:rPr>
              <a:t>Iran.Email</a:t>
            </a:r>
            <a:r>
              <a:rPr lang="en-US" sz="3200" b="1" dirty="0">
                <a:latin typeface="Times New Roman" panose="02020603050405020304" pitchFamily="18" charset="0"/>
                <a:cs typeface="Times New Roman" panose="02020603050405020304" pitchFamily="18" charset="0"/>
              </a:rPr>
              <a:t>: </a:t>
            </a:r>
            <a:r>
              <a:rPr lang="en-US" sz="3200" b="1" u="sng" dirty="0">
                <a:latin typeface="Times New Roman" panose="02020603050405020304" pitchFamily="18" charset="0"/>
                <a:cs typeface="Times New Roman" panose="02020603050405020304" pitchFamily="18" charset="0"/>
                <a:hlinkClick r:id="rId3"/>
              </a:rPr>
              <a:t>behnoosh.hm@gmail.com</a:t>
            </a:r>
            <a:endParaRPr lang="en-US" sz="3200" dirty="0">
              <a:solidFill>
                <a:srgbClr val="000001"/>
              </a:solidFill>
              <a:latin typeface="Times New Roman" panose="02020603050405020304" pitchFamily="18" charset="0"/>
              <a:ea typeface="Open Sauce"/>
              <a:cs typeface="Times New Roman" panose="02020603050405020304" pitchFamily="18" charset="0"/>
              <a:sym typeface="Open Sauce"/>
            </a:endParaRPr>
          </a:p>
          <a:p>
            <a:pPr algn="ctr"/>
            <a:endParaRPr lang="en-US" sz="3200" dirty="0">
              <a:solidFill>
                <a:srgbClr val="235078"/>
              </a:solidFill>
              <a:latin typeface="Times New Roman" panose="02020603050405020304" pitchFamily="18" charset="0"/>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Backgrounds</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276641" y="17973400"/>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en-US" sz="3600" b="1" dirty="0">
                <a:solidFill>
                  <a:schemeClr val="bg1"/>
                </a:solidFill>
                <a:latin typeface="Times New Roman Bold"/>
                <a:ea typeface="Times New Roman Bold"/>
                <a:cs typeface="Times New Roman Bold"/>
                <a:sym typeface="Times New Roman Bold"/>
              </a:rPr>
              <a:t>References</a:t>
            </a: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7" y="11402031"/>
            <a:ext cx="9635249" cy="5509200"/>
          </a:xfrm>
          <a:prstGeom prst="rect">
            <a:avLst/>
          </a:prstGeom>
          <a:noFill/>
        </p:spPr>
        <p:txBody>
          <a:bodyPr wrap="square" rtlCol="0">
            <a:spAutoFit/>
          </a:bodyPr>
          <a:lstStyle>
            <a:defPPr>
              <a:defRPr kern="1200"/>
            </a:defPPr>
          </a:lstStyle>
          <a:p>
            <a:pPr algn="just"/>
            <a:r>
              <a:rPr lang="en-US" sz="3200" dirty="0"/>
              <a:t>Nursing handover is an essential component of safe and continuous patient care. Inadequate transfer of clinical information can contribute to communication failures, preventable errors, delayed interventions, and compromised patient safety. Although structured nursing handover has been widely studied, the integration of infection prevention and control (IPC) components into this process has received comparatively less attention. Incorporating IPC-related information into nursing handover may provide an opportunity to improve the quality, safety, and continuity of healthcare services.</a:t>
            </a:r>
            <a:endParaRPr lang="en-US" sz="3200" dirty="0">
              <a:solidFill>
                <a:srgbClr val="000001"/>
              </a:solidFill>
              <a:latin typeface="Times New Roman"/>
              <a:cs typeface="Times New Roman"/>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212682" y="11987767"/>
            <a:ext cx="9857035" cy="4031873"/>
          </a:xfrm>
          <a:prstGeom prst="rect">
            <a:avLst/>
          </a:prstGeom>
          <a:noFill/>
        </p:spPr>
        <p:txBody>
          <a:bodyPr wrap="square" rtlCol="0">
            <a:spAutoFit/>
          </a:bodyPr>
          <a:lstStyle>
            <a:defPPr>
              <a:defRPr kern="1200"/>
            </a:defPPr>
          </a:lstStyle>
          <a:p>
            <a:r>
              <a:rPr lang="en-US" sz="3200" dirty="0">
                <a:latin typeface="Times New Roman" panose="02020603050405020304" pitchFamily="18" charset="0"/>
                <a:cs typeface="Times New Roman" panose="02020603050405020304" pitchFamily="18" charset="0"/>
              </a:rPr>
              <a:t>Integrating infection prevention and control components into structured nursing handover represents a potentially valuable approach to transforming routine nursing communication into a standardized and risk-oriented process. Further research is needed to develop and evaluate evidence-based handover models that simultaneously address patient safety, infection prevention, and continuity of care</a:t>
            </a:r>
            <a:endParaRPr lang="en-GB" sz="3200" dirty="0">
              <a:latin typeface="Times New Roman" panose="02020603050405020304" pitchFamily="18" charset="0"/>
              <a:cs typeface="Times New Roman" panose="02020603050405020304" pitchFamily="18" charset="0"/>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3148724" y="18922073"/>
            <a:ext cx="9920993" cy="4924425"/>
          </a:xfrm>
          <a:prstGeom prst="rect">
            <a:avLst/>
          </a:prstGeom>
        </p:spPr>
        <p:txBody>
          <a:bodyPr wrap="square" lIns="0" tIns="0" rIns="0" bIns="0" rtlCol="0" anchor="t">
            <a:spAutoFit/>
          </a:bodyPr>
          <a:lstStyle/>
          <a:p>
            <a:r>
              <a:rPr lang="en-US" sz="3200" dirty="0"/>
              <a:t>1)</a:t>
            </a:r>
            <a:r>
              <a:rPr lang="en-US" sz="3200" dirty="0" err="1"/>
              <a:t>Bonaconsa</a:t>
            </a:r>
            <a:r>
              <a:rPr lang="en-US" sz="3200" dirty="0"/>
              <a:t> C, van den Bergh D, Charani E, Phillips T, </a:t>
            </a:r>
            <a:r>
              <a:rPr lang="en-US" sz="3200" dirty="0" err="1"/>
              <a:t>Spogter</a:t>
            </a:r>
            <a:r>
              <a:rPr lang="en-US" sz="3200" dirty="0"/>
              <a:t> A, Mohamed A, Peters D, Joubert I, Mendelson M. Co-design of a nurse handover tool to </a:t>
            </a:r>
            <a:r>
              <a:rPr lang="en-US" sz="3200" dirty="0" err="1"/>
              <a:t>optimise</a:t>
            </a:r>
            <a:r>
              <a:rPr lang="en-US" sz="3200" dirty="0"/>
              <a:t> infection control and antimicrobial stewardship in a low resource setting intensive care unit: a nurse led collaboration. </a:t>
            </a:r>
            <a:r>
              <a:rPr lang="en-US" sz="3200" dirty="0" err="1"/>
              <a:t>Wellcome</a:t>
            </a:r>
            <a:r>
              <a:rPr lang="en-US" sz="3200" dirty="0"/>
              <a:t> Open Research. 2024 Oct 15;9:583.</a:t>
            </a:r>
          </a:p>
          <a:p>
            <a:endParaRPr lang="en-GB" sz="3200" dirty="0"/>
          </a:p>
          <a:p>
            <a:r>
              <a:rPr lang="en-US" sz="3200" dirty="0"/>
              <a:t>2) Bressan V, Mio M, Palese A. Nursing handovers and patient safety: Findings from an umbrella review. Journal of Advanced Nursing. 2020 Apr;76(4):927-38.</a:t>
            </a:r>
            <a:endParaRPr lang="en-GB" sz="3200" dirty="0"/>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277514" y="17902360"/>
            <a:ext cx="10840607" cy="65402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r>
              <a:rPr lang="en-US" sz="3200" dirty="0"/>
              <a:t>This scoping review will be conducted based on the updated JBI guidance and the PRISMA</a:t>
            </a:r>
            <a:r>
              <a:rPr lang="fa-IR" sz="3200" dirty="0"/>
              <a:t>ـ</a:t>
            </a:r>
            <a:r>
              <a:rPr lang="en-US" sz="3200" dirty="0" err="1"/>
              <a:t>ScR</a:t>
            </a:r>
            <a:r>
              <a:rPr lang="en-US" sz="3200" dirty="0"/>
              <a:t> framework. PubMed, Scopus, and web of science will be searched for studies published from 2016 to 2026 studies which Search terms included combinations of “nursing handover,” “nursing handoff,” “shift report,” “infection prevention,” “infection control,” “patient safety,” and “quality of care.” Studies addressing nursing handover and incorporating infection prevention, patient safety, or quality-of-care components in hospital or acute-care settings were considered eligible. Relevant studies were screened and selected according to predefined inclusion and exclusion criteria. </a:t>
            </a:r>
            <a:endParaRPr lang="en-GB" sz="3200" dirty="0"/>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11655634" y="11527844"/>
            <a:ext cx="20214805" cy="30931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r>
              <a:rPr lang="en-US" sz="3200" dirty="0">
                <a:latin typeface="Times New Roman" panose="02020603050405020304" pitchFamily="18" charset="0"/>
                <a:cs typeface="Times New Roman" panose="02020603050405020304" pitchFamily="18" charset="0"/>
              </a:rPr>
              <a:t>Of 113 records identify through the database search, 31 studies met the eligibility criteria and were included in the final review. The findings indicated that structured nursing handover can improve the consistency and completeness of clinical information transfer and support patient safety and continuity of care. The identified evidence also suggested that incorporating IPC-related information, including infection risks, isolation precautions, invasive devices, and antimicrobial stewardship considerations, may strengthen handover as a proactive patient safety process. However, studies specifically addressing the integration of IPC into nursing handover were limited and heterogeneous.</a:t>
            </a:r>
            <a:endParaRPr lang="en-US" sz="3200" dirty="0">
              <a:solidFill>
                <a:srgbClr val="000001"/>
              </a:solidFill>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931988BC-A1CE-2D06-D322-071628CE82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5328" y="4170834"/>
            <a:ext cx="5359399" cy="5201658"/>
          </a:xfrm>
          <a:prstGeom prst="rect">
            <a:avLst/>
          </a:prstGeom>
        </p:spPr>
      </p:pic>
      <p:pic>
        <p:nvPicPr>
          <p:cNvPr id="11" name="Picture 10">
            <a:extLst>
              <a:ext uri="{FF2B5EF4-FFF2-40B4-BE49-F238E27FC236}">
                <a16:creationId xmlns:a16="http://schemas.microsoft.com/office/drawing/2014/main" id="{FFDB7535-E8F1-77A1-7D29-B6AC03B81C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008779" y="5685786"/>
            <a:ext cx="6741146" cy="4517995"/>
          </a:xfrm>
          <a:prstGeom prst="rect">
            <a:avLst/>
          </a:prstGeom>
        </p:spPr>
      </p:pic>
      <p:pic>
        <p:nvPicPr>
          <p:cNvPr id="13" name="Picture 12">
            <a:extLst>
              <a:ext uri="{FF2B5EF4-FFF2-40B4-BE49-F238E27FC236}">
                <a16:creationId xmlns:a16="http://schemas.microsoft.com/office/drawing/2014/main" id="{5FA9868B-5222-AC1F-48A4-8BA181AF16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575563" y="15100657"/>
            <a:ext cx="15420108" cy="9113568"/>
          </a:xfrm>
          <a:prstGeom prst="rect">
            <a:avLst/>
          </a:prstGeom>
        </p:spPr>
      </p:pic>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248</TotalTime>
  <Words>526</Words>
  <Application>Microsoft Office PowerPoint</Application>
  <PresentationFormat>Custom</PresentationFormat>
  <Paragraphs>18</Paragraphs>
  <Slides>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Arial</vt:lpstr>
      <vt:lpstr>B Nazanin</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Administrator</cp:lastModifiedBy>
  <cp:revision>29</cp:revision>
  <dcterms:created xsi:type="dcterms:W3CDTF">2026-09-07T19:22:54Z</dcterms:created>
  <dcterms:modified xsi:type="dcterms:W3CDTF">2026-10-06T14:34:54Z</dcterms:modified>
</cp:coreProperties>
</file>