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43526075" cy="2441416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7419" autoAdjust="0"/>
    <p:restoredTop sz="95165" autoAdjust="0"/>
  </p:normalViewPr>
  <p:slideViewPr>
    <p:cSldViewPr snapToGrid="0">
      <p:cViewPr>
        <p:scale>
          <a:sx n="30" d="100"/>
          <a:sy n="30" d="100"/>
        </p:scale>
        <p:origin x="91" y="-85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40760" y="3995560"/>
            <a:ext cx="32644556" cy="8499746"/>
          </a:xfrm>
        </p:spPr>
        <p:txBody>
          <a:bodyPr anchor="b"/>
          <a:lstStyle>
            <a:lvl1pPr algn="ctr">
              <a:defRPr sz="21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40760" y="12823089"/>
            <a:ext cx="32644556" cy="5894436"/>
          </a:xfrm>
        </p:spPr>
        <p:txBody>
          <a:bodyPr/>
          <a:lstStyle>
            <a:lvl1pPr marL="0" indent="0" algn="ctr">
              <a:buNone/>
              <a:defRPr sz="8544"/>
            </a:lvl1pPr>
            <a:lvl2pPr marL="1627632" indent="0" algn="ctr">
              <a:buNone/>
              <a:defRPr sz="7120"/>
            </a:lvl2pPr>
            <a:lvl3pPr marL="3255264" indent="0" algn="ctr">
              <a:buNone/>
              <a:defRPr sz="6408"/>
            </a:lvl3pPr>
            <a:lvl4pPr marL="4882896" indent="0" algn="ctr">
              <a:buNone/>
              <a:defRPr sz="5696"/>
            </a:lvl4pPr>
            <a:lvl5pPr marL="6510528" indent="0" algn="ctr">
              <a:buNone/>
              <a:defRPr sz="5696"/>
            </a:lvl5pPr>
            <a:lvl6pPr marL="8138160" indent="0" algn="ctr">
              <a:buNone/>
              <a:defRPr sz="5696"/>
            </a:lvl6pPr>
            <a:lvl7pPr marL="9765792" indent="0" algn="ctr">
              <a:buNone/>
              <a:defRPr sz="5696"/>
            </a:lvl7pPr>
            <a:lvl8pPr marL="11393424" indent="0" algn="ctr">
              <a:buNone/>
              <a:defRPr sz="5696"/>
            </a:lvl8pPr>
            <a:lvl9pPr marL="13021056" indent="0" algn="ctr">
              <a:buNone/>
              <a:defRPr sz="5696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4715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92418" y="1299830"/>
            <a:ext cx="37541240" cy="47189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2418" y="6499141"/>
            <a:ext cx="37541240" cy="154905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92418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A1EDF1-D5E0-41F8-B8A2-9EB19AE0DE91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18013" y="22628314"/>
            <a:ext cx="14690050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740290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99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3255264" rtl="0" eaLnBrk="1" latinLnBrk="0" hangingPunct="1">
        <a:lnSpc>
          <a:spcPct val="90000"/>
        </a:lnSpc>
        <a:spcBef>
          <a:spcPct val="0"/>
        </a:spcBef>
        <a:buNone/>
        <a:defRPr sz="1566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13816" indent="-813816" algn="l" defTabSz="3255264" rtl="0" eaLnBrk="1" latinLnBrk="0" hangingPunct="1">
        <a:lnSpc>
          <a:spcPct val="90000"/>
        </a:lnSpc>
        <a:spcBef>
          <a:spcPts val="3560"/>
        </a:spcBef>
        <a:buFont typeface="Arial" panose="020B0604020202020204" pitchFamily="34" charset="0"/>
        <a:buChar char="•"/>
        <a:defRPr sz="9968" kern="1200">
          <a:solidFill>
            <a:schemeClr val="tx1"/>
          </a:solidFill>
          <a:latin typeface="+mn-lt"/>
          <a:ea typeface="+mn-ea"/>
          <a:cs typeface="+mn-cs"/>
        </a:defRPr>
      </a:lvl1pPr>
      <a:lvl2pPr marL="244144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8544" kern="1200">
          <a:solidFill>
            <a:schemeClr val="tx1"/>
          </a:solidFill>
          <a:latin typeface="+mn-lt"/>
          <a:ea typeface="+mn-ea"/>
          <a:cs typeface="+mn-cs"/>
        </a:defRPr>
      </a:lvl2pPr>
      <a:lvl3pPr marL="406908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7120" kern="1200">
          <a:solidFill>
            <a:schemeClr val="tx1"/>
          </a:solidFill>
          <a:latin typeface="+mn-lt"/>
          <a:ea typeface="+mn-ea"/>
          <a:cs typeface="+mn-cs"/>
        </a:defRPr>
      </a:lvl3pPr>
      <a:lvl4pPr marL="569671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7324344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951976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1057960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220724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83487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1pPr>
      <a:lvl2pPr marL="162763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2pPr>
      <a:lvl3pPr marL="325526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3pPr>
      <a:lvl4pPr marL="488289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6510528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13816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976579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139342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02105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ext Box 1059">
            <a:extLst>
              <a:ext uri="{FF2B5EF4-FFF2-40B4-BE49-F238E27FC236}">
                <a16:creationId xmlns:a16="http://schemas.microsoft.com/office/drawing/2014/main" id="{5FCEA758-BCEF-456B-B1A4-AECE53182B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08299" y="5719821"/>
            <a:ext cx="30544167" cy="18466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82880" tIns="182880" rIns="182880" bIns="18288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 defTabSz="4029542">
              <a:spcBef>
                <a:spcPct val="20000"/>
              </a:spcBef>
              <a:defRPr/>
            </a:pPr>
            <a:r>
              <a:rPr lang="en-US" sz="4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Evolving Paradigm of Neutrophil Extracellular Traps (NETs) in Psoriasis Pathogenesis: From Cellular Mechanisms to Targeted Therapies</a:t>
            </a:r>
          </a:p>
        </p:txBody>
      </p:sp>
      <p:sp>
        <p:nvSpPr>
          <p:cNvPr id="63" name="AutoShape 4">
            <a:extLst>
              <a:ext uri="{FF2B5EF4-FFF2-40B4-BE49-F238E27FC236}">
                <a16:creationId xmlns:a16="http://schemas.microsoft.com/office/drawing/2014/main" id="{7F787EEC-C57D-4B19-88DC-C6D8BEEC61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26508" y="4170834"/>
            <a:ext cx="5359399" cy="1342668"/>
          </a:xfrm>
          <a:prstGeom prst="roundRect">
            <a:avLst>
              <a:gd name="adj" fmla="val 7000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274320" tIns="274320" rIns="274320" bIns="274320" anchor="ctr">
            <a:spAutoFit/>
          </a:bodyPr>
          <a:lstStyle/>
          <a:p>
            <a:pPr rtl="1">
              <a:defRPr/>
            </a:pPr>
            <a:r>
              <a:rPr lang="en-US" sz="4800" dirty="0">
                <a:solidFill>
                  <a:schemeClr val="tx1"/>
                </a:solidFill>
                <a:cs typeface="B Nazanin" panose="00000400000000000000" pitchFamily="2" charset="-78"/>
              </a:rPr>
              <a:t>Code: </a:t>
            </a:r>
            <a:r>
              <a:rPr lang="en-US" sz="4800" dirty="0"/>
              <a:t>1530</a:t>
            </a:r>
            <a:endParaRPr lang="fa-IR" sz="4800" dirty="0">
              <a:solidFill>
                <a:schemeClr val="tx1"/>
              </a:solidFill>
              <a:cs typeface="B Nazanin" panose="00000400000000000000" pitchFamily="2" charset="-78"/>
            </a:endParaRPr>
          </a:p>
        </p:txBody>
      </p:sp>
      <p:sp>
        <p:nvSpPr>
          <p:cNvPr id="65" name="Text Placeholder 5">
            <a:extLst>
              <a:ext uri="{FF2B5EF4-FFF2-40B4-BE49-F238E27FC236}">
                <a16:creationId xmlns:a16="http://schemas.microsoft.com/office/drawing/2014/main" id="{044041E2-44E2-4EED-B6C0-FC2CE9C577D9}"/>
              </a:ext>
            </a:extLst>
          </p:cNvPr>
          <p:cNvSpPr txBox="1"/>
          <p:nvPr/>
        </p:nvSpPr>
        <p:spPr>
          <a:xfrm>
            <a:off x="2188026" y="7552269"/>
            <a:ext cx="36576000" cy="3717941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defPPr>
              <a:defRPr kern="1200"/>
            </a:defPPr>
            <a:lvl1pPr marL="0" marR="0" indent="0" algn="l" defTabSz="376108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sz="6000" kern="1200" baseline="0">
                <a:solidFill>
                  <a:schemeClr val="tx2"/>
                </a:solidFill>
                <a:latin typeface="Franklin Gothic Heavy" pitchFamily="34" charset="0"/>
                <a:ea typeface="+mn-ea"/>
                <a:cs typeface="+mn-cs"/>
              </a:defRPr>
            </a:lvl1pPr>
            <a:lvl2pPr marL="1880543" indent="0" algn="l" defTabSz="3761086" rtl="0" eaLnBrk="1" latinLnBrk="0" hangingPunct="1">
              <a:spcBef>
                <a:spcPct val="20000"/>
              </a:spcBef>
              <a:buFontTx/>
              <a:buNone/>
              <a:defRPr sz="1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61086" indent="0" algn="l" defTabSz="3761086" rtl="0" eaLnBrk="1" latinLnBrk="0" hangingPunct="1">
              <a:spcBef>
                <a:spcPct val="20000"/>
              </a:spcBef>
              <a:buFontTx/>
              <a:buNone/>
              <a:defRPr sz="9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41629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22172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342988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223531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04074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984617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b="1" dirty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Times New Roman" panose="02020603050405020304" pitchFamily="18" charset="0"/>
                <a:sym typeface="Open Sauce Bold"/>
              </a:rPr>
              <a:t>Nasrin </a:t>
            </a:r>
            <a:r>
              <a:rPr lang="en-US" sz="4000" b="1" dirty="0" err="1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Times New Roman" panose="02020603050405020304" pitchFamily="18" charset="0"/>
                <a:sym typeface="Open Sauce Bold"/>
              </a:rPr>
              <a:t>zare</a:t>
            </a:r>
            <a:r>
              <a:rPr lang="en-US" sz="4000" b="1" dirty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Times New Roman" panose="02020603050405020304" pitchFamily="18" charset="0"/>
                <a:sym typeface="Open Sauce Bold"/>
              </a:rPr>
              <a:t>*1,2</a:t>
            </a:r>
          </a:p>
          <a:p>
            <a:pPr algn="ctr"/>
            <a:endParaRPr lang="en-US" sz="4000" b="1" dirty="0">
              <a:solidFill>
                <a:srgbClr val="000001"/>
              </a:solidFill>
              <a:latin typeface="Times New Roman" panose="02020603050405020304" pitchFamily="18" charset="0"/>
              <a:ea typeface="Open Sauce Bold"/>
              <a:cs typeface="Times New Roman" panose="02020603050405020304" pitchFamily="18" charset="0"/>
              <a:sym typeface="Open Sauce Bold"/>
            </a:endParaRPr>
          </a:p>
          <a:p>
            <a:pPr marL="514350" indent="-514350" algn="ctr">
              <a:buFont typeface="Arial" pitchFamily="34" charset="0"/>
              <a:buAutoNum type="arabicParenBoth"/>
            </a:pPr>
            <a:r>
              <a:rPr lang="en-US" sz="3200" dirty="0">
                <a:solidFill>
                  <a:srgbClr val="000001"/>
                </a:solidFill>
                <a:latin typeface="Times New Roman" panose="02020603050405020304" pitchFamily="18" charset="0"/>
                <a:ea typeface="Open Sauce"/>
                <a:cs typeface="Times New Roman" panose="02020603050405020304" pitchFamily="18" charset="0"/>
                <a:sym typeface="Open Sauce"/>
              </a:rPr>
              <a:t>Clinical Research Development Center, </a:t>
            </a:r>
            <a:r>
              <a:rPr lang="en-US" sz="3200" dirty="0" err="1">
                <a:solidFill>
                  <a:srgbClr val="000001"/>
                </a:solidFill>
                <a:latin typeface="Times New Roman" panose="02020603050405020304" pitchFamily="18" charset="0"/>
                <a:ea typeface="Open Sauce"/>
                <a:cs typeface="Times New Roman" panose="02020603050405020304" pitchFamily="18" charset="0"/>
                <a:sym typeface="Open Sauce"/>
              </a:rPr>
              <a:t>Na.C</a:t>
            </a:r>
            <a:r>
              <a:rPr lang="en-US" sz="3200" dirty="0">
                <a:solidFill>
                  <a:srgbClr val="000001"/>
                </a:solidFill>
                <a:latin typeface="Times New Roman" panose="02020603050405020304" pitchFamily="18" charset="0"/>
                <a:ea typeface="Open Sauce"/>
                <a:cs typeface="Times New Roman" panose="02020603050405020304" pitchFamily="18" charset="0"/>
                <a:sym typeface="Open Sauce"/>
              </a:rPr>
              <a:t>., Islamic Azad University, </a:t>
            </a:r>
            <a:r>
              <a:rPr lang="en-US" sz="3200" dirty="0" err="1">
                <a:solidFill>
                  <a:srgbClr val="000001"/>
                </a:solidFill>
                <a:latin typeface="Times New Roman" panose="02020603050405020304" pitchFamily="18" charset="0"/>
                <a:ea typeface="Open Sauce"/>
                <a:cs typeface="Times New Roman" panose="02020603050405020304" pitchFamily="18" charset="0"/>
                <a:sym typeface="Open Sauce"/>
              </a:rPr>
              <a:t>Najafabad</a:t>
            </a:r>
            <a:r>
              <a:rPr lang="en-US" sz="3200" dirty="0">
                <a:solidFill>
                  <a:srgbClr val="000001"/>
                </a:solidFill>
                <a:latin typeface="Times New Roman" panose="02020603050405020304" pitchFamily="18" charset="0"/>
                <a:ea typeface="Open Sauce"/>
                <a:cs typeface="Times New Roman" panose="02020603050405020304" pitchFamily="18" charset="0"/>
                <a:sym typeface="Open Sauce"/>
              </a:rPr>
              <a:t>, Iran</a:t>
            </a:r>
          </a:p>
          <a:p>
            <a:pPr marL="514350" indent="-514350" algn="ctr">
              <a:buFont typeface="Arial" pitchFamily="34" charset="0"/>
              <a:buAutoNum type="arabicParenBoth"/>
            </a:pPr>
            <a:r>
              <a:rPr lang="en-US" sz="3200" dirty="0">
                <a:solidFill>
                  <a:srgbClr val="000001"/>
                </a:solidFill>
                <a:latin typeface="Times New Roman" panose="02020603050405020304" pitchFamily="18" charset="0"/>
                <a:ea typeface="Open Sauce"/>
                <a:cs typeface="Times New Roman" panose="02020603050405020304" pitchFamily="18" charset="0"/>
                <a:sym typeface="Open Sauce"/>
              </a:rPr>
              <a:t>Department of Medicine, </a:t>
            </a:r>
            <a:r>
              <a:rPr lang="en-US" sz="3200" dirty="0" err="1">
                <a:solidFill>
                  <a:srgbClr val="000001"/>
                </a:solidFill>
                <a:latin typeface="Times New Roman" panose="02020603050405020304" pitchFamily="18" charset="0"/>
                <a:ea typeface="Open Sauce"/>
                <a:cs typeface="Times New Roman" panose="02020603050405020304" pitchFamily="18" charset="0"/>
                <a:sym typeface="Open Sauce"/>
              </a:rPr>
              <a:t>Na.C</a:t>
            </a:r>
            <a:r>
              <a:rPr lang="en-US" sz="3200" dirty="0">
                <a:solidFill>
                  <a:srgbClr val="000001"/>
                </a:solidFill>
                <a:latin typeface="Times New Roman" panose="02020603050405020304" pitchFamily="18" charset="0"/>
                <a:ea typeface="Open Sauce"/>
                <a:cs typeface="Times New Roman" panose="02020603050405020304" pitchFamily="18" charset="0"/>
                <a:sym typeface="Open Sauce"/>
              </a:rPr>
              <a:t>., Islamic Azad University, </a:t>
            </a:r>
            <a:r>
              <a:rPr lang="en-US" sz="3200" dirty="0" err="1">
                <a:solidFill>
                  <a:srgbClr val="000001"/>
                </a:solidFill>
                <a:latin typeface="Times New Roman" panose="02020603050405020304" pitchFamily="18" charset="0"/>
                <a:ea typeface="Open Sauce"/>
                <a:cs typeface="Times New Roman" panose="02020603050405020304" pitchFamily="18" charset="0"/>
                <a:sym typeface="Open Sauce"/>
              </a:rPr>
              <a:t>Najafabad</a:t>
            </a:r>
            <a:r>
              <a:rPr lang="en-US" sz="3200" dirty="0">
                <a:solidFill>
                  <a:srgbClr val="000001"/>
                </a:solidFill>
                <a:latin typeface="Times New Roman" panose="02020603050405020304" pitchFamily="18" charset="0"/>
                <a:ea typeface="Open Sauce"/>
                <a:cs typeface="Times New Roman" panose="02020603050405020304" pitchFamily="18" charset="0"/>
                <a:sym typeface="Open Sauce"/>
              </a:rPr>
              <a:t>, Iran </a:t>
            </a:r>
          </a:p>
          <a:p>
            <a:pPr algn="ctr"/>
            <a:endParaRPr lang="en-US" sz="3200" dirty="0">
              <a:solidFill>
                <a:srgbClr val="000001"/>
              </a:solidFill>
              <a:latin typeface="Times New Roman" panose="02020603050405020304" pitchFamily="18" charset="0"/>
              <a:ea typeface="Open Sauce"/>
              <a:cs typeface="Times New Roman" panose="02020603050405020304" pitchFamily="18" charset="0"/>
              <a:sym typeface="Open Sauce"/>
            </a:endParaRPr>
          </a:p>
          <a:p>
            <a:pPr algn="ctr"/>
            <a:endParaRPr lang="en-US" sz="3200" dirty="0">
              <a:solidFill>
                <a:srgbClr val="23507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Rectangle 10">
            <a:extLst>
              <a:ext uri="{FF2B5EF4-FFF2-40B4-BE49-F238E27FC236}">
                <a16:creationId xmlns:a16="http://schemas.microsoft.com/office/drawing/2014/main" id="{BD69687D-5543-46AE-AC86-3F40CDEDE1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867" y="10154779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en-US" sz="3600" b="1" dirty="0">
                <a:solidFill>
                  <a:schemeClr val="bg1"/>
                </a:solidFill>
                <a:latin typeface="Libre Baskerville" panose="02000000000000000000" pitchFamily="2" charset="0"/>
              </a:rPr>
              <a:t>Backgrounds</a:t>
            </a:r>
          </a:p>
        </p:txBody>
      </p:sp>
      <p:sp>
        <p:nvSpPr>
          <p:cNvPr id="67" name="Rectangle 10">
            <a:extLst>
              <a:ext uri="{FF2B5EF4-FFF2-40B4-BE49-F238E27FC236}">
                <a16:creationId xmlns:a16="http://schemas.microsoft.com/office/drawing/2014/main" id="{86181FC3-D5A6-401B-8FE2-92C964237E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21983" y="10174884"/>
            <a:ext cx="20713588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en-US" sz="3600" b="1" dirty="0">
                <a:solidFill>
                  <a:schemeClr val="bg1"/>
                </a:solidFill>
                <a:latin typeface="Libre Baskerville" panose="02000000000000000000" pitchFamily="2" charset="0"/>
              </a:rPr>
              <a:t>Findings</a:t>
            </a:r>
          </a:p>
        </p:txBody>
      </p:sp>
      <p:sp>
        <p:nvSpPr>
          <p:cNvPr id="68" name="Rectangle 10">
            <a:extLst>
              <a:ext uri="{FF2B5EF4-FFF2-40B4-BE49-F238E27FC236}">
                <a16:creationId xmlns:a16="http://schemas.microsoft.com/office/drawing/2014/main" id="{C1EB03CE-E92B-48C4-A5CF-A6A1992777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48724" y="10141121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en-US" sz="3600" b="1" dirty="0">
                <a:solidFill>
                  <a:schemeClr val="bg1"/>
                </a:solidFill>
                <a:latin typeface="Libre Baskerville" panose="02000000000000000000" pitchFamily="2" charset="0"/>
              </a:rPr>
              <a:t>Conclusion</a:t>
            </a:r>
          </a:p>
        </p:txBody>
      </p:sp>
      <p:sp>
        <p:nvSpPr>
          <p:cNvPr id="71" name="Rectangle 10">
            <a:extLst>
              <a:ext uri="{FF2B5EF4-FFF2-40B4-BE49-F238E27FC236}">
                <a16:creationId xmlns:a16="http://schemas.microsoft.com/office/drawing/2014/main" id="{915E473E-97C4-4EC4-A3BC-07695BAC4C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867" y="17002754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en-US" sz="3600" b="1" dirty="0">
                <a:solidFill>
                  <a:schemeClr val="bg1"/>
                </a:solidFill>
                <a:latin typeface="Libre Baskerville" panose="02000000000000000000" pitchFamily="2" charset="0"/>
              </a:rPr>
              <a:t>Methods</a:t>
            </a:r>
          </a:p>
        </p:txBody>
      </p:sp>
      <p:sp>
        <p:nvSpPr>
          <p:cNvPr id="72" name="Rectangle 10">
            <a:extLst>
              <a:ext uri="{FF2B5EF4-FFF2-40B4-BE49-F238E27FC236}">
                <a16:creationId xmlns:a16="http://schemas.microsoft.com/office/drawing/2014/main" id="{607EAE84-951F-4EAB-B7B6-2D55C50039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276641" y="17973400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/>
            <a:r>
              <a:rPr lang="en-US" sz="3600" b="1" dirty="0">
                <a:solidFill>
                  <a:schemeClr val="bg1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References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78ACE6C8-764A-491B-97C3-71DD70C00B3C}"/>
              </a:ext>
            </a:extLst>
          </p:cNvPr>
          <p:cNvSpPr txBox="1"/>
          <p:nvPr/>
        </p:nvSpPr>
        <p:spPr>
          <a:xfrm>
            <a:off x="402868" y="11245386"/>
            <a:ext cx="960120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algn="just"/>
            <a:r>
              <a:rPr lang="en-US" sz="3200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IL-23/IL-17 axis has a central role in the pathogenesis of psoriasis, which is a chronic immune-mediated inflammatory skin disorder. Emerging evidence indicates that neutrophils and neutrophil extracellular traps (NETs) play a role in the initiation and propagation of the psoriatic inflammation. This narrative review aims to review the current knowledge regarding the molecular mechanisms involved in </a:t>
            </a:r>
            <a:r>
              <a:rPr lang="en-US" sz="3200" dirty="0" err="1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NETosis</a:t>
            </a:r>
            <a:r>
              <a:rPr lang="en-US" sz="3200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 and psoriasis, as well as the new treatment options that are under investigation for the inhibition of </a:t>
            </a:r>
            <a:r>
              <a:rPr lang="en-US" sz="3200" dirty="0" err="1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NETosis</a:t>
            </a:r>
            <a:r>
              <a:rPr lang="en-US" sz="3200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 and NET-associated pathways.</a:t>
            </a:r>
            <a:endParaRPr lang="en-US" sz="3200" dirty="0">
              <a:solidFill>
                <a:srgbClr val="000001"/>
              </a:solidFill>
              <a:latin typeface="Times New Roman"/>
              <a:cs typeface="Times New Roman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82745442-14D6-454C-AEAA-7ECB778143F4}"/>
              </a:ext>
            </a:extLst>
          </p:cNvPr>
          <p:cNvSpPr txBox="1"/>
          <p:nvPr/>
        </p:nvSpPr>
        <p:spPr>
          <a:xfrm>
            <a:off x="33276641" y="11287329"/>
            <a:ext cx="9473283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algn="just"/>
            <a:r>
              <a:rPr lang="en-US" sz="2800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In summary, emerging evidence establishes </a:t>
            </a:r>
            <a:r>
              <a:rPr lang="en-US" sz="2800" dirty="0" err="1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NETosis</a:t>
            </a:r>
            <a:r>
              <a:rPr lang="en-US" sz="2800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 as a critical inflammatory amplifier in psoriasis, bridging innate and adaptive immune responses across keratinocytes, </a:t>
            </a:r>
            <a:r>
              <a:rPr lang="en-US" sz="2800" dirty="0" err="1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pDCs</a:t>
            </a:r>
            <a:r>
              <a:rPr lang="en-US" sz="2800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, macrophages, and Th17 cells through key cascades such as LL-37/DNA, TLR4/IL-36R, and STING/NF-</a:t>
            </a:r>
            <a:r>
              <a:rPr lang="el-GR" sz="2800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κ</a:t>
            </a:r>
            <a:r>
              <a:rPr lang="en-US" sz="2800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B signaling. Metabolic factors further aggravate this network: saturated fatty acids stimulate NET formation via the TLR4-MD2/ROS pathway, exacerbating IL-17-mediated inflammation. While targeting the NET machinery—particularly via PAD4 inhibition—shows strong preclinical promise, clinical translation requires selective suppression of pathogenic </a:t>
            </a:r>
            <a:r>
              <a:rPr lang="en-US" sz="2800" dirty="0" err="1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NETosis</a:t>
            </a:r>
            <a:r>
              <a:rPr lang="en-US" sz="2800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 without compromising essential neutrophil host defense. Ultimately, NET-directed interventions represent promising adjunctive therapies to be used alongside existing IL-23/IL-17 biologics rather than replacing them.</a:t>
            </a:r>
            <a:endParaRPr lang="en-US" sz="2800" dirty="0">
              <a:latin typeface="Times New Roman" panose="02020603050405020304" pitchFamily="18" charset="0"/>
              <a:ea typeface="Open Sans" panose="020B0606030504020204" pitchFamily="34" charset="0"/>
              <a:cs typeface="Times New Roman" panose="02020603050405020304" pitchFamily="18" charset="0"/>
              <a:sym typeface="Times New Roman"/>
            </a:endParaRPr>
          </a:p>
        </p:txBody>
      </p:sp>
      <p:sp>
        <p:nvSpPr>
          <p:cNvPr id="84" name="TextBox 37">
            <a:extLst>
              <a:ext uri="{FF2B5EF4-FFF2-40B4-BE49-F238E27FC236}">
                <a16:creationId xmlns:a16="http://schemas.microsoft.com/office/drawing/2014/main" id="{0CE218E2-C10E-4C6A-95F2-0A69ECC1C187}"/>
              </a:ext>
            </a:extLst>
          </p:cNvPr>
          <p:cNvSpPr txBox="1"/>
          <p:nvPr/>
        </p:nvSpPr>
        <p:spPr>
          <a:xfrm>
            <a:off x="33316875" y="19155128"/>
            <a:ext cx="9729118" cy="47397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US" sz="2800" dirty="0">
                <a:solidFill>
                  <a:srgbClr val="00000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1-Herster F, Bittner Z, Archer NK, et al. Neutrophil extracellular trap-associated RNA and LL37 enable self-amplifying inflammation in psoriasis. Nat </a:t>
            </a:r>
            <a:r>
              <a:rPr lang="en-US" sz="2800" dirty="0" err="1">
                <a:solidFill>
                  <a:srgbClr val="00000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Commun</a:t>
            </a:r>
            <a:r>
              <a:rPr lang="en-US" sz="2800" dirty="0">
                <a:solidFill>
                  <a:srgbClr val="00000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2020; 11: 105.</a:t>
            </a:r>
          </a:p>
          <a:p>
            <a:pPr algn="l"/>
            <a:r>
              <a:rPr lang="en-US" sz="2800" dirty="0">
                <a:solidFill>
                  <a:srgbClr val="00000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2-Lambert S, Hambro CA, Johnston A, et al. Neutrophil Extracellular Traps Induce Human Th17 Cells: Effect of Psoriasis-Associated TRAF3IP2 Genotype. J Invest Dermatol; 139. </a:t>
            </a:r>
            <a:r>
              <a:rPr lang="en-US" sz="2800" dirty="0" err="1">
                <a:solidFill>
                  <a:srgbClr val="00000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Epub</a:t>
            </a:r>
            <a:r>
              <a:rPr lang="en-US" sz="2800" dirty="0">
                <a:solidFill>
                  <a:srgbClr val="00000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ahead of print 2019. DOI: 10.1016/j.jid.2018.11.021.</a:t>
            </a:r>
          </a:p>
          <a:p>
            <a:pPr algn="l"/>
            <a:r>
              <a:rPr lang="en-US" sz="2800" dirty="0">
                <a:solidFill>
                  <a:srgbClr val="00000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3-Shao S, Fang H, Dang E, et al. Neutrophil Extracellular Traps Promote Inflammatory Responses in Psoriasis via Activating Epidermal TLR4/IL-36R Crosstalk. Front Immunol; 10. </a:t>
            </a:r>
            <a:r>
              <a:rPr lang="en-US" sz="2800" dirty="0" err="1">
                <a:solidFill>
                  <a:srgbClr val="00000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Epub</a:t>
            </a:r>
            <a:r>
              <a:rPr lang="en-US" sz="2800" dirty="0">
                <a:solidFill>
                  <a:srgbClr val="00000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ahead of print 2019. DOI: 10.3389/FIMMU.2019.00746.</a:t>
            </a:r>
          </a:p>
        </p:txBody>
      </p:sp>
      <p:sp>
        <p:nvSpPr>
          <p:cNvPr id="87" name="Text Box 6">
            <a:extLst>
              <a:ext uri="{FF2B5EF4-FFF2-40B4-BE49-F238E27FC236}">
                <a16:creationId xmlns:a16="http://schemas.microsoft.com/office/drawing/2014/main" id="{06D77A5B-1406-461A-87C9-791AC87802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54701" y="19820589"/>
            <a:ext cx="17251362" cy="3585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37160" tIns="68580" rIns="137160" bIns="68580">
            <a:spAutoFit/>
          </a:bodyPr>
          <a:lstStyle>
            <a:defPPr>
              <a:defRPr kern="1200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pPr algn="just"/>
            <a:r>
              <a:rPr lang="en-US" sz="3200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NET formation is higher in psoriatic blood and </a:t>
            </a:r>
            <a:r>
              <a:rPr lang="en-US" sz="3200" dirty="0" err="1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lesional</a:t>
            </a:r>
            <a:r>
              <a:rPr lang="en-US" sz="3200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 skin and can activate keratinocytes and inflammatory responses. NET-associated RNA can trigger a self-amplifying inflammatory loop and additional NET release</a:t>
            </a:r>
            <a:r>
              <a:rPr lang="fa-IR" sz="3200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;</a:t>
            </a:r>
            <a:r>
              <a:rPr lang="en-US" sz="3200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 NETs can promote Th17 responses</a:t>
            </a:r>
            <a:r>
              <a:rPr lang="fa-IR" sz="3200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;</a:t>
            </a:r>
            <a:r>
              <a:rPr lang="en-US" sz="3200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 and epidermal NETs can activate epidermal TLR4/IL-36R signaling (4). Recent experimental evidence also suggests that NET formation through PAD4 and STING signaling </a:t>
            </a:r>
            <a:r>
              <a:rPr lang="fa-IR" sz="3200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is</a:t>
            </a:r>
            <a:r>
              <a:rPr lang="en-US" sz="3200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 involved in macrophage inflammation</a:t>
            </a:r>
            <a:r>
              <a:rPr lang="fa-IR" sz="3200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.</a:t>
            </a:r>
            <a:r>
              <a:rPr lang="en-US" sz="3200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 In the context of obesity-related psoriasis, saturated fatty acids lead to NET formation and to inflammation mediated by IL-17A, and they might decrease responsiveness to anti-IL-17A therapy.</a:t>
            </a:r>
            <a:endParaRPr lang="en-US" sz="3200" dirty="0">
              <a:solidFill>
                <a:srgbClr val="000001"/>
              </a:solidFill>
              <a:latin typeface="Times New Roman"/>
              <a:cs typeface="Times New Roman"/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B9B3D83F-BBF4-4E4F-A46F-4B4BC9E85F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43526075" cy="457200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63480" rIns="0" bIns="-6348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100" b="0" i="0" u="none" strike="noStrike" cap="none" normalizeH="0" baseline="0">
                <a:ln>
                  <a:noFill/>
                </a:ln>
                <a:solidFill>
                  <a:srgbClr val="1F1F1F"/>
                </a:solidFill>
                <a:effectLst/>
                <a:latin typeface="inherit"/>
              </a:rPr>
              <a:t>if available</a:t>
            </a:r>
            <a:r>
              <a:rPr kumimoji="0" lang="en-US" altLang="en-US" sz="4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6" name="Text Box 6">
            <a:extLst>
              <a:ext uri="{FF2B5EF4-FFF2-40B4-BE49-F238E27FC236}">
                <a16:creationId xmlns:a16="http://schemas.microsoft.com/office/drawing/2014/main" id="{BC3C95CE-436E-4FC3-8AAD-2B0E1BCB16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6963" y="18187624"/>
            <a:ext cx="10058400" cy="3093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37160" tIns="68580" rIns="137160" bIns="68580">
            <a:spAutoFit/>
          </a:bodyPr>
          <a:lstStyle>
            <a:defPPr>
              <a:defRPr kern="1200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pPr algn="just"/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PubMed/MEDLINE database was searched for combinations of the following terms: psoriasis, NETs, </a:t>
            </a:r>
            <a:r>
              <a:rPr lang="en-US" sz="3200" dirty="0" err="1">
                <a:solidFill>
                  <a:srgbClr val="00000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NETosis</a:t>
            </a: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Th17 response, and therapeutic target. Studies directly exploring the link between NETs and psoriasis were given highest priority, both experimentally and clinically.</a:t>
            </a:r>
            <a:endParaRPr lang="en-US" sz="3200" dirty="0">
              <a:solidFill>
                <a:srgbClr val="000001"/>
              </a:solidFill>
              <a:latin typeface="Times New Roman"/>
              <a:cs typeface="Times New Roman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AD31CB5-5F99-4490-8BD0-6DDDFF2F8BF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6" t="15622" r="1765" b="4209"/>
          <a:stretch/>
        </p:blipFill>
        <p:spPr>
          <a:xfrm>
            <a:off x="35806222" y="6265656"/>
            <a:ext cx="7239771" cy="336054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1D7F52F-8CDB-4FE8-9EE6-C1850EDA28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749" y="4435057"/>
            <a:ext cx="3924300" cy="456247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2DABA4B-65DC-41C6-A7B5-C561AD25961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4" t="15349" r="1180" b="1770"/>
          <a:stretch/>
        </p:blipFill>
        <p:spPr>
          <a:xfrm>
            <a:off x="12120521" y="11058435"/>
            <a:ext cx="18326241" cy="8674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9097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312</TotalTime>
  <Words>552</Words>
  <Application>Microsoft Office PowerPoint</Application>
  <PresentationFormat>Custom</PresentationFormat>
  <Paragraphs>19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Arial</vt:lpstr>
      <vt:lpstr>Calibri</vt:lpstr>
      <vt:lpstr>Calibri Light</vt:lpstr>
      <vt:lpstr>inherit</vt:lpstr>
      <vt:lpstr>Libre Baskerville</vt:lpstr>
      <vt:lpstr>Times New Roman</vt:lpstr>
      <vt:lpstr>Times New Roman Bold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 sh</dc:creator>
  <cp:lastModifiedBy>Dr.Zare</cp:lastModifiedBy>
  <cp:revision>35</cp:revision>
  <dcterms:created xsi:type="dcterms:W3CDTF">2026-09-07T19:22:54Z</dcterms:created>
  <dcterms:modified xsi:type="dcterms:W3CDTF">2026-09-29T19:36:41Z</dcterms:modified>
</cp:coreProperties>
</file>