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20" d="100"/>
          <a:sy n="20" d="100"/>
        </p:scale>
        <p:origin x="70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1037" y="4994781"/>
            <a:ext cx="31991216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defTabSz="4029542">
              <a:spcBef>
                <a:spcPct val="20000"/>
              </a:spcBef>
              <a:defRPr/>
            </a:pPr>
            <a:r>
              <a:rPr lang="fa-IR" sz="6000" b="1" dirty="0">
                <a:latin typeface="Times New Roman" panose="02020603050405020304" pitchFamily="18" charset="0"/>
                <a:cs typeface="B Zar" panose="00000400000000000000" pitchFamily="2" charset="-78"/>
              </a:rPr>
              <a:t>توانبخشی ادغام‌شده پس از ترومای مغزی در بیماران دارای پروتز جمجمه: مرور روایتی از چالش‌ها و راهکارهای مراقبتی</a:t>
            </a:r>
            <a:endParaRPr lang="en-US" sz="6000" b="1" dirty="0">
              <a:solidFill>
                <a:schemeClr val="tx1"/>
              </a:solidFill>
              <a:latin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90525" y="4708930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rtl="1">
              <a:defRPr/>
            </a:pPr>
            <a:r>
              <a:rPr lang="en-US" sz="4800" dirty="0">
                <a:solidFill>
                  <a:schemeClr val="tx1"/>
                </a:solidFill>
                <a:cs typeface="B Nazanin" panose="00000400000000000000" pitchFamily="2" charset="-78"/>
              </a:rPr>
              <a:t>Code: 1061</a:t>
            </a:r>
            <a:endParaRPr lang="fa-IR" sz="48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885328" y="4884811"/>
            <a:ext cx="2859135" cy="2821875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5400" dirty="0">
                <a:solidFill>
                  <a:schemeClr val="accent1"/>
                </a:solidFill>
                <a:cs typeface="B Nazanin" panose="00000400000000000000" pitchFamily="2" charset="-78"/>
              </a:rPr>
              <a:t>عکس نویسنده</a:t>
            </a:r>
            <a:endParaRPr lang="en-US" sz="5400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1821901" y="7108414"/>
            <a:ext cx="36576000" cy="135421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منصوره احمدی فراز¹، </a:t>
            </a:r>
            <a:r>
              <a:rPr lang="fa-IR" sz="4000" b="1" u="sng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فریدخت یزدانی¹</a:t>
            </a:r>
          </a:p>
          <a:p>
            <a:pPr algn="ctr"/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1. گروه پرستاری، واحد نجف‌آباد، دانشگاه آزاد اسلامی، نجف‌آباد، ایران؛ مرکز تحقیقات توسعه علوم پرستاری و مامایی، واحد نجف‌آباد، دانشگاه آزاد اسلامی، نجف‌آباد، ایران</a:t>
            </a: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یافته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روش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6641" y="17973400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lang="fa-IR" sz="3600" b="1" dirty="0">
                <a:solidFill>
                  <a:schemeClr val="bg1"/>
                </a:solidFill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رفرنس ها</a:t>
            </a:r>
            <a:endParaRPr lang="en-US" sz="3600" b="1" dirty="0">
              <a:solidFill>
                <a:schemeClr val="bg1"/>
              </a:solidFill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7" y="11154881"/>
            <a:ext cx="96012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ترومای مغزی یکی از مهم‌ترین علل ناتوانی طولانی‌مدت در جهان است.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28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بیماران پس از </a:t>
            </a:r>
            <a:r>
              <a:rPr lang="fa-IR" sz="28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دکمپرسیو کرانیکتومی </a:t>
            </a:r>
            <a:r>
              <a:rPr lang="fa-IR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اغلب نیازمند کرانیوپلاستی برای بازسازی جمجمه هستند.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2800" b="1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کرانیوپلاستی </a:t>
            </a:r>
            <a:r>
              <a:rPr lang="fa-IR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موجب بهبود جریان مایع مغزی–نخاعی، تنظیم فشار داخل جمجمه و ارتقای عملکرد شناختی می‌شود.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28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با این حال، بیماران دارای پروتز جمجمه با چالش‌های </a:t>
            </a:r>
            <a:r>
              <a:rPr lang="fa-IR" sz="28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گفتاری، شناختی، عملکردی </a:t>
            </a:r>
            <a:r>
              <a:rPr lang="fa-IR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و </a:t>
            </a:r>
            <a:r>
              <a:rPr lang="fa-IR" sz="28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روان‌شناختی</a:t>
            </a:r>
            <a:r>
              <a:rPr lang="fa-IR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 مواجه‌اند.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28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ضرورت: </a:t>
            </a:r>
            <a:r>
              <a:rPr lang="fa-IR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رویکردهای ادغام‌شده و چندرشته‌ای مراقبتی.</a:t>
            </a:r>
            <a:endParaRPr lang="en-US" sz="28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212682" y="11722068"/>
            <a:ext cx="985703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توانبخشی ادغام‌شده، رویکردی ضروری و مؤثر برای بیماران دارای پروتز جمجمه است.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بهبود پیامدهای عملکردی، شناختی، گفتاری و روان‌شناختی.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توصیه‌ها: توسعه پروتکل‌های بومی، همکاری بین‌رشته‌ای، آموزش تخصصی پرستاران.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زمان‌بندی کرانیوپلاستی باید فردمحور و مبتنی بر ارزیابی چندرشته‌ای باشد.</a:t>
            </a:r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340599" y="19669478"/>
            <a:ext cx="9729118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Mee</a:t>
            </a:r>
            <a:r>
              <a:rPr lang="en-US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H, et al. </a:t>
            </a:r>
            <a:r>
              <a:rPr lang="en-US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Cranioplasty</a:t>
            </a:r>
            <a:r>
              <a:rPr lang="en-US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: a multidisciplinary approach. Front Surg. 2022;9:864385.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Shen Y, et al. Comprehensive review of rehabilitation approaches for TBI. Front Neurol. 2025;16:1608645.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Mustafa MA, et al. Health-related quality of life following </a:t>
            </a:r>
            <a:r>
              <a:rPr lang="en-US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cranioplasty</a:t>
            </a:r>
            <a:r>
              <a:rPr lang="en-US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: systematic review. Br J </a:t>
            </a:r>
            <a:r>
              <a:rPr lang="en-US" sz="24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Neurosurg</a:t>
            </a:r>
            <a:r>
              <a:rPr lang="en-US" sz="24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. 2025;39(1):12-22.</a:t>
            </a:r>
          </a:p>
        </p:txBody>
      </p:sp>
      <p:sp>
        <p:nvSpPr>
          <p:cNvPr id="87" name="Text Box 6">
            <a:extLst>
              <a:ext uri="{FF2B5EF4-FFF2-40B4-BE49-F238E27FC236}">
                <a16:creationId xmlns:a16="http://schemas.microsoft.com/office/drawing/2014/main" id="{06D77A5B-1406-461A-87C9-791AC8780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21858" y="13763566"/>
            <a:ext cx="10058400" cy="180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6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۴. پیامدهای روان‌شناختی</a:t>
            </a:r>
          </a:p>
          <a:p>
            <a:pPr algn="just" rtl="1"/>
            <a:r>
              <a:rPr lang="fa-IR" sz="36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کاهش اضطراب و افسردگی، افزایش انگیزه و امید به زندگی با حمایت روان‌شناختی ادغام‌شده.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if available</a:t>
            </a:r>
            <a:r>
              <a:rPr kumimoji="0" lang="en-US" altLang="en-US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Text Box 6">
            <a:extLst>
              <a:ext uri="{FF2B5EF4-FFF2-40B4-BE49-F238E27FC236}">
                <a16:creationId xmlns:a16="http://schemas.microsoft.com/office/drawing/2014/main" id="{BC3C95CE-436E-4FC3-8AAD-2B0E1BCB1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963" y="18187624"/>
            <a:ext cx="10058400" cy="5309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نوع مطالعه</a:t>
            </a:r>
            <a:r>
              <a:rPr lang="fa-IR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: مرور روایتی بر اساس اصول </a:t>
            </a:r>
            <a:r>
              <a:rPr lang="en-US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SANRA</a:t>
            </a:r>
            <a:r>
              <a:rPr lang="fa-IR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.</a:t>
            </a:r>
            <a:endParaRPr lang="en-US" sz="28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پایگاه‌ها: </a:t>
            </a:r>
            <a:r>
              <a:rPr lang="en-US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PubMed، Scopus، Web of Science، CINAHL، Google Scholar</a:t>
            </a:r>
            <a:r>
              <a:rPr lang="fa-IR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.</a:t>
            </a:r>
            <a:endParaRPr lang="en-US" sz="28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بازه: ۲۰۱۹ تا ۲۰۲۵.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2800" b="1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کلیدواژه‌ها: </a:t>
            </a:r>
            <a:r>
              <a:rPr lang="en-US" sz="2800" dirty="0" err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Cranioplasty</a:t>
            </a:r>
            <a:r>
              <a:rPr lang="en-US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, TBI, Rehabilitation, Nursing Care, Integrated Delivery of Health Care</a:t>
            </a:r>
            <a:r>
              <a:rPr lang="fa-IR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.</a:t>
            </a:r>
            <a:endParaRPr lang="en-US" sz="28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8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تحلیل: </a:t>
            </a:r>
            <a:r>
              <a:rPr lang="fa-IR" sz="28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سنتز روایتی و استخراج مضامین اصلی بر اساس تکرار، اهمیت بالینی و هم‌پوشانی مفهومی.</a:t>
            </a:r>
            <a:endParaRPr lang="en-US" sz="28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6CE5E7F-6469-44C6-AA51-B785B103A619}"/>
              </a:ext>
            </a:extLst>
          </p:cNvPr>
          <p:cNvSpPr txBox="1"/>
          <p:nvPr/>
        </p:nvSpPr>
        <p:spPr>
          <a:xfrm>
            <a:off x="11539320" y="11571714"/>
            <a:ext cx="100394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r" rtl="1"/>
            <a:r>
              <a:rPr lang="fa-IR" sz="3200" b="1" dirty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۳. نقش مراقبت پرستاری</a:t>
            </a:r>
          </a:p>
          <a:p>
            <a:pPr algn="r" rtl="1"/>
            <a:r>
              <a:rPr lang="fa-IR" sz="3200" dirty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پایش عصبی، مدیریت عوارض، آموزش بیمار و خانواده، هماهنگی جلسات توانبخشی، حمایت روانی.</a:t>
            </a:r>
            <a:endParaRPr lang="en-US" sz="3200" dirty="0"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3878" y="11247938"/>
            <a:ext cx="10058400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2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۱. کرانیوپلاستی و بهبود عصبی–شناختی</a:t>
            </a:r>
          </a:p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بهبود جریان </a:t>
            </a:r>
            <a:r>
              <a:rPr lang="en-US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CSF، </a:t>
            </a:r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تنظیم فشار داخل جمجمه، ارتقای سطح هوشیاری، توجه، حافظه و سرعت پردازش.</a:t>
            </a: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A46928D3-007C-4D10-A1E8-BAF59D7F2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45460" y="13756592"/>
            <a:ext cx="10058400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2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۲. توانبخشی چندبُعدی ادغام‌شده</a:t>
            </a:r>
          </a:p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ادغام گفتاردرمانی، توانبخشی شناختی، کاردرمانی و فیزیوتراپی با مراقبت پرستاری ← بهبود تعادل، روانی‌گویی، توجه، حافظه و استقلال عملکردی.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3914" y="15856755"/>
            <a:ext cx="13430707" cy="804842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6499AA3-4BBF-6635-C5C9-6FABA64379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403" y="4691202"/>
            <a:ext cx="3256361" cy="3707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338</TotalTime>
  <Words>421</Words>
  <Application>Microsoft Office PowerPoint</Application>
  <PresentationFormat>Custom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B Nazanin</vt:lpstr>
      <vt:lpstr>Calibri</vt:lpstr>
      <vt:lpstr>Calibri Light</vt:lpstr>
      <vt:lpstr>inherit</vt:lpstr>
      <vt:lpstr>Libre Baskerville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naser kazemi</cp:lastModifiedBy>
  <cp:revision>79</cp:revision>
  <dcterms:created xsi:type="dcterms:W3CDTF">2026-09-07T19:22:54Z</dcterms:created>
  <dcterms:modified xsi:type="dcterms:W3CDTF">2026-10-08T08:43:38Z</dcterms:modified>
</cp:coreProperties>
</file>