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sldIdLst>
    <p:sldId id="257"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995" autoAdjust="0"/>
    <p:restoredTop sz="94660"/>
  </p:normalViewPr>
  <p:slideViewPr>
    <p:cSldViewPr snapToGrid="0">
      <p:cViewPr>
        <p:scale>
          <a:sx n="20" d="100"/>
          <a:sy n="20" d="100"/>
        </p:scale>
        <p:origin x="-534" y="-792"/>
      </p:cViewPr>
      <p:guideLst>
        <p:guide orient="horz" pos="7689"/>
        <p:guide pos="13709"/>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pPr/>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pPr/>
              <a:t>‹#›</a:t>
            </a:fld>
            <a:endParaRPr lang="en-US"/>
          </a:p>
        </p:txBody>
      </p:sp>
    </p:spTree>
    <p:extLst>
      <p:ext uri="{BB962C8B-B14F-4D97-AF65-F5344CB8AC3E}">
        <p14:creationId xmlns=""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pPr/>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pPr/>
              <a:t>‹#›</a:t>
            </a:fld>
            <a:endParaRPr lang="en-US"/>
          </a:p>
        </p:txBody>
      </p:sp>
    </p:spTree>
    <p:extLst>
      <p:ext uri="{BB962C8B-B14F-4D97-AF65-F5344CB8AC3E}">
        <p14:creationId xmlns=""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pPr/>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pPr/>
              <a:t>‹#›</a:t>
            </a:fld>
            <a:endParaRPr lang="en-US"/>
          </a:p>
        </p:txBody>
      </p:sp>
    </p:spTree>
    <p:extLst>
      <p:ext uri="{BB962C8B-B14F-4D97-AF65-F5344CB8AC3E}">
        <p14:creationId xmlns=""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pPr/>
              <a:t>10/18/2026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pPr/>
              <a:t>‹#›</a:t>
            </a:fld>
            <a:endParaRPr lang="en-US"/>
          </a:p>
        </p:txBody>
      </p:sp>
    </p:spTree>
    <p:extLst>
      <p:ext uri="{BB962C8B-B14F-4D97-AF65-F5344CB8AC3E}">
        <p14:creationId xmlns=""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pPr/>
              <a:t>10/18/2026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pPr/>
              <a:t>‹#›</a:t>
            </a:fld>
            <a:endParaRPr lang="en-US"/>
          </a:p>
        </p:txBody>
      </p:sp>
    </p:spTree>
    <p:extLst>
      <p:ext uri="{BB962C8B-B14F-4D97-AF65-F5344CB8AC3E}">
        <p14:creationId xmlns=""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pPr/>
              <a:t>10/18/2026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pPr/>
              <a:t>‹#›</a:t>
            </a:fld>
            <a:endParaRPr lang="en-US"/>
          </a:p>
        </p:txBody>
      </p:sp>
    </p:spTree>
    <p:extLst>
      <p:ext uri="{BB962C8B-B14F-4D97-AF65-F5344CB8AC3E}">
        <p14:creationId xmlns=""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pPr/>
              <a:t>10/18/2026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pPr/>
              <a:t>‹#›</a:t>
            </a:fld>
            <a:endParaRPr lang="en-US"/>
          </a:p>
        </p:txBody>
      </p:sp>
    </p:spTree>
    <p:extLst>
      <p:ext uri="{BB962C8B-B14F-4D97-AF65-F5344CB8AC3E}">
        <p14:creationId xmlns=""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pPr/>
              <a:t>10/18/2026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pPr/>
              <a:t>‹#›</a:t>
            </a:fld>
            <a:endParaRPr lang="en-US"/>
          </a:p>
        </p:txBody>
      </p:sp>
    </p:spTree>
    <p:extLst>
      <p:ext uri="{BB962C8B-B14F-4D97-AF65-F5344CB8AC3E}">
        <p14:creationId xmlns=""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pPr/>
              <a:t>10/18/2026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pPr/>
              <a:t>‹#›</a:t>
            </a:fld>
            <a:endParaRPr lang="en-US"/>
          </a:p>
        </p:txBody>
      </p:sp>
    </p:spTree>
    <p:extLst>
      <p:ext uri="{BB962C8B-B14F-4D97-AF65-F5344CB8AC3E}">
        <p14:creationId xmlns=""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pPr/>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pPr/>
              <a:t>‹#›</a:t>
            </a:fld>
            <a:endParaRPr lang="en-US"/>
          </a:p>
        </p:txBody>
      </p:sp>
    </p:spTree>
    <p:extLst>
      <p:ext uri="{BB962C8B-B14F-4D97-AF65-F5344CB8AC3E}">
        <p14:creationId xmlns=""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pPr/>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pPr/>
              <a:t>‹#›</a:t>
            </a:fld>
            <a:endParaRPr lang="en-US"/>
          </a:p>
        </p:txBody>
      </p:sp>
    </p:spTree>
    <p:extLst>
      <p:ext uri="{BB962C8B-B14F-4D97-AF65-F5344CB8AC3E}">
        <p14:creationId xmlns=""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pPr/>
              <a:t>10/18/2026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pPr/>
              <a:t>‹#›</a:t>
            </a:fld>
            <a:endParaRPr lang="en-US"/>
          </a:p>
        </p:txBody>
      </p:sp>
    </p:spTree>
    <p:extLst>
      <p:ext uri="{BB962C8B-B14F-4D97-AF65-F5344CB8AC3E}">
        <p14:creationId xmlns=""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 xmlns:a16="http://schemas.microsoft.com/office/drawing/2014/main" id="{5FCEA758-BCEF-456B-B1A4-AECE53182BFC}"/>
              </a:ext>
            </a:extLst>
          </p:cNvPr>
          <p:cNvSpPr txBox="1">
            <a:spLocks noChangeArrowheads="1"/>
          </p:cNvSpPr>
          <p:nvPr/>
        </p:nvSpPr>
        <p:spPr bwMode="auto">
          <a:xfrm>
            <a:off x="5203467" y="4994781"/>
            <a:ext cx="30544167" cy="12926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rtl="1"/>
            <a:r>
              <a:rPr lang="ar-SA" sz="6000" b="1" dirty="0" smtClean="0">
                <a:cs typeface="B Zar" pitchFamily="2" charset="-78"/>
              </a:rPr>
              <a:t>چالش‌ها و راهکارهای مراقبت خانوادگی از بیماران آسیب مغزی تروماتیک: مرور روایتی با ادغام تجربه زیسته</a:t>
            </a:r>
            <a:endParaRPr lang="en-US" sz="6000" dirty="0">
              <a:cs typeface="B Zar" pitchFamily="2" charset="-78"/>
            </a:endParaRPr>
          </a:p>
        </p:txBody>
      </p:sp>
      <p:sp>
        <p:nvSpPr>
          <p:cNvPr id="63" name="AutoShape 4">
            <a:extLst>
              <a:ext uri="{FF2B5EF4-FFF2-40B4-BE49-F238E27FC236}">
                <a16:creationId xmlns=""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marL="0" marR="0" lvl="0" indent="0" algn="l" defTabSz="457200" rtl="1"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smtClean="0">
                <a:ln>
                  <a:noFill/>
                </a:ln>
                <a:solidFill>
                  <a:prstClr val="black"/>
                </a:solidFill>
                <a:effectLst/>
                <a:uLnTx/>
                <a:uFillTx/>
                <a:latin typeface="Calibri" panose="020F0502020204030204"/>
                <a:ea typeface="+mn-ea"/>
                <a:cs typeface="B Nazanin" panose="00000400000000000000" pitchFamily="2" charset="-78"/>
              </a:rPr>
              <a:t>Code:1065</a:t>
            </a:r>
            <a:endParaRPr kumimoji="0" lang="fa-IR"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64" name="Rounded Rectangle 9">
            <a:extLst>
              <a:ext uri="{FF2B5EF4-FFF2-40B4-BE49-F238E27FC236}">
                <a16:creationId xmlns=""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a-IR"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عکس نویسنده</a:t>
            </a:r>
            <a:endPar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endParaRPr>
          </a:p>
        </p:txBody>
      </p:sp>
      <p:sp>
        <p:nvSpPr>
          <p:cNvPr id="65" name="Text Placeholder 5">
            <a:extLst>
              <a:ext uri="{FF2B5EF4-FFF2-40B4-BE49-F238E27FC236}">
                <a16:creationId xmlns="" xmlns:a16="http://schemas.microsoft.com/office/drawing/2014/main" id="{044041E2-44E2-4EED-B6C0-FC2CE9C577D9}"/>
              </a:ext>
            </a:extLst>
          </p:cNvPr>
          <p:cNvSpPr txBox="1"/>
          <p:nvPr/>
        </p:nvSpPr>
        <p:spPr>
          <a:xfrm>
            <a:off x="1821901" y="6641432"/>
            <a:ext cx="36576000" cy="4308872"/>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rtl="1"/>
            <a:r>
              <a:rPr lang="ar-SA" sz="4000" b="1" dirty="0" smtClean="0">
                <a:solidFill>
                  <a:schemeClr val="tx1"/>
                </a:solidFill>
                <a:cs typeface="B Zar" pitchFamily="2" charset="-78"/>
              </a:rPr>
              <a:t>منصوره احمدی فراز</a:t>
            </a:r>
            <a:endParaRPr lang="en-US" sz="4000" dirty="0" smtClean="0">
              <a:solidFill>
                <a:schemeClr val="tx1"/>
              </a:solidFill>
              <a:cs typeface="B Zar" pitchFamily="2" charset="-78"/>
            </a:endParaRPr>
          </a:p>
          <a:p>
            <a:pPr algn="r" rtl="1"/>
            <a:endParaRPr lang="en-US" sz="4000" dirty="0" smtClean="0">
              <a:solidFill>
                <a:schemeClr val="tx1"/>
              </a:solidFill>
              <a:cs typeface="B Zar" pitchFamily="2" charset="-78"/>
            </a:endParaRPr>
          </a:p>
          <a:p>
            <a:pPr algn="ctr" rtl="1"/>
            <a:r>
              <a:rPr lang="ar-SA" sz="4000" b="1" dirty="0" smtClean="0">
                <a:solidFill>
                  <a:schemeClr val="tx1"/>
                </a:solidFill>
                <a:cs typeface="B Zar" pitchFamily="2" charset="-78"/>
              </a:rPr>
              <a:t>مربی، گروه پرستاری، واحد نجف‌آباد، دانشگاه آزاد اسلامی، نجف‌آباد، ایران</a:t>
            </a:r>
            <a:r>
              <a:rPr lang="en-US" sz="4000" b="1" dirty="0" smtClean="0">
                <a:solidFill>
                  <a:schemeClr val="tx1"/>
                </a:solidFill>
                <a:cs typeface="B Zar" pitchFamily="2" charset="-78"/>
              </a:rPr>
              <a:t>.</a:t>
            </a:r>
            <a:endParaRPr lang="en-US" sz="4000" dirty="0" smtClean="0">
              <a:solidFill>
                <a:schemeClr val="tx1"/>
              </a:solidFill>
              <a:cs typeface="B Zar" pitchFamily="2" charset="-78"/>
            </a:endParaRPr>
          </a:p>
          <a:p>
            <a:pPr algn="ctr" rtl="1"/>
            <a:r>
              <a:rPr lang="ar-SA" sz="4000" b="1" dirty="0" smtClean="0">
                <a:solidFill>
                  <a:schemeClr val="tx1"/>
                </a:solidFill>
                <a:cs typeface="B Zar" pitchFamily="2" charset="-78"/>
              </a:rPr>
              <a:t>گروه پرستاری، مرکز تحقیقات توسعه علوم پرستاری و مامایی، واحد نجف‌آباد، دانشگاه آزاد اسلامی، نجف‌آباد، ایران.</a:t>
            </a:r>
          </a:p>
          <a:p>
            <a:pPr algn="ctr" rtl="1"/>
            <a:endParaRPr lang="fa-IR" sz="4000" b="1" dirty="0">
              <a:solidFill>
                <a:srgbClr val="000001"/>
              </a:solidFill>
              <a:latin typeface="Times New Roman" panose="02020603050405020304" pitchFamily="18" charset="0"/>
              <a:ea typeface="Open Sauce Bold"/>
              <a:cs typeface="B Zar" panose="00000400000000000000" pitchFamily="2" charset="-78"/>
              <a:sym typeface="Open Sauce Bold"/>
            </a:endParaRP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r>
              <a:rPr kumimoji="0" lang="fa-IR" sz="4000" b="1" i="0" u="none" strike="noStrike" kern="1200" cap="none" spc="0" normalizeH="0" baseline="0" noProof="0" dirty="0" smtClean="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(2) پژوهش‌ها اغلب تحت نظر یا به نمایندگی از یک دانشگاه، سازمان یا مؤسسه دانشگاهی/</a:t>
            </a:r>
            <a:endParaRPr kumimoji="0" lang="en-US" sz="3200" b="0" i="0" u="none" strike="noStrike" kern="1200" cap="none" spc="0" normalizeH="0" baseline="0" noProof="0" dirty="0">
              <a:ln>
                <a:noFill/>
              </a:ln>
              <a:solidFill>
                <a:srgbClr val="235078"/>
              </a:solidFill>
              <a:effectLst/>
              <a:uLnTx/>
              <a:uFillTx/>
              <a:latin typeface="Times New Roman" panose="02020603050405020304" pitchFamily="18" charset="0"/>
              <a:ea typeface="+mn-ea"/>
              <a:cs typeface="Times New Roman" panose="02020603050405020304" pitchFamily="18" charset="0"/>
            </a:endParaRPr>
          </a:p>
        </p:txBody>
      </p:sp>
      <p:sp>
        <p:nvSpPr>
          <p:cNvPr id="66" name="Rectangle 10">
            <a:extLst>
              <a:ext uri="{FF2B5EF4-FFF2-40B4-BE49-F238E27FC236}">
                <a16:creationId xmlns=""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یافته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68" name="Rectangle 10">
            <a:extLst>
              <a:ext uri="{FF2B5EF4-FFF2-40B4-BE49-F238E27FC236}">
                <a16:creationId xmlns=""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lvl="0" algn="ctr" defTabSz="4702588">
              <a:defRPr/>
            </a:pPr>
            <a:r>
              <a:rPr lang="fa-IR" sz="3600" b="1" dirty="0">
                <a:solidFill>
                  <a:prstClr val="white"/>
                </a:solidFill>
                <a:latin typeface="Libre Baskerville" panose="02000000000000000000" pitchFamily="2" charset="0"/>
                <a:cs typeface="B Titr" panose="00000700000000000000" pitchFamily="2" charset="-78"/>
              </a:rPr>
              <a:t>مقدمه</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1" name="Rectangle 10">
            <a:extLst>
              <a:ext uri="{FF2B5EF4-FFF2-40B4-BE49-F238E27FC236}">
                <a16:creationId xmlns="" xmlns:a16="http://schemas.microsoft.com/office/drawing/2014/main" id="{915E473E-97C4-4EC4-A3BC-07695BAC4C28}"/>
              </a:ext>
            </a:extLst>
          </p:cNvPr>
          <p:cNvSpPr>
            <a:spLocks noChangeArrowheads="1"/>
          </p:cNvSpPr>
          <p:nvPr/>
        </p:nvSpPr>
        <p:spPr bwMode="auto">
          <a:xfrm>
            <a:off x="592053" y="14070367"/>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smtClean="0">
                <a:ln>
                  <a:noFill/>
                </a:ln>
                <a:solidFill>
                  <a:prstClr val="white"/>
                </a:solidFill>
                <a:effectLst/>
                <a:uLnTx/>
                <a:uFillTx/>
                <a:latin typeface="Libre Baskerville" panose="02000000000000000000" pitchFamily="2" charset="0"/>
                <a:ea typeface="+mn-ea"/>
                <a:cs typeface="B Titr" panose="00000700000000000000" pitchFamily="2" charset="-78"/>
              </a:rPr>
              <a:t>رفرنس</a:t>
            </a:r>
            <a:r>
              <a:rPr kumimoji="0" lang="fa-IR" sz="3600" b="1" i="0" u="none" strike="noStrike" kern="1200" cap="none" spc="0" normalizeH="0" noProof="0" dirty="0" smtClean="0">
                <a:ln>
                  <a:noFill/>
                </a:ln>
                <a:solidFill>
                  <a:prstClr val="white"/>
                </a:solidFill>
                <a:effectLst/>
                <a:uLnTx/>
                <a:uFillTx/>
                <a:latin typeface="Libre Baskerville" panose="02000000000000000000" pitchFamily="2" charset="0"/>
                <a:ea typeface="+mn-ea"/>
                <a:cs typeface="B Titr" panose="00000700000000000000" pitchFamily="2" charset="-78"/>
              </a:rPr>
              <a:t>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2" name="Rectangle 10">
            <a:extLst>
              <a:ext uri="{FF2B5EF4-FFF2-40B4-BE49-F238E27FC236}">
                <a16:creationId xmlns="" xmlns:a16="http://schemas.microsoft.com/office/drawing/2014/main" id="{607EAE84-951F-4EAB-B7B6-2D55C5003988}"/>
              </a:ext>
            </a:extLst>
          </p:cNvPr>
          <p:cNvSpPr>
            <a:spLocks noChangeArrowheads="1"/>
          </p:cNvSpPr>
          <p:nvPr/>
        </p:nvSpPr>
        <p:spPr bwMode="auto">
          <a:xfrm>
            <a:off x="33468517" y="17065613"/>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smtClean="0">
                <a:ln>
                  <a:noFill/>
                </a:ln>
                <a:solidFill>
                  <a:prstClr val="white"/>
                </a:solidFill>
                <a:effectLst/>
                <a:uLnTx/>
                <a:uFillTx/>
                <a:latin typeface="Times New Roman Bold"/>
                <a:ea typeface="Times New Roman Bold"/>
                <a:cs typeface="B Titr" panose="00000700000000000000" pitchFamily="2" charset="-78"/>
                <a:sym typeface="Times New Roman Bold"/>
              </a:rPr>
              <a:t>روش ها</a:t>
            </a:r>
            <a:endPar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 xmlns:a16="http://schemas.microsoft.com/office/drawing/2014/main" id="{78ACE6C8-764A-491B-97C3-71DD70C00B3C}"/>
              </a:ext>
            </a:extLst>
          </p:cNvPr>
          <p:cNvSpPr txBox="1"/>
          <p:nvPr/>
        </p:nvSpPr>
        <p:spPr>
          <a:xfrm>
            <a:off x="497461" y="11761076"/>
            <a:ext cx="9601200" cy="2062103"/>
          </a:xfrm>
          <a:prstGeom prst="rect">
            <a:avLst/>
          </a:prstGeom>
          <a:noFill/>
        </p:spPr>
        <p:txBody>
          <a:bodyPr wrap="square" rtlCol="0">
            <a:spAutoFit/>
          </a:bodyPr>
          <a:lstStyle>
            <a:defPPr>
              <a:defRPr kern="1200"/>
            </a:defPPr>
          </a:lstStyle>
          <a:p>
            <a:pPr algn="just" rtl="1"/>
            <a:r>
              <a:rPr lang="ar-SA" sz="3200" dirty="0" smtClean="0">
                <a:cs typeface="B Zar" pitchFamily="2" charset="-78"/>
              </a:rPr>
              <a:t>مراقبت خانوادگی از بیماران </a:t>
            </a:r>
            <a:r>
              <a:rPr lang="en-US" sz="3200" dirty="0" smtClean="0">
                <a:cs typeface="B Zar" pitchFamily="2" charset="-78"/>
              </a:rPr>
              <a:t>TBI </a:t>
            </a:r>
            <a:r>
              <a:rPr lang="ar-SA" sz="3200" dirty="0" smtClean="0">
                <a:cs typeface="B Zar" pitchFamily="2" charset="-78"/>
              </a:rPr>
              <a:t>با چالش‌های چندبُعدی همراه است. طراحی برنامه‌های حمایت روانی، آموزشی و سازمانی می‌تواند بار مراقبتی را کاهش دهد و سازگاری خانواده را بهبود بخشد. توسعه مدل‌های مراقبت خانواده‌محور برای بهبود پیامدهای بیمار و خانواده ضروری است.</a:t>
            </a:r>
            <a:endParaRPr lang="en-US" sz="3200" dirty="0">
              <a:solidFill>
                <a:srgbClr val="000001"/>
              </a:solidFill>
              <a:latin typeface="Times New Roman"/>
              <a:ea typeface="Times New Roman"/>
              <a:cs typeface="B Zar" pitchFamily="2" charset="-78"/>
              <a:sym typeface="Times New Roman"/>
            </a:endParaRPr>
          </a:p>
        </p:txBody>
      </p:sp>
      <p:sp>
        <p:nvSpPr>
          <p:cNvPr id="76" name="TextBox 75">
            <a:extLst>
              <a:ext uri="{FF2B5EF4-FFF2-40B4-BE49-F238E27FC236}">
                <a16:creationId xmlns="" xmlns:a16="http://schemas.microsoft.com/office/drawing/2014/main" id="{82745442-14D6-454C-AEAA-7ECB778143F4}"/>
              </a:ext>
            </a:extLst>
          </p:cNvPr>
          <p:cNvSpPr txBox="1"/>
          <p:nvPr/>
        </p:nvSpPr>
        <p:spPr>
          <a:xfrm>
            <a:off x="33212682" y="11163300"/>
            <a:ext cx="9857035" cy="6001643"/>
          </a:xfrm>
          <a:prstGeom prst="rect">
            <a:avLst/>
          </a:prstGeom>
          <a:noFill/>
        </p:spPr>
        <p:txBody>
          <a:bodyPr wrap="square" rtlCol="0">
            <a:spAutoFit/>
          </a:bodyPr>
          <a:lstStyle>
            <a:defPPr>
              <a:defRPr kern="1200"/>
            </a:defPPr>
          </a:lstStyle>
          <a:p>
            <a:pPr algn="just" rtl="1"/>
            <a:r>
              <a:rPr lang="ar-SA" sz="3200" dirty="0" smtClean="0">
                <a:cs typeface="B Zar" pitchFamily="2" charset="-78"/>
              </a:rPr>
              <a:t>آسیب مغزی تروماتیک </a:t>
            </a:r>
            <a:r>
              <a:rPr lang="en-US" sz="3200" dirty="0" smtClean="0">
                <a:cs typeface="B Zar" pitchFamily="2" charset="-78"/>
              </a:rPr>
              <a:t>(Traumatic Brain Injury) </a:t>
            </a:r>
            <a:r>
              <a:rPr lang="ar-SA" sz="3200" dirty="0" smtClean="0">
                <a:cs typeface="B Zar" pitchFamily="2" charset="-78"/>
              </a:rPr>
              <a:t>یکی از علل اصلی ناتوانی طولانی‌مدت در بزرگسالان محسوب می‌شود و پیامدهای آن نه‌تنها بیمار بلکه کل نظام خانواده را نیز درگیر چالش‌های پیچیده مراقبتی می‌کند. مراقبین خانوادگی اغلب بار عاطفی، روانی، اجتماعی و اقتصادی قابل توجهی را تجربه می‌کنند و شواهد نشان می‌دهد شدت اختلالات شناختی و طول دوره مراقبت از عوامل تعیین‌کننده این بار هستند (1, 2). مطالعات مداخلاتی نشان داده‌اند برنامه‌های حمایت مراقب می‌توانند بار روانی و استرس خانواده را کاهش دهند و تاب‌آوری آنان را افزایش دهند (</a:t>
            </a:r>
            <a:r>
              <a:rPr lang="fa-IR" sz="3200" dirty="0" smtClean="0">
                <a:cs typeface="B Zar" pitchFamily="2" charset="-78"/>
              </a:rPr>
              <a:t>3</a:t>
            </a:r>
            <a:r>
              <a:rPr lang="ar-SA" sz="3200" dirty="0" smtClean="0">
                <a:cs typeface="B Zar" pitchFamily="2" charset="-78"/>
              </a:rPr>
              <a:t>). وجود این شواهد، مسیر زمانی تجربه خانواده‌ها از امید اولیه تا فرسودگی تدریجی کمتر مورد بررسی قرار گرفته است. بنابراین، هدف این مطالعه مرور روایتی چالش‌ها و راهکارهای مراقبت خانوادگی از بیماران </a:t>
            </a:r>
            <a:r>
              <a:rPr lang="en-US" sz="3200" dirty="0" smtClean="0">
                <a:cs typeface="B Zar" pitchFamily="2" charset="-78"/>
              </a:rPr>
              <a:t>TBI </a:t>
            </a:r>
            <a:r>
              <a:rPr lang="ar-SA" sz="3200" dirty="0" smtClean="0">
                <a:cs typeface="B Zar" pitchFamily="2" charset="-78"/>
              </a:rPr>
              <a:t>با تلفیق شواهد علمی و تجربه زیسته نویسنده است</a:t>
            </a:r>
            <a:r>
              <a:rPr lang="ar-SA" sz="3200" dirty="0" smtClean="0"/>
              <a:t>.</a:t>
            </a:r>
            <a:endParaRPr lang="en-US" sz="3200" dirty="0" smtClean="0"/>
          </a:p>
          <a:p>
            <a:pPr algn="just" rtl="1"/>
            <a:endPar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endParaRPr>
          </a:p>
        </p:txBody>
      </p:sp>
      <p:sp>
        <p:nvSpPr>
          <p:cNvPr id="84" name="TextBox 37">
            <a:extLst>
              <a:ext uri="{FF2B5EF4-FFF2-40B4-BE49-F238E27FC236}">
                <a16:creationId xmlns="" xmlns:a16="http://schemas.microsoft.com/office/drawing/2014/main" id="{0CE218E2-C10E-4C6A-95F2-0A69ECC1C187}"/>
              </a:ext>
            </a:extLst>
          </p:cNvPr>
          <p:cNvSpPr txBox="1"/>
          <p:nvPr/>
        </p:nvSpPr>
        <p:spPr>
          <a:xfrm>
            <a:off x="33451815" y="18177286"/>
            <a:ext cx="9729118" cy="2462213"/>
          </a:xfrm>
          <a:prstGeom prst="rect">
            <a:avLst/>
          </a:prstGeom>
        </p:spPr>
        <p:txBody>
          <a:bodyPr wrap="square" lIns="0" tIns="0" rIns="0" bIns="0" rtlCol="0" anchor="t">
            <a:spAutoFit/>
          </a:bodyPr>
          <a:lstStyle/>
          <a:p>
            <a:pPr lvl="0" algn="just" defTabSz="4703763" rtl="1" eaLnBrk="0" hangingPunct="0">
              <a:defRPr/>
            </a:pPr>
            <a:r>
              <a:rPr lang="ar-SA" sz="3200" dirty="0" smtClean="0">
                <a:cs typeface="B Zar" pitchFamily="2" charset="-78"/>
              </a:rPr>
              <a:t>این مطالعه به‌صورت مرور روایتی با جستجو در پایگاه‌های </a:t>
            </a:r>
            <a:r>
              <a:rPr lang="en-US" sz="3200" dirty="0" err="1" smtClean="0">
                <a:cs typeface="B Zar" pitchFamily="2" charset="-78"/>
              </a:rPr>
              <a:t>PubMed</a:t>
            </a:r>
            <a:r>
              <a:rPr lang="ar-SA" sz="3200" dirty="0" smtClean="0">
                <a:cs typeface="B Zar" pitchFamily="2" charset="-78"/>
              </a:rPr>
              <a:t>، </a:t>
            </a:r>
            <a:r>
              <a:rPr lang="en-US" sz="3200" dirty="0" smtClean="0">
                <a:cs typeface="B Zar" pitchFamily="2" charset="-78"/>
              </a:rPr>
              <a:t>Scopus</a:t>
            </a:r>
            <a:r>
              <a:rPr lang="ar-SA" sz="3200" dirty="0" smtClean="0">
                <a:cs typeface="B Zar" pitchFamily="2" charset="-78"/>
              </a:rPr>
              <a:t>، </a:t>
            </a:r>
            <a:r>
              <a:rPr lang="en-US" sz="3200" dirty="0" smtClean="0">
                <a:cs typeface="B Zar" pitchFamily="2" charset="-78"/>
              </a:rPr>
              <a:t>Web of Science</a:t>
            </a:r>
            <a:r>
              <a:rPr lang="ar-SA" sz="3200" dirty="0" smtClean="0">
                <a:cs typeface="B Zar" pitchFamily="2" charset="-78"/>
              </a:rPr>
              <a:t>، </a:t>
            </a:r>
            <a:r>
              <a:rPr lang="en-US" sz="3200" dirty="0" smtClean="0">
                <a:cs typeface="B Zar" pitchFamily="2" charset="-78"/>
              </a:rPr>
              <a:t>CINAHL </a:t>
            </a:r>
            <a:r>
              <a:rPr lang="ar-SA" sz="3200" dirty="0" smtClean="0">
                <a:cs typeface="B Zar" pitchFamily="2" charset="-78"/>
              </a:rPr>
              <a:t> و</a:t>
            </a:r>
            <a:r>
              <a:rPr lang="en-US" sz="3200" dirty="0" smtClean="0">
                <a:cs typeface="B Zar" pitchFamily="2" charset="-78"/>
              </a:rPr>
              <a:t> </a:t>
            </a:r>
            <a:r>
              <a:rPr lang="en-US" sz="3200" dirty="0" err="1" smtClean="0">
                <a:cs typeface="B Zar" pitchFamily="2" charset="-78"/>
              </a:rPr>
              <a:t>PsycINFO</a:t>
            </a:r>
            <a:r>
              <a:rPr lang="en-US" sz="3200" dirty="0" smtClean="0">
                <a:cs typeface="B Zar" pitchFamily="2" charset="-78"/>
              </a:rPr>
              <a:t> </a:t>
            </a:r>
            <a:r>
              <a:rPr lang="ar-SA" sz="3200" dirty="0" smtClean="0">
                <a:cs typeface="B Zar" pitchFamily="2" charset="-78"/>
              </a:rPr>
              <a:t>از 2019 تا سال 2026 انجام شد. مطالعات اصیل پژوهشی مرتبط با مراقبین خانوادگی بیماران </a:t>
            </a:r>
            <a:r>
              <a:rPr lang="en-US" sz="3200" dirty="0" smtClean="0">
                <a:cs typeface="B Zar" pitchFamily="2" charset="-78"/>
              </a:rPr>
              <a:t>TBI </a:t>
            </a:r>
            <a:r>
              <a:rPr lang="ar-SA" sz="3200" dirty="0" smtClean="0">
                <a:cs typeface="B Zar" pitchFamily="2" charset="-78"/>
              </a:rPr>
              <a:t>وارد تحلیل شدند. داده‌ها با روش تحلیل محتوای روایتی طبقه‌بندی شدند و تجربه زیسته نویسنده مسئول به‌عنوان داده تفسیری تکمیلی مورد استفاده قرار گرفت.</a:t>
            </a:r>
            <a:endParaRPr lang="en-US" sz="3200" dirty="0">
              <a:solidFill>
                <a:srgbClr val="000001"/>
              </a:solidFill>
              <a:latin typeface="Times New Roman"/>
              <a:cs typeface="B Zar" pitchFamily="2" charset="-78"/>
            </a:endParaRPr>
          </a:p>
        </p:txBody>
      </p:sp>
      <p:sp>
        <p:nvSpPr>
          <p:cNvPr id="9" name="Rectangle 2">
            <a:extLst>
              <a:ext uri="{FF2B5EF4-FFF2-40B4-BE49-F238E27FC236}">
                <a16:creationId xmlns="" xmlns:a16="http://schemas.microsoft.com/office/drawing/2014/main" id="{B9B3D83F-BBF4-4E4F-A46F-4B4BC9E85FD0}"/>
              </a:ext>
            </a:extLst>
          </p:cNvPr>
          <p:cNvSpPr>
            <a:spLocks noChangeArrowheads="1"/>
          </p:cNvSpPr>
          <p:nvPr/>
        </p:nvSpPr>
        <p:spPr bwMode="auto">
          <a:xfrm>
            <a:off x="0" y="0"/>
            <a:ext cx="43526075" cy="487353"/>
          </a:xfrm>
          <a:prstGeom prst="rect">
            <a:avLst/>
          </a:prstGeom>
          <a:solidFill>
            <a:srgbClr val="F8F9FA"/>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 name="Rectangle 1"/>
          <p:cNvSpPr/>
          <p:nvPr/>
        </p:nvSpPr>
        <p:spPr>
          <a:xfrm>
            <a:off x="239989" y="15071834"/>
            <a:ext cx="9764078" cy="10926068"/>
          </a:xfrm>
          <a:prstGeom prst="rect">
            <a:avLst/>
          </a:prstGeom>
        </p:spPr>
        <p:txBody>
          <a:bodyPr wrap="square">
            <a:spAutoFit/>
          </a:bodyPr>
          <a:lstStyle/>
          <a:p>
            <a:r>
              <a:rPr lang="en-US" sz="3200" dirty="0" smtClean="0"/>
              <a:t>1.</a:t>
            </a:r>
            <a:r>
              <a:rPr lang="x-none" sz="3200" smtClean="0"/>
              <a:t>Muliira JK, Lazarus ER, Jacob D, Roslin H. The needs of families caring for patients with traumatic brain injury: a scoping review. Disability and rehabilitation. 2024;46(20):4586-94</a:t>
            </a:r>
            <a:r>
              <a:rPr lang="ar-SA" sz="3200" dirty="0" smtClean="0"/>
              <a:t>.</a:t>
            </a:r>
            <a:endParaRPr lang="en-US" sz="3200" dirty="0" smtClean="0"/>
          </a:p>
          <a:p>
            <a:r>
              <a:rPr lang="en-US" sz="3200" dirty="0" smtClean="0"/>
              <a:t>2. Swartz K, Collins LG. Caregiver care. American family physician</a:t>
            </a:r>
            <a:r>
              <a:rPr lang="ar-SA" sz="3200" dirty="0" smtClean="0"/>
              <a:t>. 2019;99(11):699-706.</a:t>
            </a:r>
            <a:endParaRPr lang="en-US" sz="3200" dirty="0" smtClean="0"/>
          </a:p>
          <a:p>
            <a:r>
              <a:rPr lang="en-US" sz="3200" dirty="0" smtClean="0"/>
              <a:t>3.</a:t>
            </a:r>
            <a:r>
              <a:rPr lang="x-none" sz="3200" smtClean="0"/>
              <a:t> Ting CY, Ahmed Z. Impact of caregiver interventions on caregiver burden in adult traumatic brain injury: a systematic review and meta-analysis. Frontiers in public health. 2025;13:1698592</a:t>
            </a:r>
            <a:r>
              <a:rPr lang="ar-SA" sz="3200" dirty="0" smtClean="0"/>
              <a:t>.</a:t>
            </a:r>
            <a:r>
              <a:rPr lang="en-US" sz="3200" dirty="0" smtClean="0"/>
              <a:t>.</a:t>
            </a:r>
          </a:p>
          <a:p>
            <a:r>
              <a:rPr lang="en-US" sz="3200" dirty="0" smtClean="0"/>
              <a:t>4.</a:t>
            </a:r>
            <a:r>
              <a:rPr lang="x-none" sz="3200" smtClean="0"/>
              <a:t> Hanks RA, Simpson G, Waldron Perrine B, Rapport LJ, Kotasek R, Millis S. Feasibility and efficacy of a group intervention to develop social support and resilience in family members of individuals with TBI. Brain Injury. 2025:1-8</a:t>
            </a:r>
            <a:r>
              <a:rPr lang="ar-SA" sz="3200" dirty="0" smtClean="0"/>
              <a:t>.</a:t>
            </a:r>
            <a:endParaRPr lang="en-US" sz="3200" dirty="0" smtClean="0"/>
          </a:p>
          <a:p>
            <a:r>
              <a:rPr lang="en-US" sz="3200" dirty="0" smtClean="0"/>
              <a:t>5.</a:t>
            </a:r>
            <a:r>
              <a:rPr lang="x-none" sz="3200" smtClean="0"/>
              <a:t> Azman A, Jali NA, Jamir Singh PS, Abdullah JM, Ibrahim H. Family roles, challenges and needs in caring for traumatic brain injury (TBI) family members: a systematic review. Journal of Health Research. 2020;34(6):495-504</a:t>
            </a:r>
            <a:r>
              <a:rPr lang="ar-SA" sz="3200" dirty="0" smtClean="0"/>
              <a:t>.</a:t>
            </a:r>
            <a:endParaRPr lang="en-US" sz="3200" dirty="0" smtClean="0"/>
          </a:p>
          <a:p>
            <a:endParaRPr lang="en-US" sz="3200" dirty="0" smtClean="0"/>
          </a:p>
          <a:p>
            <a:endParaRPr lang="en-US" sz="3200" dirty="0" smtClean="0"/>
          </a:p>
          <a:p>
            <a:endParaRPr lang="en-US" sz="3200" dirty="0"/>
          </a:p>
        </p:txBody>
      </p:sp>
      <p:sp>
        <p:nvSpPr>
          <p:cNvPr id="1025" name="Rectangle 1"/>
          <p:cNvSpPr>
            <a:spLocks noChangeArrowheads="1"/>
          </p:cNvSpPr>
          <p:nvPr/>
        </p:nvSpPr>
        <p:spPr bwMode="auto">
          <a:xfrm>
            <a:off x="0" y="0"/>
            <a:ext cx="43526075"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sz="1200" b="1" i="0" u="none" strike="noStrike" cap="none" normalizeH="0" baseline="0" smtClean="0">
                <a:ln>
                  <a:noFill/>
                </a:ln>
                <a:solidFill>
                  <a:schemeClr val="tx1"/>
                </a:solidFill>
                <a:effectLst/>
                <a:latin typeface="Arial" pitchFamily="34" charset="0"/>
                <a:ea typeface="Calibri" pitchFamily="34" charset="0"/>
                <a:cs typeface="B Zar" pitchFamily="2" charset="-78"/>
              </a:rPr>
              <a:t>منصوره احمدی فراز</a:t>
            </a:r>
            <a:r>
              <a:rPr kumimoji="0" lang="ar-SA" sz="1200" b="1" i="0" u="none" strike="noStrike" cap="none" normalizeH="0" baseline="30000" smtClean="0">
                <a:ln>
                  <a:noFill/>
                </a:ln>
                <a:solidFill>
                  <a:schemeClr val="tx1"/>
                </a:solidFill>
                <a:effectLst/>
                <a:latin typeface="Arial" pitchFamily="34" charset="0"/>
                <a:ea typeface="Calibri" pitchFamily="34" charset="0"/>
                <a:cs typeface="B Zar" pitchFamily="2" charset="-78"/>
              </a:rPr>
              <a:t>*.</a:t>
            </a:r>
            <a:r>
              <a:rPr kumimoji="0" lang="ar-SA" sz="1200" b="1" i="0" u="none" strike="noStrike" cap="none" normalizeH="0" baseline="30000" smtClean="0">
                <a:ln>
                  <a:noFill/>
                </a:ln>
                <a:solidFill>
                  <a:schemeClr val="tx1"/>
                </a:solidFill>
                <a:effectLst/>
                <a:latin typeface="Times New Roman" pitchFamily="18" charset="0"/>
                <a:ea typeface="Calibri" pitchFamily="34" charset="0"/>
                <a:cs typeface="Times New Roman" pitchFamily="18" charset="0"/>
                <a:hlinkClick r:id=""/>
              </a:rPr>
              <a:t>[</a:t>
            </a:r>
            <a:r>
              <a:rPr kumimoji="0" lang="ar-SA" sz="1200" b="1" i="0" u="none" strike="noStrike" cap="none" normalizeH="0" baseline="30000" smtClean="0" bmk="">
                <a:ln>
                  <a:noFill/>
                </a:ln>
                <a:solidFill>
                  <a:schemeClr val="tx1"/>
                </a:solidFill>
                <a:effectLst/>
                <a:latin typeface="Times New Roman" pitchFamily="18" charset="0"/>
                <a:ea typeface="Calibri" pitchFamily="34" charset="0"/>
                <a:cs typeface="Times New Roman" pitchFamily="18" charset="0"/>
                <a:hlinkClick r:id=""/>
              </a:rPr>
              <a:t>1]</a:t>
            </a:r>
            <a:r>
              <a:rPr kumimoji="0" lang="ar-SA" sz="1200" b="1" i="0" u="none" strike="noStrike" cap="none" normalizeH="0" baseline="0" smtClean="0">
                <a:ln>
                  <a:noFill/>
                </a:ln>
                <a:solidFill>
                  <a:schemeClr val="tx1"/>
                </a:solidFill>
                <a:effectLst/>
                <a:latin typeface="Arial" pitchFamily="34" charset="0"/>
                <a:ea typeface="Calibri" pitchFamily="34" charset="0"/>
                <a:cs typeface="B Zar" pitchFamily="2" charset="-78"/>
              </a:rPr>
              <a:t> </a:t>
            </a:r>
            <a:endParaRPr kumimoji="0" lang="en-US" sz="42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0" y="457200"/>
            <a:ext cx="14363700" cy="23813"/>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27" name="Rectangle 3"/>
          <p:cNvSpPr>
            <a:spLocks noChangeArrowheads="1"/>
          </p:cNvSpPr>
          <p:nvPr/>
        </p:nvSpPr>
        <p:spPr bwMode="auto">
          <a:xfrm>
            <a:off x="0" y="481013"/>
            <a:ext cx="4352607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100" b="0" i="0" u="none" strike="noStrike" cap="none" normalizeH="0" baseline="30000" smtClean="0">
                <a:ln>
                  <a:noFill/>
                </a:ln>
                <a:solidFill>
                  <a:schemeClr val="tx1"/>
                </a:solidFill>
                <a:effectLst/>
                <a:latin typeface="Arial" pitchFamily="34" charset="0"/>
                <a:ea typeface="Times New Roman" pitchFamily="18" charset="0"/>
                <a:cs typeface="B Nazanin" pitchFamily="2" charset="-78"/>
                <a:hlinkClick r:id=""/>
              </a:rPr>
              <a:t>[</a:t>
            </a:r>
            <a:r>
              <a:rPr kumimoji="0" lang="en-US" sz="1100" b="0" i="0" u="none" strike="noStrike" cap="none" normalizeH="0" baseline="30000" smtClean="0" bmk="">
                <a:ln>
                  <a:noFill/>
                </a:ln>
                <a:solidFill>
                  <a:schemeClr val="tx1"/>
                </a:solidFill>
                <a:effectLst/>
                <a:latin typeface="Arial" pitchFamily="34" charset="0"/>
                <a:ea typeface="Times New Roman" pitchFamily="18" charset="0"/>
                <a:cs typeface="B Nazanin" pitchFamily="2" charset="-78"/>
                <a:hlinkClick r:id=""/>
              </a:rPr>
              <a:t>1]</a:t>
            </a:r>
            <a:r>
              <a:rPr kumimoji="0" lang="en-US" sz="1100" b="0" i="0" u="none" strike="noStrike" cap="none" normalizeH="0" baseline="0" smtClean="0">
                <a:ln>
                  <a:noFill/>
                </a:ln>
                <a:solidFill>
                  <a:schemeClr val="tx1"/>
                </a:solidFill>
                <a:effectLst/>
                <a:latin typeface="Arial" pitchFamily="34" charset="0"/>
                <a:ea typeface="Times New Roman" pitchFamily="18" charset="0"/>
                <a:cs typeface="B Nazanin" pitchFamily="2" charset="-78"/>
              </a:rPr>
              <a:t> </a:t>
            </a:r>
            <a:r>
              <a:rPr kumimoji="0" lang="fa-IR" sz="1100" b="0" i="0" u="none" strike="noStrike" cap="none" normalizeH="0" baseline="0" smtClean="0">
                <a:ln>
                  <a:noFill/>
                </a:ln>
                <a:solidFill>
                  <a:schemeClr val="tx1"/>
                </a:solidFill>
                <a:effectLst/>
                <a:latin typeface="Arial" pitchFamily="34" charset="0"/>
                <a:ea typeface="Times New Roman" pitchFamily="18" charset="0"/>
                <a:cs typeface="B Nazanin" pitchFamily="2" charset="-78"/>
              </a:rPr>
              <a:t>و *- نویسنده مسئول: مربی، اصفهان، نجف آباد، بلوار دانشگاه، دانشگاه آزاد اسلامی واحد نجف آباد، دانشکده پرستاری و مامایی، گروه پرستاری، 3142292568</a:t>
            </a: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36" name="TextBox 35">
            <a:extLst>
              <a:ext uri="{FF2B5EF4-FFF2-40B4-BE49-F238E27FC236}">
                <a16:creationId xmlns="" xmlns:a16="http://schemas.microsoft.com/office/drawing/2014/main" id="{78ACE6C8-764A-491B-97C3-71DD70C00B3C}"/>
              </a:ext>
            </a:extLst>
          </p:cNvPr>
          <p:cNvSpPr txBox="1"/>
          <p:nvPr/>
        </p:nvSpPr>
        <p:spPr>
          <a:xfrm>
            <a:off x="11382703" y="11634952"/>
            <a:ext cx="20380664" cy="3539430"/>
          </a:xfrm>
          <a:prstGeom prst="rect">
            <a:avLst/>
          </a:prstGeom>
          <a:noFill/>
        </p:spPr>
        <p:txBody>
          <a:bodyPr wrap="square" rtlCol="0">
            <a:spAutoFit/>
          </a:bodyPr>
          <a:lstStyle>
            <a:defPPr>
              <a:defRPr kern="1200"/>
            </a:defPPr>
          </a:lstStyle>
          <a:p>
            <a:pPr algn="just" rtl="1"/>
            <a:r>
              <a:rPr lang="ar-SA" sz="3200" dirty="0" smtClean="0">
                <a:cs typeface="B Zar" pitchFamily="2" charset="-78"/>
              </a:rPr>
              <a:t>تحلیل مطالعات واردشده همراه با ادغام تجربه زیسته نویسنده مبتلا به آسیب مغزی، نشان داد که مسیر مراقبت خانوادگی از بیماران </a:t>
            </a:r>
            <a:r>
              <a:rPr lang="en-US" sz="3200" dirty="0" smtClean="0">
                <a:cs typeface="B Zar" pitchFamily="2" charset="-78"/>
              </a:rPr>
              <a:t>TBI </a:t>
            </a:r>
            <a:r>
              <a:rPr lang="ar-SA" sz="3200" dirty="0" smtClean="0">
                <a:cs typeface="B Zar" pitchFamily="2" charset="-78"/>
              </a:rPr>
              <a:t>یک فرایند چندمرحله‌ای پویا است که تحت تأثیر تعامل بین عوامل فردی، خانوادگی و اجتماعی قرار دارد</a:t>
            </a:r>
            <a:r>
              <a:rPr lang="ar-SA" sz="3200" dirty="0" smtClean="0"/>
              <a:t>. </a:t>
            </a:r>
            <a:r>
              <a:rPr lang="ar-SA" sz="3200" dirty="0" smtClean="0">
                <a:cs typeface="B Zar" pitchFamily="2" charset="-78"/>
              </a:rPr>
              <a:t>یافته‌ها در پنج حوزه اصلی طبقه‌بندی شد</a:t>
            </a:r>
            <a:r>
              <a:rPr lang="ar-SA" sz="3200" dirty="0" smtClean="0"/>
              <a:t>.</a:t>
            </a:r>
            <a:endParaRPr lang="fa-IR" sz="3200" dirty="0" smtClean="0"/>
          </a:p>
          <a:p>
            <a:pPr algn="just" rtl="1"/>
            <a:endParaRPr lang="fa-IR" sz="3200" dirty="0" smtClean="0"/>
          </a:p>
          <a:p>
            <a:pPr algn="just" rtl="1"/>
            <a:endParaRPr lang="fa-IR" sz="3200" dirty="0" smtClean="0"/>
          </a:p>
          <a:p>
            <a:pPr algn="just" rtl="1"/>
            <a:endParaRPr lang="fa-IR" sz="3200" dirty="0" smtClean="0"/>
          </a:p>
          <a:p>
            <a:pPr algn="just" rtl="1"/>
            <a:endParaRPr lang="fa-IR" sz="3200" dirty="0" smtClean="0"/>
          </a:p>
          <a:p>
            <a:pPr algn="just" rtl="1"/>
            <a:endParaRPr lang="en-US" sz="3200" dirty="0"/>
          </a:p>
        </p:txBody>
      </p:sp>
      <p:sp>
        <p:nvSpPr>
          <p:cNvPr id="39" name="Rectangle 38"/>
          <p:cNvSpPr/>
          <p:nvPr/>
        </p:nvSpPr>
        <p:spPr>
          <a:xfrm>
            <a:off x="11288110" y="12565117"/>
            <a:ext cx="20571511" cy="9448740"/>
          </a:xfrm>
          <a:prstGeom prst="rect">
            <a:avLst/>
          </a:prstGeom>
        </p:spPr>
        <p:txBody>
          <a:bodyPr wrap="square">
            <a:spAutoFit/>
          </a:bodyPr>
          <a:lstStyle/>
          <a:p>
            <a:pPr algn="just"/>
            <a:endParaRPr lang="fa-IR" sz="3200" dirty="0" smtClean="0">
              <a:cs typeface="B Zar" pitchFamily="2" charset="-78"/>
            </a:endParaRPr>
          </a:p>
          <a:p>
            <a:pPr marL="514350" indent="-514350" algn="just" rtl="1">
              <a:buAutoNum type="arabicParenR"/>
            </a:pPr>
            <a:r>
              <a:rPr lang="ar-SA" sz="3200" i="1" dirty="0" smtClean="0">
                <a:cs typeface="B Zar" pitchFamily="2" charset="-78"/>
              </a:rPr>
              <a:t>بحران عاطفی و شوک اولیه خانواده:</a:t>
            </a:r>
            <a:r>
              <a:rPr lang="ar-SA" sz="3200" dirty="0" smtClean="0">
                <a:cs typeface="B Zar" pitchFamily="2" charset="-78"/>
              </a:rPr>
              <a:t> مطالعات نشان داده‌اند خانواده‌ها در مراحل اولیه پس از آسیب مغزی با واکنش‌های هیجانی شدید شامل ناباوري، شوک، اضطراب و احساس درماندگی، مواجه می‌شوند (1). تجربه زیسته نویسنده نیز نشان داد که در دوره کمای بیمار، خانواده باوجود فقدان ارتباط شناختی با بیمار، حضور مستمر در کنار وی را به‌عنوان یک راهبرد مقابله‌ای و منبع امید تجربه می‌کردند. این یافته نشان می‌دهد که معناپردازی مراقبت حتی در غیاب پاسخ بالینی بیمار می‌تواند به حفظ انسجام روانی خانواده کمک کند. </a:t>
            </a:r>
            <a:endParaRPr lang="fa-IR" sz="3200" dirty="0" smtClean="0">
              <a:cs typeface="B Zar" pitchFamily="2" charset="-78"/>
            </a:endParaRPr>
          </a:p>
          <a:p>
            <a:pPr marL="514350" indent="-514350" algn="just" rtl="1">
              <a:buAutoNum type="arabicParenR"/>
            </a:pPr>
            <a:endParaRPr lang="fa-IR" sz="3200" dirty="0" smtClean="0">
              <a:cs typeface="B Zar" pitchFamily="2" charset="-78"/>
            </a:endParaRPr>
          </a:p>
          <a:p>
            <a:pPr marL="514350" indent="-514350" algn="just" rtl="1">
              <a:buAutoNum type="arabicParenR"/>
            </a:pPr>
            <a:r>
              <a:rPr lang="ar-SA" sz="3200" i="1" dirty="0" smtClean="0">
                <a:cs typeface="B Zar" pitchFamily="2" charset="-78"/>
              </a:rPr>
              <a:t>بازتعریف نقش‌های خانوادگی و حرفه‌ای:</a:t>
            </a:r>
            <a:r>
              <a:rPr lang="ar-SA" sz="3200" dirty="0" smtClean="0">
                <a:cs typeface="B Zar" pitchFamily="2" charset="-78"/>
              </a:rPr>
              <a:t> شواهد پژوهشی بیانگر آن است که </a:t>
            </a:r>
            <a:r>
              <a:rPr lang="en-US" sz="3200" dirty="0" smtClean="0">
                <a:cs typeface="B Zar" pitchFamily="2" charset="-78"/>
              </a:rPr>
              <a:t>TBI </a:t>
            </a:r>
            <a:r>
              <a:rPr lang="ar-SA" sz="3200" dirty="0" smtClean="0">
                <a:cs typeface="B Zar" pitchFamily="2" charset="-78"/>
              </a:rPr>
              <a:t>منجر به تغییرات اساسی در ساختار نقش‌های خانوادگی در مراحل می‌شود (</a:t>
            </a:r>
            <a:r>
              <a:rPr lang="fa-IR" sz="3200" dirty="0" smtClean="0">
                <a:cs typeface="B Zar" pitchFamily="2" charset="-78"/>
              </a:rPr>
              <a:t>5</a:t>
            </a:r>
            <a:r>
              <a:rPr lang="ar-SA" sz="3200" dirty="0" smtClean="0">
                <a:cs typeface="B Zar" pitchFamily="2" charset="-78"/>
              </a:rPr>
              <a:t>). تجربه زیسته مطالعه حاضر نشان داد که علاوه بر نقش‌های خانوادگی، هویت حرفه‌ای بیمار نیز دستخوش بازتعریف می‌شود. حمایت همکاران و مدیران محل کار از طریق تماس‌های مستمر، حضور نمادین و دعوت به فعالیت‌های حرفه‌ای باعث تداوم احساس تعلق اجتماعی بیمار و خانواده گردید.</a:t>
            </a:r>
            <a:endParaRPr lang="fa-IR" sz="3200" dirty="0" smtClean="0">
              <a:cs typeface="B Zar" pitchFamily="2" charset="-78"/>
            </a:endParaRPr>
          </a:p>
          <a:p>
            <a:pPr marL="514350" indent="-514350" algn="just" rtl="1">
              <a:buAutoNum type="arabicParenR"/>
            </a:pPr>
            <a:endParaRPr lang="fa-IR" sz="3200" dirty="0" smtClean="0">
              <a:cs typeface="B Zar" pitchFamily="2" charset="-78"/>
            </a:endParaRPr>
          </a:p>
          <a:p>
            <a:pPr marL="514350" indent="-514350" algn="just" rtl="1">
              <a:buAutoNum type="arabicParenR"/>
            </a:pPr>
            <a:r>
              <a:rPr lang="ar-SA" sz="3200" dirty="0" smtClean="0">
                <a:cs typeface="B Zar" pitchFamily="2" charset="-78"/>
              </a:rPr>
              <a:t>.  </a:t>
            </a:r>
            <a:r>
              <a:rPr lang="ar-SA" sz="3200" i="1" dirty="0" smtClean="0">
                <a:cs typeface="B Zar" pitchFamily="2" charset="-78"/>
              </a:rPr>
              <a:t>مسیر زمانی بار مراقبتی:</a:t>
            </a:r>
            <a:r>
              <a:rPr lang="ar-SA" sz="3200" dirty="0" smtClean="0">
                <a:cs typeface="B Zar" pitchFamily="2" charset="-78"/>
              </a:rPr>
              <a:t> تحلیل داده‌ها نشان داد که بار مراقبتی دارای سه فاز زمانی است: فاز ائتلاف اولیه، فاز گذار و فاز ماندگاری. تجربه زیسته نشان داد که در فاز گذار، کاهش تدریجی حمایت‌های اجتماعی موجب افزایش بار روانی مراقب اصلی می‌شود. این یافته با نتایج </a:t>
            </a:r>
            <a:r>
              <a:rPr lang="en-US" sz="3200" dirty="0" smtClean="0">
                <a:cs typeface="B Zar" pitchFamily="2" charset="-78"/>
              </a:rPr>
              <a:t>Hanks </a:t>
            </a:r>
            <a:r>
              <a:rPr lang="ar-SA" sz="3200" dirty="0" smtClean="0">
                <a:cs typeface="B Zar" pitchFamily="2" charset="-78"/>
              </a:rPr>
              <a:t>و همکاران که کاهش حمایت اجتماعی را عامل فرسودگی مراقبین معرفی کرده‌اند، همسو است (</a:t>
            </a:r>
            <a:r>
              <a:rPr lang="fa-IR" sz="3200" dirty="0" smtClean="0">
                <a:cs typeface="B Zar" pitchFamily="2" charset="-78"/>
              </a:rPr>
              <a:t>4</a:t>
            </a:r>
            <a:r>
              <a:rPr lang="ar-SA" sz="3200" dirty="0" smtClean="0">
                <a:cs typeface="B Zar" pitchFamily="2" charset="-78"/>
              </a:rPr>
              <a:t>).</a:t>
            </a:r>
            <a:endParaRPr lang="fa-IR" sz="3200" dirty="0" smtClean="0">
              <a:cs typeface="B Zar" pitchFamily="2" charset="-78"/>
            </a:endParaRPr>
          </a:p>
          <a:p>
            <a:pPr marL="514350" indent="-514350" algn="just" rtl="1">
              <a:buAutoNum type="arabicParenR"/>
            </a:pPr>
            <a:endParaRPr lang="fa-IR" sz="3200" dirty="0" smtClean="0">
              <a:cs typeface="B Zar" pitchFamily="2" charset="-78"/>
            </a:endParaRPr>
          </a:p>
          <a:p>
            <a:pPr marL="514350" indent="-514350" algn="just" rtl="1">
              <a:buAutoNum type="arabicParenR"/>
            </a:pPr>
            <a:r>
              <a:rPr lang="ar-SA" sz="3200" dirty="0" smtClean="0">
                <a:cs typeface="B Zar" pitchFamily="2" charset="-78"/>
              </a:rPr>
              <a:t>.  </a:t>
            </a:r>
            <a:r>
              <a:rPr lang="ar-SA" sz="3200" i="1" dirty="0" smtClean="0">
                <a:cs typeface="B Zar" pitchFamily="2" charset="-78"/>
              </a:rPr>
              <a:t>نقش حمایت اجتماعی و سازمانی:</a:t>
            </a:r>
            <a:r>
              <a:rPr lang="ar-SA" sz="3200" dirty="0" smtClean="0">
                <a:cs typeface="B Zar" pitchFamily="2" charset="-78"/>
              </a:rPr>
              <a:t> مطالعات نشان داده‌اند حمایت اجتماعی یکی از مهم‌ترین عوامل محافظت‌کننده در برابر فرسودگی مراقبین است (</a:t>
            </a:r>
            <a:r>
              <a:rPr lang="fa-IR" sz="3200" dirty="0" smtClean="0">
                <a:cs typeface="B Zar" pitchFamily="2" charset="-78"/>
              </a:rPr>
              <a:t>3</a:t>
            </a:r>
            <a:r>
              <a:rPr lang="ar-SA" sz="3200" dirty="0" smtClean="0">
                <a:cs typeface="B Zar" pitchFamily="2" charset="-78"/>
              </a:rPr>
              <a:t>). تجربه زیسته نشان داد که حمایت‌های نمادین سازمانی می‌تواند نقش تعدیل‌کننده بار روانی را ایفا کند و حتی به بازسازی امید بیمار کمک نماید. </a:t>
            </a:r>
            <a:endParaRPr lang="fa-IR" sz="3200" dirty="0" smtClean="0">
              <a:cs typeface="B Zar" pitchFamily="2" charset="-78"/>
            </a:endParaRPr>
          </a:p>
          <a:p>
            <a:pPr marL="514350" indent="-514350" algn="just" rtl="1">
              <a:buAutoNum type="arabicParenR"/>
            </a:pPr>
            <a:endParaRPr lang="fa-IR" sz="3200" dirty="0" smtClean="0">
              <a:cs typeface="B Zar" pitchFamily="2" charset="-78"/>
            </a:endParaRPr>
          </a:p>
          <a:p>
            <a:pPr marL="514350" indent="-514350" algn="just" rtl="1">
              <a:buAutoNum type="arabicParenR"/>
            </a:pPr>
            <a:r>
              <a:rPr lang="en-US" sz="3200" dirty="0" smtClean="0">
                <a:cs typeface="B Zar" pitchFamily="2" charset="-78"/>
              </a:rPr>
              <a:t> </a:t>
            </a:r>
            <a:r>
              <a:rPr lang="ar-SA" sz="3200" i="1" dirty="0" smtClean="0">
                <a:cs typeface="B Zar" pitchFamily="2" charset="-78"/>
              </a:rPr>
              <a:t>تعامل حمایت عاطفی و بهبود نورولوژیک: </a:t>
            </a:r>
            <a:r>
              <a:rPr lang="ar-SA" sz="3200" dirty="0" smtClean="0">
                <a:cs typeface="B Zar" pitchFamily="2" charset="-78"/>
              </a:rPr>
              <a:t>شواهد نوروساینس نشان می‌دهد تعاملات اجتماعی مثبت می‌تواند از طریق تسهیل نوروپلاستیسیته بر روند بهبودی مغز اثرگذار باشد </a:t>
            </a:r>
            <a:r>
              <a:rPr lang="fa-IR" sz="3200" dirty="0" smtClean="0">
                <a:cs typeface="B Zar" pitchFamily="2" charset="-78"/>
              </a:rPr>
              <a:t>.</a:t>
            </a:r>
            <a:r>
              <a:rPr lang="ar-SA" sz="3200" dirty="0" smtClean="0">
                <a:cs typeface="B Zar" pitchFamily="2" charset="-78"/>
              </a:rPr>
              <a:t>تجربه زیسته نویسنده نشان داد که تجربیات مثبت اجتماعی به‌عنوان عامل انگیزشی در فرآیند توانبخشی عمل کرده است.</a:t>
            </a:r>
            <a:endParaRPr lang="en-US" sz="3200" dirty="0">
              <a:cs typeface="B Zar" pitchFamily="2" charset="-78"/>
            </a:endParaRPr>
          </a:p>
        </p:txBody>
      </p:sp>
      <p:pic>
        <p:nvPicPr>
          <p:cNvPr id="1033" name="Picture 9" descr="C:\Users\parastari8\Desktop\photo_2026-10-18_10-05-36.jpg"/>
          <p:cNvPicPr>
            <a:picLocks noChangeAspect="1" noChangeArrowheads="1"/>
          </p:cNvPicPr>
          <p:nvPr/>
        </p:nvPicPr>
        <p:blipFill>
          <a:blip r:embed="rId3"/>
          <a:srcRect/>
          <a:stretch>
            <a:fillRect/>
          </a:stretch>
        </p:blipFill>
        <p:spPr bwMode="auto">
          <a:xfrm>
            <a:off x="738899" y="4776788"/>
            <a:ext cx="3895725" cy="3886200"/>
          </a:xfrm>
          <a:prstGeom prst="rect">
            <a:avLst/>
          </a:prstGeom>
          <a:noFill/>
        </p:spPr>
      </p:pic>
      <p:pic>
        <p:nvPicPr>
          <p:cNvPr id="1034" name="Picture 10"/>
          <p:cNvPicPr>
            <a:picLocks noChangeAspect="1" noChangeArrowheads="1"/>
          </p:cNvPicPr>
          <p:nvPr/>
        </p:nvPicPr>
        <p:blipFill>
          <a:blip r:embed="rId4"/>
          <a:srcRect/>
          <a:stretch>
            <a:fillRect/>
          </a:stretch>
        </p:blipFill>
        <p:spPr bwMode="auto">
          <a:xfrm>
            <a:off x="35529729" y="6115302"/>
            <a:ext cx="6937567" cy="3317456"/>
          </a:xfrm>
          <a:prstGeom prst="rect">
            <a:avLst/>
          </a:prstGeom>
          <a:noFill/>
          <a:ln w="9525">
            <a:noFill/>
            <a:miter lim="800000"/>
            <a:headEnd/>
            <a:tailEnd/>
          </a:ln>
          <a:effectLst/>
        </p:spPr>
      </p:pic>
      <p:pic>
        <p:nvPicPr>
          <p:cNvPr id="1035" name="Picture 11"/>
          <p:cNvPicPr>
            <a:picLocks noChangeAspect="1" noChangeArrowheads="1"/>
          </p:cNvPicPr>
          <p:nvPr/>
        </p:nvPicPr>
        <p:blipFill>
          <a:blip r:embed="rId5"/>
          <a:srcRect/>
          <a:stretch>
            <a:fillRect/>
          </a:stretch>
        </p:blipFill>
        <p:spPr bwMode="auto">
          <a:xfrm>
            <a:off x="36852282" y="21181346"/>
            <a:ext cx="5747812" cy="3232817"/>
          </a:xfrm>
          <a:prstGeom prst="rect">
            <a:avLst/>
          </a:prstGeom>
          <a:noFill/>
          <a:ln w="9525">
            <a:noFill/>
            <a:miter lim="800000"/>
            <a:headEnd/>
            <a:tailEnd/>
          </a:ln>
          <a:effectLst/>
        </p:spPr>
      </p:pic>
    </p:spTree>
    <p:extLst>
      <p:ext uri="{BB962C8B-B14F-4D97-AF65-F5344CB8AC3E}">
        <p14:creationId xmlns="" xmlns:p14="http://schemas.microsoft.com/office/powerpoint/2010/main" val="22203481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331</TotalTime>
  <Words>959</Words>
  <Application>Microsoft Office PowerPoint</Application>
  <PresentationFormat>Custom</PresentationFormat>
  <Paragraphs>41</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parastari8</cp:lastModifiedBy>
  <cp:revision>55</cp:revision>
  <dcterms:created xsi:type="dcterms:W3CDTF">2026-09-07T19:22:54Z</dcterms:created>
  <dcterms:modified xsi:type="dcterms:W3CDTF">2026-10-18T06:48:11Z</dcterms:modified>
</cp:coreProperties>
</file>