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3" d="100"/>
          <a:sy n="23" d="100"/>
        </p:scale>
        <p:origin x="773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بررسي تاثیر مداخله آموزش مبتني بر خودكارآمدي جنسي بر بهبود رضايت زناشويي در زنان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Code:</a:t>
            </a:r>
            <a:r>
              <a:rPr lang="en-US" sz="4800" dirty="0">
                <a:solidFill>
                  <a:prstClr val="black"/>
                </a:solidFill>
                <a:latin typeface="Calibri" panose="020F0502020204030204"/>
                <a:cs typeface="B Nazanin" panose="00000400000000000000" pitchFamily="2" charset="-78"/>
              </a:rPr>
              <a:t> 1109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656928" y="7108414"/>
            <a:ext cx="36740973" cy="48998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صبيحه شكراني *</a:t>
            </a: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گروه مامایی، واحد نجف آباد، دانشگاه آزاد اسلامی، نجف آباد، ایران.</a:t>
            </a: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مرکزتحقیقات توسعه علوم پرستاری و مامایی، واحد نجف آباد، دانشگاه آزاد اسلامی، نجف آباد، ایران.</a:t>
            </a: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با توجه به ارتباط بین خودکارآمدی جنسی و رضایت زناشویی، بنظر می رسد کاربرد رویکردهایی به منظور افزایش خودکارآمدی جنسی زنان جهت زندگی زناشویی بهتر و در نتیجه دوام خانواده در جامعه ضرورت دارد که می توان به برگزاری کلاسهای آموزش خودکارآمدی جنسی جهت زنان متاهل مراجعه کننده به مراکز بهداشتی و درمانی و  برگزاری دوره های بازآموزی جهت ماما ها و یا نیروهایی که نقش ارائه خدمات را به زنان برعهده دارند نام برد.</a:t>
            </a:r>
            <a:endParaRPr lang="en-US" sz="3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>
              <a:tabLst>
                <a:tab pos="5121910" algn="l"/>
              </a:tabLst>
            </a:pP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رضایت از زندگی زناشویی و رضایت از رابطه جنسی یکی از عوامل مهمی می باشد که تحت تاثیر خودکارآمدی جنسی قرار دارد. رضايت زناشويي و ابعاد مختلف آن از جمله روابط جنسي و بهبود آن به جهت تاثيري كه بر بهداشت رواني افراد دارد از اهميت زيادي برخوردار است.هدف از بررسي ميزان خودكارآمدي جنسي زنان و مداخله بر روي انها، توانمند كردن آنهاست و با توجه به این یافته</a:t>
            </a:r>
            <a:r>
              <a:rPr lang="en-US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‌</a:t>
            </a: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ها و با استفاده از دلایل سازه ای می توان گفت تمام موارد فوق نقش خودکارامدی جنسی را به عنوان یک متغیر اصلی و پنهان در عملکرد جنسی تایید می</a:t>
            </a:r>
            <a:r>
              <a:rPr lang="en-US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‌</a:t>
            </a: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کنند</a:t>
            </a:r>
            <a:endParaRPr lang="en-US" sz="3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177286"/>
            <a:ext cx="9729118" cy="5232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tabLst>
                <a:tab pos="5121910" algn="l"/>
              </a:tabLst>
            </a:pP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اين پژوهش يك کارآزمایی بالینی است .جامعه پژوهش زنان متاهل 20 تا 45 سال مراجعه كننده به مركز بهداشتي و درماني شهر اصفهان بودند. حجم نمونه 80 زن  از مراجعين بودند كه به روش در دسترس انتخاب  شدند و  توسط تخصيص تصادفي با استفاده از شماره پرونده بهداشتي در دو گروه مداخله و كنترل قرار گرفتند. هر دو گروه پیش آزمون را تکمیل کردند. سپس گروه مداخله در 4 جلسه دوساعته شرکت کردند. پس از گذشت 6 هفته از آخرين جلسه در گروه مداخله و 6 هفته پس از پيش آزمون در گروه كنترل به پس آزمون پاسخ دادند. ابزار گردآوری پرسشنامه کوتاه انریچ وخودکارآمدی جنسی وزیری بود. اطلاعات از طریق آمار توصیفی و آمار استنباطی تجزیه تحلیل شد.</a:t>
            </a:r>
            <a:endParaRPr lang="en-US" sz="3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8721" y="19193168"/>
            <a:ext cx="10058400" cy="432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>
              <a:defRPr/>
            </a:pP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پژوهش</a:t>
            </a:r>
            <a:r>
              <a:rPr lang="en-US" sz="3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‌</a:t>
            </a: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های مختلف نیز نشان داده است که رضایت جنسی به صورت گسترده</a:t>
            </a:r>
            <a:r>
              <a:rPr lang="en-US" sz="3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‌</a:t>
            </a: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ای با رضایت زناشویی ارتباط دارد. رضایت جنسی به احساس خوشایند فرد از نوع روابط جنسی اطلاق می شود از طرفی سطوح بالایی از رضایت جنسی می</a:t>
            </a:r>
            <a:r>
              <a:rPr lang="en-US" sz="3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‌</a:t>
            </a: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تواند در افزایش کیفیت زندگی و در نتیجه آن افزایش ثبات زناشویی موثر باشد و از طرف دیگر مفهوم رضایت جنسی زناشویی چه به صورت رضایت از فعالیت های جنسی و چه به صورت رضایت عاطفی و هیجانی متضمن ادراک خودکارآمدی فرد است. بنابرین خودکارامدی جنسی سهم قابل توجهی در رضایت زناشویی دارد. </a:t>
            </a:r>
            <a:endParaRPr lang="en-US" sz="3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>
              <a:spcBef>
                <a:spcPts val="1200"/>
              </a:spcBef>
              <a:spcAft>
                <a:spcPts val="1000"/>
              </a:spcAft>
            </a:pPr>
            <a:r>
              <a:rPr lang="fa-I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آزمون 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t</a:t>
            </a:r>
            <a:r>
              <a:rPr lang="fa-I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مستقل نشان داد که میانگین نمره خودکارآمدی جنسی قبل از مداخله بین دو گروه اختلاف معنادار نداشت (05/0 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P &gt;</a:t>
            </a:r>
            <a:r>
              <a:rPr lang="fa-I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) اما بعد از مداخله در گروه مداخله به طور معناداری بیشتر از گروه کنترل بود (05/0 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P &lt;</a:t>
            </a:r>
            <a:r>
              <a:rPr lang="fa-I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). 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06147" y="18908255"/>
            <a:ext cx="8829424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همچنين آزمون </a:t>
            </a:r>
            <a:r>
              <a:rPr lang="en-US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t</a:t>
            </a: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مستقل نشان داد که میانگین نمره کل رضایت زناشویی و ابعاد آن قبل از مداخله بین دو گروه اختلاف معنادار نداشت (05/0 </a:t>
            </a:r>
            <a:r>
              <a:rPr lang="en-US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P &gt;</a:t>
            </a: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). بعد از مداخله میانگین نمره کل رضایت زناشویی و تمام ابعاد آن به جز ارتباطات در گروه مداخله به طور معناداری بیشتر از گروه کنترل بود (05/0 </a:t>
            </a:r>
            <a:r>
              <a:rPr lang="en-US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P &lt;</a:t>
            </a: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) اما میانگین نمره ارتباطات بین دو گروه اختلاف معنادار نداشت (05/0 </a:t>
            </a:r>
            <a:r>
              <a:rPr lang="en-US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P &gt;</a:t>
            </a:r>
            <a:r>
              <a:rPr lang="fa-IR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). </a:t>
            </a:r>
            <a:endParaRPr lang="fa-IR" sz="3400" dirty="0"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9989" y="18428856"/>
            <a:ext cx="9764078" cy="5088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1-.Miri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M,.Miri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 M.R,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Sharifzadeh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Gh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.,. Miri M. Evaluating the impact of relationship enrichment education on marital satisfaction of primary school female teachers in Birjand,2012.Modern Care, Scientific Quarterly of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Birjand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 Nursing and Midwifery Faculty. 2014; 11 (3): 177 - 185.( Persian)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algn="just">
              <a:spcBef>
                <a:spcPts val="120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2-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Feizimanesh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 B,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Yarahmadi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 Y, The Relationship between Locus of Control and Self-Efficacy with Marital Conflicts among University Students. MEJDS. 2017;7. .( Persian)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algn="just">
              <a:spcBef>
                <a:spcPts val="1200"/>
              </a:spcBef>
              <a:spcAft>
                <a:spcPts val="1000"/>
              </a:spcAft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3. .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Zare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 Z, 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Golmakani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  N, 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Shareh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 H,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Taghi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Shakeri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. Survey of Relationship between Sexual Self-efficacy and Sexual Life Quality with Marital Satisfaction in Primiparous Women after Childbirth. - Journal of Student Research Committee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Sabzevar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 University of Medical Sciences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Beyhagh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; Volume 21, Issue 37 summer 2016, .( Persian)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F787D5-E717-4BAD-A08A-34955D303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419" y="4819047"/>
            <a:ext cx="2380952" cy="2857143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81833A2-B583-4906-AD03-63A960B72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860564"/>
              </p:ext>
            </p:extLst>
          </p:nvPr>
        </p:nvGraphicFramePr>
        <p:xfrm>
          <a:off x="23398391" y="14016778"/>
          <a:ext cx="7878856" cy="282862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297110">
                  <a:extLst>
                    <a:ext uri="{9D8B030D-6E8A-4147-A177-3AD203B41FA5}">
                      <a16:colId xmlns:a16="http://schemas.microsoft.com/office/drawing/2014/main" val="3435564405"/>
                    </a:ext>
                  </a:extLst>
                </a:gridCol>
                <a:gridCol w="1203836">
                  <a:extLst>
                    <a:ext uri="{9D8B030D-6E8A-4147-A177-3AD203B41FA5}">
                      <a16:colId xmlns:a16="http://schemas.microsoft.com/office/drawing/2014/main" val="347305677"/>
                    </a:ext>
                  </a:extLst>
                </a:gridCol>
                <a:gridCol w="1203836">
                  <a:extLst>
                    <a:ext uri="{9D8B030D-6E8A-4147-A177-3AD203B41FA5}">
                      <a16:colId xmlns:a16="http://schemas.microsoft.com/office/drawing/2014/main" val="3325018199"/>
                    </a:ext>
                  </a:extLst>
                </a:gridCol>
                <a:gridCol w="1248529">
                  <a:extLst>
                    <a:ext uri="{9D8B030D-6E8A-4147-A177-3AD203B41FA5}">
                      <a16:colId xmlns:a16="http://schemas.microsoft.com/office/drawing/2014/main" val="2045477556"/>
                    </a:ext>
                  </a:extLst>
                </a:gridCol>
                <a:gridCol w="1248529">
                  <a:extLst>
                    <a:ext uri="{9D8B030D-6E8A-4147-A177-3AD203B41FA5}">
                      <a16:colId xmlns:a16="http://schemas.microsoft.com/office/drawing/2014/main" val="3133325871"/>
                    </a:ext>
                  </a:extLst>
                </a:gridCol>
                <a:gridCol w="838508">
                  <a:extLst>
                    <a:ext uri="{9D8B030D-6E8A-4147-A177-3AD203B41FA5}">
                      <a16:colId xmlns:a16="http://schemas.microsoft.com/office/drawing/2014/main" val="1406285818"/>
                    </a:ext>
                  </a:extLst>
                </a:gridCol>
                <a:gridCol w="838508">
                  <a:extLst>
                    <a:ext uri="{9D8B030D-6E8A-4147-A177-3AD203B41FA5}">
                      <a16:colId xmlns:a16="http://schemas.microsoft.com/office/drawing/2014/main" val="3294817436"/>
                    </a:ext>
                  </a:extLst>
                </a:gridCol>
              </a:tblGrid>
              <a:tr h="532911">
                <a:tc rowSpan="2"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زمان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گروه مداخله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گروه کنترل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آزمون </a:t>
                      </a:r>
                      <a:r>
                        <a:rPr lang="en-US" sz="1800">
                          <a:effectLst/>
                        </a:rPr>
                        <a:t>t</a:t>
                      </a:r>
                      <a:r>
                        <a:rPr lang="fa-IR" sz="1800">
                          <a:effectLst/>
                        </a:rPr>
                        <a:t> مستقل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87204"/>
                  </a:ext>
                </a:extLst>
              </a:tr>
              <a:tr h="1075690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میانگین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انحراف معیار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 dirty="0">
                          <a:effectLst/>
                        </a:rPr>
                        <a:t>میانگین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 dirty="0">
                          <a:effectLst/>
                        </a:rPr>
                        <a:t>انحراف معیار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P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3865703"/>
                  </a:ext>
                </a:extLst>
              </a:tr>
              <a:tr h="532911"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قبل از مداخله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94/14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88/4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04/16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77/5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90/0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37/0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9798670"/>
                  </a:ext>
                </a:extLst>
              </a:tr>
              <a:tr h="687109"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بعد از مداخله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08/20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84/4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17/15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01/5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>
                          <a:effectLst/>
                        </a:rPr>
                        <a:t>35/4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800" dirty="0">
                          <a:effectLst/>
                        </a:rPr>
                        <a:t>001/0&gt;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8284499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9DA9B82-6496-49B5-8232-20EDA6EE21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045278"/>
              </p:ext>
            </p:extLst>
          </p:nvPr>
        </p:nvGraphicFramePr>
        <p:xfrm>
          <a:off x="11721742" y="12665870"/>
          <a:ext cx="9485379" cy="554261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79850">
                  <a:extLst>
                    <a:ext uri="{9D8B030D-6E8A-4147-A177-3AD203B41FA5}">
                      <a16:colId xmlns:a16="http://schemas.microsoft.com/office/drawing/2014/main" val="2404820563"/>
                    </a:ext>
                  </a:extLst>
                </a:gridCol>
                <a:gridCol w="1779850">
                  <a:extLst>
                    <a:ext uri="{9D8B030D-6E8A-4147-A177-3AD203B41FA5}">
                      <a16:colId xmlns:a16="http://schemas.microsoft.com/office/drawing/2014/main" val="2978464461"/>
                    </a:ext>
                  </a:extLst>
                </a:gridCol>
                <a:gridCol w="1062757">
                  <a:extLst>
                    <a:ext uri="{9D8B030D-6E8A-4147-A177-3AD203B41FA5}">
                      <a16:colId xmlns:a16="http://schemas.microsoft.com/office/drawing/2014/main" val="3682483604"/>
                    </a:ext>
                  </a:extLst>
                </a:gridCol>
                <a:gridCol w="1062757">
                  <a:extLst>
                    <a:ext uri="{9D8B030D-6E8A-4147-A177-3AD203B41FA5}">
                      <a16:colId xmlns:a16="http://schemas.microsoft.com/office/drawing/2014/main" val="536966938"/>
                    </a:ext>
                  </a:extLst>
                </a:gridCol>
                <a:gridCol w="1065978">
                  <a:extLst>
                    <a:ext uri="{9D8B030D-6E8A-4147-A177-3AD203B41FA5}">
                      <a16:colId xmlns:a16="http://schemas.microsoft.com/office/drawing/2014/main" val="4225529964"/>
                    </a:ext>
                  </a:extLst>
                </a:gridCol>
                <a:gridCol w="1065978">
                  <a:extLst>
                    <a:ext uri="{9D8B030D-6E8A-4147-A177-3AD203B41FA5}">
                      <a16:colId xmlns:a16="http://schemas.microsoft.com/office/drawing/2014/main" val="1917456196"/>
                    </a:ext>
                  </a:extLst>
                </a:gridCol>
                <a:gridCol w="841618">
                  <a:extLst>
                    <a:ext uri="{9D8B030D-6E8A-4147-A177-3AD203B41FA5}">
                      <a16:colId xmlns:a16="http://schemas.microsoft.com/office/drawing/2014/main" val="164915838"/>
                    </a:ext>
                  </a:extLst>
                </a:gridCol>
                <a:gridCol w="826591">
                  <a:extLst>
                    <a:ext uri="{9D8B030D-6E8A-4147-A177-3AD203B41FA5}">
                      <a16:colId xmlns:a16="http://schemas.microsoft.com/office/drawing/2014/main" val="357269488"/>
                    </a:ext>
                  </a:extLst>
                </a:gridCol>
              </a:tblGrid>
              <a:tr h="554261">
                <a:tc rowSpan="2"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 </a:t>
                      </a:r>
                      <a:endParaRPr lang="en-US" sz="1400">
                        <a:effectLst/>
                      </a:endParaRPr>
                    </a:p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زمان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 </a:t>
                      </a:r>
                      <a:endParaRPr lang="en-US" sz="1400">
                        <a:effectLst/>
                      </a:endParaRPr>
                    </a:p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ابعاد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گروه مداخله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گروه کنترل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آزمون </a:t>
                      </a:r>
                      <a:r>
                        <a:rPr lang="en-US" sz="1200">
                          <a:effectLst/>
                        </a:rPr>
                        <a:t>t</a:t>
                      </a:r>
                      <a:r>
                        <a:rPr lang="fa-IR" sz="1200">
                          <a:effectLst/>
                        </a:rPr>
                        <a:t> مستقل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450539"/>
                  </a:ext>
                </a:extLst>
              </a:tr>
              <a:tr h="554261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میانگین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انحراف معیار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میانگین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انحراف معیار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P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7049599"/>
                  </a:ext>
                </a:extLst>
              </a:tr>
              <a:tr h="831391">
                <a:tc rowSpan="5"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 </a:t>
                      </a:r>
                      <a:endParaRPr lang="en-US" sz="1400">
                        <a:effectLst/>
                      </a:endParaRPr>
                    </a:p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 </a:t>
                      </a:r>
                      <a:endParaRPr lang="en-US" sz="1400">
                        <a:effectLst/>
                      </a:endParaRPr>
                    </a:p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قبل از مداخله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نمره کل رضایت زناشویی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48/60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19/13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89/58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95/16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45/0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65/0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6525044"/>
                  </a:ext>
                </a:extLst>
              </a:tr>
              <a:tr h="277131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رضایت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14/66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11/14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22/63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95/17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79/0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43/0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7555709"/>
                  </a:ext>
                </a:extLst>
              </a:tr>
              <a:tr h="277131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ارتباطات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56/60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86/17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82/58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32/20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40/0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69/0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9030922"/>
                  </a:ext>
                </a:extLst>
              </a:tr>
              <a:tr h="277131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حل تعارض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62/52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15/13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15/53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81/15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16/0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87/0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0789304"/>
                  </a:ext>
                </a:extLst>
              </a:tr>
              <a:tr h="277131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تحریف آرمانی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60/62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26/17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97/59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07/21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60/0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55/0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6838783"/>
                  </a:ext>
                </a:extLst>
              </a:tr>
              <a:tr h="831391">
                <a:tc rowSpan="5"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 </a:t>
                      </a:r>
                      <a:endParaRPr lang="en-US" sz="1400">
                        <a:effectLst/>
                      </a:endParaRPr>
                    </a:p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 </a:t>
                      </a:r>
                      <a:endParaRPr lang="en-US" sz="1400">
                        <a:effectLst/>
                      </a:endParaRPr>
                    </a:p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بعد از مداخله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نمره کل رضایت زناشویی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91/64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48/12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73/57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46/16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14/2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035/0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451780"/>
                  </a:ext>
                </a:extLst>
              </a:tr>
              <a:tr h="277131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رضایت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95/72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76/14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50/66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70/18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21/2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03/0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4557838"/>
                  </a:ext>
                </a:extLst>
              </a:tr>
              <a:tr h="277131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ارتباطات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14/63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44/14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16/58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06/18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33/1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19/0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2814949"/>
                  </a:ext>
                </a:extLst>
              </a:tr>
              <a:tr h="554261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حل تعارض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08/57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09/13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72/52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53/14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01/2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048/0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9188836"/>
                  </a:ext>
                </a:extLst>
              </a:tr>
              <a:tr h="554261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تحریف آرمانی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80/67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12/16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 dirty="0">
                          <a:effectLst/>
                        </a:rPr>
                        <a:t>34/59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20/23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>
                          <a:effectLst/>
                        </a:rPr>
                        <a:t>14/2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1"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fa-IR" sz="1200" dirty="0">
                          <a:effectLst/>
                        </a:rPr>
                        <a:t>035/0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9034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890</Words>
  <Application>Microsoft Office PowerPoint</Application>
  <PresentationFormat>Custom</PresentationFormat>
  <Paragraphs>137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afarinesh</cp:lastModifiedBy>
  <cp:revision>35</cp:revision>
  <dcterms:created xsi:type="dcterms:W3CDTF">2026-09-07T19:22:54Z</dcterms:created>
  <dcterms:modified xsi:type="dcterms:W3CDTF">2026-10-06T14:22:02Z</dcterms:modified>
</cp:coreProperties>
</file>