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30" d="100"/>
          <a:sy n="30" d="100"/>
        </p:scale>
        <p:origin x="-254" y="-48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10/6/2026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539928" y="4994781"/>
            <a:ext cx="30207706"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fa-IR"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بررسی تاثیر مکمل پروتئین وی بر زنان یائسه</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Code:</a:t>
            </a:r>
            <a:r>
              <a:rPr lang="en-US" sz="4800" dirty="0">
                <a:solidFill>
                  <a:prstClr val="black"/>
                </a:solidFill>
                <a:latin typeface="Calibri" panose="020F0502020204030204"/>
                <a:cs typeface="B Nazanin" panose="00000400000000000000" pitchFamily="2" charset="-78"/>
              </a:rPr>
              <a:t>  1458</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5638467"/>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صبيحه شكراني *</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گروه مامایی، واحد نجف آباد، دانشگاه آزاد اسلامی، نجف آباد، ایران.</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مرکزتحقیقات توسعه علوم پرستاری و مامایی، واحد نجف آباد، دانشگاه آزاد اسلامی، نجف آباد، ایران.</a:t>
            </a: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0940640" y="9914496"/>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231654"/>
          </a:xfrm>
          <a:prstGeom prst="rect">
            <a:avLst/>
          </a:prstGeom>
          <a:noFill/>
        </p:spPr>
        <p:txBody>
          <a:bodyPr wrap="square" rtlCol="0">
            <a:spAutoFit/>
          </a:bodyPr>
          <a:lstStyle>
            <a:defPPr>
              <a:defRPr kern="1200"/>
            </a:defPPr>
          </a:lstStyle>
          <a:p>
            <a:pPr algn="just" rtl="1"/>
            <a:r>
              <a:rPr lang="fa-IR" sz="3400" dirty="0">
                <a:solidFill>
                  <a:srgbClr val="000001"/>
                </a:solidFill>
                <a:latin typeface="Times New Roman"/>
                <a:ea typeface="Times New Roman"/>
                <a:cs typeface="B Zar" panose="00000400000000000000" pitchFamily="2" charset="-78"/>
                <a:sym typeface="Times New Roman"/>
              </a:rPr>
              <a:t>مکمل‌ پروتئین وی یک استراتژی علمی و کارآمد برای مقابله با پیامدهای فیزیکی یائسگی است. این مکمل با افزایش نرخ سنتز پروتئین عضلانی، کمک به مدیریت وزن و بهبود پاسخ‌های متابولیک، ابزاری ارزشمند در جعبه‌ابزار سلامت زنان در دوران سالمندی محسوب می‌شود. هم‌افزایی میان پروتئین وی و تمرینات ورزشی (به‌ویژه تمرینات با وزنه)، بیشترین تأثیر را در بهبود کیفیت زندگی و حفظ استقلال فیزیکی زنان یائسه خواهد داشت.</a:t>
            </a:r>
            <a:endParaRPr lang="en-US" sz="3400"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4524315"/>
          </a:xfrm>
          <a:prstGeom prst="rect">
            <a:avLst/>
          </a:prstGeom>
          <a:noFill/>
        </p:spPr>
        <p:txBody>
          <a:bodyPr wrap="square" rtlCol="0">
            <a:spAutoFit/>
          </a:bodyPr>
          <a:lstStyle>
            <a:defPPr>
              <a:defRPr kern="1200"/>
            </a:defPPr>
          </a:lstStyle>
          <a:p>
            <a:pPr algn="just" rtl="1"/>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ورود زنان به دوران پس از یائسگی، تغییرات هورمونی گسترده‌ای به ویژه کاهش چشمگیر سطح استروژن رخ می‌دهد که پیامدهای مستقیمی بر ترکیب بدنی و سلامت متابولیک دارد. یکی از چالش‌های اصلی در این دوران، «سارکوپنی» (</a:t>
            </a:r>
            <a:r>
              <a:rPr lang="en-US"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Sarcopenia) </a:t>
            </a:r>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یا از دست دادن توده و قدرت عضلانی است که با افزایش خطر شکستگی، کاهش تحرک و افت کیفیت زندگی همراه است. در این میان، پروتئین وی به دلیل پروفایل اسیدهای آمینه منحصر‌به‌فرد خود، به عنوان یک مداخله تغذیه‌ای کلیدی مورد بررسی قرار گرفته است.</a:t>
            </a:r>
          </a:p>
          <a:p>
            <a:pPr algn="just" rtl="1"/>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پروتئین وی یک پروتئین زود‌جذب با کیفیت بالا است که حاوی مقادیر بالایی از اسیدهای آمینه ضروری، به ویژه «لوسین» (</a:t>
            </a:r>
            <a:r>
              <a:rPr kumimoji="0" lang="en-US"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Leucine) </a:t>
            </a: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می‌باشد. </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451815" y="18177286"/>
            <a:ext cx="9729118" cy="4185761"/>
          </a:xfrm>
          <a:prstGeom prst="rect">
            <a:avLst/>
          </a:prstGeom>
        </p:spPr>
        <p:txBody>
          <a:bodyPr wrap="square" lIns="0" tIns="0" rIns="0" bIns="0" rtlCol="0" anchor="t">
            <a:spAutoFit/>
          </a:bodyPr>
          <a:lstStyle/>
          <a:p>
            <a:pPr lvl="0" algn="just" defTabSz="4703763" rtl="1" eaLnBrk="0" hangingPunct="0">
              <a:defRPr/>
            </a:pPr>
            <a:r>
              <a:rPr lang="fa-IR" sz="3400" dirty="0">
                <a:solidFill>
                  <a:srgbClr val="000001"/>
                </a:solidFill>
                <a:latin typeface="Times New Roman"/>
                <a:ea typeface="Times New Roman"/>
                <a:cs typeface="B Zar" panose="00000400000000000000" pitchFamily="2" charset="-78"/>
                <a:sym typeface="Times New Roman"/>
              </a:rPr>
              <a:t>مطالعات مرتبط از پایگاه‌های داده الکترونیکی </a:t>
            </a:r>
            <a:r>
              <a:rPr lang="en-US" sz="3400" dirty="0">
                <a:solidFill>
                  <a:srgbClr val="000001"/>
                </a:solidFill>
                <a:latin typeface="Times New Roman"/>
                <a:ea typeface="Times New Roman"/>
                <a:cs typeface="B Zar" panose="00000400000000000000" pitchFamily="2" charset="-78"/>
                <a:sym typeface="Times New Roman"/>
              </a:rPr>
              <a:t>PubMed، EMBASE </a:t>
            </a:r>
            <a:r>
              <a:rPr lang="fa-IR" sz="3400" dirty="0">
                <a:solidFill>
                  <a:srgbClr val="000001"/>
                </a:solidFill>
                <a:latin typeface="Times New Roman"/>
                <a:ea typeface="Times New Roman"/>
                <a:cs typeface="B Zar" panose="00000400000000000000" pitchFamily="2" charset="-78"/>
                <a:sym typeface="Times New Roman"/>
              </a:rPr>
              <a:t>و  </a:t>
            </a:r>
            <a:r>
              <a:rPr lang="en-US" sz="3400" dirty="0">
                <a:solidFill>
                  <a:srgbClr val="000001"/>
                </a:solidFill>
                <a:latin typeface="Times New Roman"/>
                <a:ea typeface="Times New Roman"/>
                <a:cs typeface="B Zar" panose="00000400000000000000" pitchFamily="2" charset="-78"/>
                <a:sym typeface="Times New Roman"/>
              </a:rPr>
              <a:t>Elsevier </a:t>
            </a:r>
            <a:r>
              <a:rPr lang="fa-IR" sz="3400" dirty="0">
                <a:solidFill>
                  <a:srgbClr val="000001"/>
                </a:solidFill>
                <a:latin typeface="Times New Roman"/>
                <a:ea typeface="Times New Roman"/>
                <a:cs typeface="B Zar" panose="00000400000000000000" pitchFamily="2" charset="-78"/>
                <a:sym typeface="Times New Roman"/>
              </a:rPr>
              <a:t>شناسایی شد. . عبارات جستجوی اولیه در عنوان و چکیده  شامل  یائسگی، پروتئین وی، قدرت عضلانی، وضعیت عملکردی ، کاهش وزن بودند.  برای انتخاب مطالعات واجد شرایط  برای گسترش دامنه جستجو، مطالعات اضافی با غربالگری استنادهای مطالعات مرتبط از "مقالات مشابه" ذکر شده در </a:t>
            </a:r>
            <a:r>
              <a:rPr lang="en-US" sz="3400" dirty="0">
                <a:solidFill>
                  <a:srgbClr val="000001"/>
                </a:solidFill>
                <a:latin typeface="Times New Roman"/>
                <a:ea typeface="Times New Roman"/>
                <a:cs typeface="B Zar" panose="00000400000000000000" pitchFamily="2" charset="-78"/>
                <a:sym typeface="Times New Roman"/>
              </a:rPr>
              <a:t>PubMed </a:t>
            </a:r>
            <a:r>
              <a:rPr lang="fa-IR" sz="3400" dirty="0">
                <a:solidFill>
                  <a:srgbClr val="000001"/>
                </a:solidFill>
                <a:latin typeface="Times New Roman"/>
                <a:ea typeface="Times New Roman"/>
                <a:cs typeface="B Zar" panose="00000400000000000000" pitchFamily="2" charset="-78"/>
                <a:sym typeface="Times New Roman"/>
              </a:rPr>
              <a:t>به دست آمدند.</a:t>
            </a:r>
          </a:p>
          <a:p>
            <a:pPr lvl="0" algn="just" defTabSz="4703763" rtl="1" eaLnBrk="0" hangingPunct="0">
              <a:defRPr/>
            </a:pPr>
            <a:r>
              <a:rPr lang="fa-IR" sz="3400" dirty="0">
                <a:solidFill>
                  <a:srgbClr val="000001"/>
                </a:solidFill>
                <a:latin typeface="Times New Roman"/>
                <a:ea typeface="Times New Roman"/>
                <a:cs typeface="B Zar" panose="00000400000000000000" pitchFamily="2" charset="-78"/>
                <a:sym typeface="Times New Roman"/>
              </a:rPr>
              <a:t>برخی مطالعات به دلیل نامرتبط بودن با تحقیق حذف شدند و برخی  به دلیل دارا بودن معیارهای خروج یا عدم دارا بودن معیارهای ورود، حذف شدند</a:t>
            </a:r>
            <a:endParaRPr lang="en-US" sz="3400" dirty="0">
              <a:solidFill>
                <a:srgbClr val="000001"/>
              </a:solidFill>
              <a:latin typeface="Times New Roman"/>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440399" y="13638242"/>
            <a:ext cx="9857035" cy="5570756"/>
          </a:xfrm>
          <a:prstGeom prst="rect">
            <a:avLst/>
          </a:prstGeom>
          <a:noFill/>
        </p:spPr>
        <p:txBody>
          <a:bodyPr wrap="square" rtlCol="0">
            <a:spAutoFit/>
          </a:bodyPr>
          <a:lstStyle>
            <a:defPPr>
              <a:defRPr kern="1200"/>
            </a:def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مکمل پروتئین وی در گروه بدون تمرین های ورزشی مقاومتی ، تأثیر منفی بر دریافت پروتئین بدون تفاوت معنی‌دار نشان داد، در حالی که در گروه تمرین های ورزشی مقاومتی ، تأثیر مثبت معنی‌داری  نشان داد. مطالعه در مورد تأمین نیازهای پروتئینی افراد مسن  و انجمن اروپایی تغذیه و متابولیسم بالینی نشان داد که 1.0 تا 1.2 گرم بر کیلوگرم </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BM </a:t>
            </a:r>
            <a:r>
              <a:rPr kumimoji="0" lang="fa-IR" sz="36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در روز پروتئین برای بزرگسالان مسن فعال و دارای تغذیه خوب کافی است ، در حالی که ورزش می‌تواند از دست دادن پروتئین در حالت ناشتا و نیاز به پروتئین را افزایش دهد. کل پروتئین دریافتی در گروه وی  بدون تمرین ، بدون تغییر باقی ماند. </a:t>
            </a:r>
          </a:p>
          <a:p>
            <a:pPr marL="0" marR="0" lvl="0" indent="0" algn="r" defTabSz="4572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a:t>
            </a: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107871" y="11914693"/>
            <a:ext cx="10058400" cy="4508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 </a:t>
            </a:r>
            <a:r>
              <a:rPr kumimoji="0" lang="fa-IR" sz="36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تأثیر مکمل پروتئین وی بر قدرت عضلانی و ظرفیت عملکردی</a:t>
            </a:r>
          </a:p>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تجزیه و تحلیل زیرگروهی نشان داد که تمرین های ورزشی مقاومتی مزایای پروتئین وی را برای قدرت عضلانی افزایش می‌دهد. مکمل پروتئین وی در گروه دارای تمرین های ورزشی مقاومتی افزایش قابل توجهی در قدرت عضلانی نشان داد، در حالی که گروه بدون تمرین هیچ افزایش قابل توجهی در انواع قدرت عضلانی و ظرفیت عملکردی نشان نداد. </a:t>
            </a:r>
          </a:p>
          <a:p>
            <a:pPr marL="0" marR="0" lvl="0" indent="0" algn="just" defTabSz="4703763" rtl="1" eaLnBrk="0" fontAlgn="auto" latinLnBrk="0" hangingPunct="0">
              <a:lnSpc>
                <a:spcPct val="100000"/>
              </a:lnSpc>
              <a:spcBef>
                <a:spcPts val="0"/>
              </a:spcBef>
              <a:spcAft>
                <a:spcPts val="0"/>
              </a:spcAft>
              <a:buClrTx/>
              <a:buSzTx/>
              <a:buFontTx/>
              <a:buNone/>
              <a:tabLst/>
              <a:defRPr/>
            </a:pPr>
            <a:endPar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2107871" y="17328690"/>
            <a:ext cx="10058400" cy="4539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تأثیر مکمل پروتئین شیر بر کاهش وزن و افزایش وزن بدن</a:t>
            </a:r>
          </a:p>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تجزیه و تحلیل زیرگروه‌ها نشان داد که تمرین های ورزشی مقاومتی عامل کلیدی در کاهش وزن  بدن  نیست. هر دو گروه وی ، با و بدون تمرین های ورزشی مقاومتی  ، تأثیر مثبتی بر کاهش وزن  نشان دادند، که مطابق با اکثر مطالعاتی است که نشان می‌دهند افزایش پروتئین غذایی، ترموژنز ناشی از رژیم غذایی را افزایش می‌دهد و باعث کاهش چربی بیشتر می‌شود</a:t>
            </a:r>
          </a:p>
          <a:p>
            <a:pPr marL="0" marR="0" lvl="0" indent="0" algn="just" defTabSz="4703763" rtl="1" eaLnBrk="0" fontAlgn="auto" latinLnBrk="0" hangingPunct="0">
              <a:lnSpc>
                <a:spcPct val="100000"/>
              </a:lnSpc>
              <a:spcBef>
                <a:spcPts val="0"/>
              </a:spcBef>
              <a:spcAft>
                <a:spcPts val="0"/>
              </a:spcAft>
              <a:buClrTx/>
              <a:buSzTx/>
              <a:buFontTx/>
              <a:buNone/>
              <a:tabLst/>
              <a:defRPr/>
            </a:pPr>
            <a:endParaRPr kumimoji="0" lang="fa-IR" sz="34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endParaRPr>
          </a:p>
        </p:txBody>
      </p:sp>
      <p:sp>
        <p:nvSpPr>
          <p:cNvPr id="2" name="Rectangle 1"/>
          <p:cNvSpPr/>
          <p:nvPr/>
        </p:nvSpPr>
        <p:spPr>
          <a:xfrm>
            <a:off x="239989" y="18428856"/>
            <a:ext cx="9764078" cy="3908762"/>
          </a:xfrm>
          <a:prstGeom prst="rect">
            <a:avLst/>
          </a:prstGeom>
        </p:spPr>
        <p:txBody>
          <a:bodyPr wrap="square">
            <a:spAutoFit/>
          </a:bodyPr>
          <a:lstStyle/>
          <a:p>
            <a:pPr rtl="1"/>
            <a:r>
              <a:rPr lang="en-US" sz="3200" dirty="0">
                <a:solidFill>
                  <a:srgbClr val="000001"/>
                </a:solidFill>
                <a:latin typeface="Times New Roman"/>
                <a:ea typeface="Times New Roman"/>
                <a:cs typeface="B Zar" panose="00000400000000000000" pitchFamily="2" charset="-78"/>
                <a:sym typeface="Times New Roman"/>
              </a:rPr>
              <a:t>. </a:t>
            </a:r>
            <a:r>
              <a:rPr lang="en-US" dirty="0" err="1">
                <a:solidFill>
                  <a:srgbClr val="000001"/>
                </a:solidFill>
                <a:latin typeface="Times New Roman"/>
                <a:ea typeface="Times New Roman"/>
                <a:cs typeface="B Zar" panose="00000400000000000000" pitchFamily="2" charset="-78"/>
                <a:sym typeface="Times New Roman"/>
              </a:rPr>
              <a:t>Nabuco</a:t>
            </a:r>
            <a:r>
              <a:rPr lang="en-US" dirty="0">
                <a:solidFill>
                  <a:srgbClr val="000001"/>
                </a:solidFill>
                <a:latin typeface="Times New Roman"/>
                <a:ea typeface="Times New Roman"/>
                <a:cs typeface="B Zar" panose="00000400000000000000" pitchFamily="2" charset="-78"/>
                <a:sym typeface="Times New Roman"/>
              </a:rPr>
              <a:t> H., </a:t>
            </a:r>
            <a:r>
              <a:rPr lang="en-US" dirty="0" err="1">
                <a:solidFill>
                  <a:srgbClr val="000001"/>
                </a:solidFill>
                <a:latin typeface="Times New Roman"/>
                <a:ea typeface="Times New Roman"/>
                <a:cs typeface="B Zar" panose="00000400000000000000" pitchFamily="2" charset="-78"/>
                <a:sym typeface="Times New Roman"/>
              </a:rPr>
              <a:t>Tomeleri</a:t>
            </a:r>
            <a:r>
              <a:rPr lang="en-US" dirty="0">
                <a:solidFill>
                  <a:srgbClr val="000001"/>
                </a:solidFill>
                <a:latin typeface="Times New Roman"/>
                <a:ea typeface="Times New Roman"/>
                <a:cs typeface="B Zar" panose="00000400000000000000" pitchFamily="2" charset="-78"/>
                <a:sym typeface="Times New Roman"/>
              </a:rPr>
              <a:t> C., Junior P.S., Fernandes R., Cavalcante E., </a:t>
            </a:r>
            <a:r>
              <a:rPr lang="en-US" dirty="0" err="1">
                <a:solidFill>
                  <a:srgbClr val="000001"/>
                </a:solidFill>
                <a:latin typeface="Times New Roman"/>
                <a:ea typeface="Times New Roman"/>
                <a:cs typeface="B Zar" panose="00000400000000000000" pitchFamily="2" charset="-78"/>
                <a:sym typeface="Times New Roman"/>
              </a:rPr>
              <a:t>Venturini</a:t>
            </a:r>
            <a:r>
              <a:rPr lang="en-US" dirty="0">
                <a:solidFill>
                  <a:srgbClr val="000001"/>
                </a:solidFill>
                <a:latin typeface="Times New Roman"/>
                <a:ea typeface="Times New Roman"/>
                <a:cs typeface="B Zar" panose="00000400000000000000" pitchFamily="2" charset="-78"/>
                <a:sym typeface="Times New Roman"/>
              </a:rPr>
              <a:t> D., Barbosa D., Silva A., </a:t>
            </a:r>
            <a:r>
              <a:rPr lang="en-US" dirty="0" err="1">
                <a:solidFill>
                  <a:srgbClr val="000001"/>
                </a:solidFill>
                <a:latin typeface="Times New Roman"/>
                <a:ea typeface="Times New Roman"/>
                <a:cs typeface="B Zar" panose="00000400000000000000" pitchFamily="2" charset="-78"/>
                <a:sym typeface="Times New Roman"/>
              </a:rPr>
              <a:t>Sardinha</a:t>
            </a:r>
            <a:r>
              <a:rPr lang="en-US" dirty="0">
                <a:solidFill>
                  <a:srgbClr val="000001"/>
                </a:solidFill>
                <a:latin typeface="Times New Roman"/>
                <a:ea typeface="Times New Roman"/>
                <a:cs typeface="B Zar" panose="00000400000000000000" pitchFamily="2" charset="-78"/>
                <a:sym typeface="Times New Roman"/>
              </a:rPr>
              <a:t> L., </a:t>
            </a:r>
            <a:r>
              <a:rPr lang="en-US" dirty="0" err="1">
                <a:solidFill>
                  <a:srgbClr val="000001"/>
                </a:solidFill>
                <a:latin typeface="Times New Roman"/>
                <a:ea typeface="Times New Roman"/>
                <a:cs typeface="B Zar" panose="00000400000000000000" pitchFamily="2" charset="-78"/>
                <a:sym typeface="Times New Roman"/>
              </a:rPr>
              <a:t>Cyrino</a:t>
            </a:r>
            <a:r>
              <a:rPr lang="en-US" dirty="0">
                <a:solidFill>
                  <a:srgbClr val="000001"/>
                </a:solidFill>
                <a:latin typeface="Times New Roman"/>
                <a:ea typeface="Times New Roman"/>
                <a:cs typeface="B Zar" panose="00000400000000000000" pitchFamily="2" charset="-78"/>
                <a:sym typeface="Times New Roman"/>
              </a:rPr>
              <a:t> E. Effects of pre- or post-exercise whey protein supplementation on body fat and metabolic and inflammatory profile in pre-conditioned older women: A randomized, double-blind, placebo-controlled trial. </a:t>
            </a:r>
            <a:r>
              <a:rPr lang="en-US" dirty="0" err="1">
                <a:solidFill>
                  <a:srgbClr val="000001"/>
                </a:solidFill>
                <a:latin typeface="Times New Roman"/>
                <a:ea typeface="Times New Roman"/>
                <a:cs typeface="B Zar" panose="00000400000000000000" pitchFamily="2" charset="-78"/>
                <a:sym typeface="Times New Roman"/>
              </a:rPr>
              <a:t>Nutr</a:t>
            </a:r>
            <a:r>
              <a:rPr lang="en-US" dirty="0">
                <a:solidFill>
                  <a:srgbClr val="000001"/>
                </a:solidFill>
                <a:latin typeface="Times New Roman"/>
                <a:ea typeface="Times New Roman"/>
                <a:cs typeface="B Zar" panose="00000400000000000000" pitchFamily="2" charset="-78"/>
                <a:sym typeface="Times New Roman"/>
              </a:rPr>
              <a:t>. </a:t>
            </a:r>
            <a:r>
              <a:rPr lang="en-US" dirty="0" err="1">
                <a:solidFill>
                  <a:srgbClr val="000001"/>
                </a:solidFill>
                <a:latin typeface="Times New Roman"/>
                <a:ea typeface="Times New Roman"/>
                <a:cs typeface="B Zar" panose="00000400000000000000" pitchFamily="2" charset="-78"/>
                <a:sym typeface="Times New Roman"/>
              </a:rPr>
              <a:t>Metab</a:t>
            </a:r>
            <a:r>
              <a:rPr lang="en-US" dirty="0">
                <a:solidFill>
                  <a:srgbClr val="000001"/>
                </a:solidFill>
                <a:latin typeface="Times New Roman"/>
                <a:ea typeface="Times New Roman"/>
                <a:cs typeface="B Zar" panose="00000400000000000000" pitchFamily="2" charset="-78"/>
                <a:sym typeface="Times New Roman"/>
              </a:rPr>
              <a:t>. Cardiovasc. Dis. 2018;29:290–300. </a:t>
            </a:r>
            <a:r>
              <a:rPr lang="en-US" dirty="0" err="1">
                <a:solidFill>
                  <a:srgbClr val="000001"/>
                </a:solidFill>
                <a:latin typeface="Times New Roman"/>
                <a:ea typeface="Times New Roman"/>
                <a:cs typeface="B Zar" panose="00000400000000000000" pitchFamily="2" charset="-78"/>
                <a:sym typeface="Times New Roman"/>
              </a:rPr>
              <a:t>doi</a:t>
            </a:r>
            <a:r>
              <a:rPr lang="en-US" dirty="0">
                <a:solidFill>
                  <a:srgbClr val="000001"/>
                </a:solidFill>
                <a:latin typeface="Times New Roman"/>
                <a:ea typeface="Times New Roman"/>
                <a:cs typeface="B Zar" panose="00000400000000000000" pitchFamily="2" charset="-78"/>
                <a:sym typeface="Times New Roman"/>
              </a:rPr>
              <a:t>: 10.1016/j.numecd.2018.11.007. </a:t>
            </a:r>
          </a:p>
          <a:p>
            <a:pPr rtl="1"/>
            <a:r>
              <a:rPr lang="en-US" dirty="0">
                <a:solidFill>
                  <a:srgbClr val="000001"/>
                </a:solidFill>
                <a:latin typeface="Times New Roman"/>
                <a:ea typeface="Times New Roman"/>
                <a:cs typeface="B Zar" panose="00000400000000000000" pitchFamily="2" charset="-78"/>
                <a:sym typeface="Times New Roman"/>
              </a:rPr>
              <a:t>16. Morton R.W., Murphy K.T., McKellar S.R., Schoenfeld B.J., </a:t>
            </a:r>
            <a:r>
              <a:rPr lang="en-US" dirty="0" err="1">
                <a:solidFill>
                  <a:srgbClr val="000001"/>
                </a:solidFill>
                <a:latin typeface="Times New Roman"/>
                <a:ea typeface="Times New Roman"/>
                <a:cs typeface="B Zar" panose="00000400000000000000" pitchFamily="2" charset="-78"/>
                <a:sym typeface="Times New Roman"/>
              </a:rPr>
              <a:t>Henselmans</a:t>
            </a:r>
            <a:r>
              <a:rPr lang="en-US" dirty="0">
                <a:solidFill>
                  <a:srgbClr val="000001"/>
                </a:solidFill>
                <a:latin typeface="Times New Roman"/>
                <a:ea typeface="Times New Roman"/>
                <a:cs typeface="B Zar" panose="00000400000000000000" pitchFamily="2" charset="-78"/>
                <a:sym typeface="Times New Roman"/>
              </a:rPr>
              <a:t> M., Helms E., Aragon A.A., Devries M.C., Banfield L., Krieger J.W., et al. A systematic review, meta-analysis and meta-regression of the effect of protein supplementation on resistance training-induced gains in muscle mass and strength in healthy adults. Br. J. Sports Med. 2020, 54, e7.</a:t>
            </a:r>
          </a:p>
          <a:p>
            <a:pPr rtl="1"/>
            <a:r>
              <a:rPr lang="en-US" dirty="0">
                <a:solidFill>
                  <a:srgbClr val="000001"/>
                </a:solidFill>
                <a:latin typeface="Times New Roman"/>
                <a:ea typeface="Times New Roman"/>
                <a:cs typeface="B Zar" panose="00000400000000000000" pitchFamily="2" charset="-78"/>
                <a:sym typeface="Times New Roman"/>
              </a:rPr>
              <a:t>17-.Kirwan R.P., </a:t>
            </a:r>
            <a:r>
              <a:rPr lang="en-US" dirty="0" err="1">
                <a:solidFill>
                  <a:srgbClr val="000001"/>
                </a:solidFill>
                <a:latin typeface="Times New Roman"/>
                <a:ea typeface="Times New Roman"/>
                <a:cs typeface="B Zar" panose="00000400000000000000" pitchFamily="2" charset="-78"/>
                <a:sym typeface="Times New Roman"/>
              </a:rPr>
              <a:t>Mazidi</a:t>
            </a:r>
            <a:r>
              <a:rPr lang="en-US" dirty="0">
                <a:solidFill>
                  <a:srgbClr val="000001"/>
                </a:solidFill>
                <a:latin typeface="Times New Roman"/>
                <a:ea typeface="Times New Roman"/>
                <a:cs typeface="B Zar" panose="00000400000000000000" pitchFamily="2" charset="-78"/>
                <a:sym typeface="Times New Roman"/>
              </a:rPr>
              <a:t> M., García C.R., E Lane K., Jafari A., Butler T., de Heredia F.P., Davies I.G. Protein interventions augment the effect of resistance exercise on appendicular lean mass and handgrip strength in older adults: A systematic review and meta-analysis of randomized controlled trials. Am. J. Clin. </a:t>
            </a:r>
            <a:r>
              <a:rPr lang="en-US" dirty="0" err="1">
                <a:solidFill>
                  <a:srgbClr val="000001"/>
                </a:solidFill>
                <a:latin typeface="Times New Roman"/>
                <a:ea typeface="Times New Roman"/>
                <a:cs typeface="B Zar" panose="00000400000000000000" pitchFamily="2" charset="-78"/>
                <a:sym typeface="Times New Roman"/>
              </a:rPr>
              <a:t>Nutr</a:t>
            </a:r>
            <a:r>
              <a:rPr lang="en-US" dirty="0">
                <a:solidFill>
                  <a:srgbClr val="000001"/>
                </a:solidFill>
                <a:latin typeface="Times New Roman"/>
                <a:ea typeface="Times New Roman"/>
                <a:cs typeface="B Zar" panose="00000400000000000000" pitchFamily="2" charset="-78"/>
                <a:sym typeface="Times New Roman"/>
              </a:rPr>
              <a:t>. 2021;115:897–913. </a:t>
            </a:r>
            <a:r>
              <a:rPr lang="en-US" dirty="0" err="1">
                <a:solidFill>
                  <a:srgbClr val="000001"/>
                </a:solidFill>
                <a:latin typeface="Times New Roman"/>
                <a:ea typeface="Times New Roman"/>
                <a:cs typeface="B Zar" panose="00000400000000000000" pitchFamily="2" charset="-78"/>
                <a:sym typeface="Times New Roman"/>
              </a:rPr>
              <a:t>doi</a:t>
            </a:r>
            <a:r>
              <a:rPr lang="en-US" dirty="0">
                <a:solidFill>
                  <a:srgbClr val="000001"/>
                </a:solidFill>
                <a:latin typeface="Times New Roman"/>
                <a:ea typeface="Times New Roman"/>
                <a:cs typeface="B Zar" panose="00000400000000000000" pitchFamily="2" charset="-78"/>
                <a:sym typeface="Times New Roman"/>
              </a:rPr>
              <a:t>: 10.1093/</a:t>
            </a:r>
            <a:r>
              <a:rPr lang="en-US" dirty="0" err="1">
                <a:solidFill>
                  <a:srgbClr val="000001"/>
                </a:solidFill>
                <a:latin typeface="Times New Roman"/>
                <a:ea typeface="Times New Roman"/>
                <a:cs typeface="B Zar" panose="00000400000000000000" pitchFamily="2" charset="-78"/>
                <a:sym typeface="Times New Roman"/>
              </a:rPr>
              <a:t>ajcn</a:t>
            </a:r>
            <a:r>
              <a:rPr lang="en-US" dirty="0">
                <a:solidFill>
                  <a:srgbClr val="000001"/>
                </a:solidFill>
                <a:latin typeface="Times New Roman"/>
                <a:ea typeface="Times New Roman"/>
                <a:cs typeface="B Zar" panose="00000400000000000000" pitchFamily="2" charset="-78"/>
                <a:sym typeface="Times New Roman"/>
              </a:rPr>
              <a:t>/nqab355. </a:t>
            </a:r>
          </a:p>
        </p:txBody>
      </p:sp>
      <p:pic>
        <p:nvPicPr>
          <p:cNvPr id="6" name="Picture 5">
            <a:extLst>
              <a:ext uri="{FF2B5EF4-FFF2-40B4-BE49-F238E27FC236}">
                <a16:creationId xmlns:a16="http://schemas.microsoft.com/office/drawing/2014/main" id="{666049FC-C6D4-44CA-9320-E989418B39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419" y="4722276"/>
            <a:ext cx="2380952" cy="2857143"/>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255</TotalTime>
  <Words>869</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afarinesh</cp:lastModifiedBy>
  <cp:revision>34</cp:revision>
  <dcterms:created xsi:type="dcterms:W3CDTF">2026-09-07T19:22:54Z</dcterms:created>
  <dcterms:modified xsi:type="dcterms:W3CDTF">2026-10-06T14:45:50Z</dcterms:modified>
</cp:coreProperties>
</file>