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24" autoAdjust="0"/>
  </p:normalViewPr>
  <p:slideViewPr>
    <p:cSldViewPr snapToGrid="0">
      <p:cViewPr>
        <p:scale>
          <a:sx n="26" d="100"/>
          <a:sy n="26" d="100"/>
        </p:scale>
        <p:origin x="312"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45C14B76-5A64-461F-A63F-821479837EE5}" type="datetimeFigureOut">
              <a:rPr lang="en-US" smtClean="0"/>
              <a:t>10/8/2026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0249B2E-211E-4096-9A5C-633A82633F31}" type="slidenum">
              <a:rPr lang="en-US" smtClean="0"/>
              <a:t>‹#›</a:t>
            </a:fld>
            <a:endParaRPr lang="en-US"/>
          </a:p>
        </p:txBody>
      </p:sp>
    </p:spTree>
    <p:extLst>
      <p:ext uri="{BB962C8B-B14F-4D97-AF65-F5344CB8AC3E}">
        <p14:creationId xmlns:p14="http://schemas.microsoft.com/office/powerpoint/2010/main" val="2295145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49B2E-211E-4096-9A5C-633A82633F31}" type="slidenum">
              <a:rPr lang="en-US" smtClean="0"/>
              <a:t>1</a:t>
            </a:fld>
            <a:endParaRPr lang="en-US"/>
          </a:p>
        </p:txBody>
      </p:sp>
    </p:spTree>
    <p:extLst>
      <p:ext uri="{BB962C8B-B14F-4D97-AF65-F5344CB8AC3E}">
        <p14:creationId xmlns:p14="http://schemas.microsoft.com/office/powerpoint/2010/main" val="118538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20261" y="4496919"/>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Hybrid Intelligence in Medicine 3.0: Enhancing Preventive and Curative Decision-Making through AI–Human Collaboration in Personalized Telehealth Systems</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992383" y="7498583"/>
            <a:ext cx="36576000" cy="222830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400" b="1" dirty="0">
                <a:solidFill>
                  <a:srgbClr val="000001"/>
                </a:solidFill>
                <a:latin typeface="Times New Roman" panose="02020603050405020304" pitchFamily="18" charset="0"/>
                <a:ea typeface="Open Sauce Bold"/>
                <a:cs typeface="Times New Roman" panose="02020603050405020304" pitchFamily="18" charset="0"/>
                <a:sym typeface="Open Sauce Bold"/>
              </a:rPr>
              <a:t>Hossein Tork Ladani (1)*, Zahra Shokri Mashhadi (2), Mahdi Tork Ladani (3)</a:t>
            </a:r>
          </a:p>
          <a:p>
            <a:pPr marL="514350" indent="-514350" algn="ctr">
              <a:buFont typeface="Arial" pitchFamily="34" charset="0"/>
              <a:buAutoNum type="arabicParenBoth"/>
            </a:pPr>
            <a:r>
              <a:rPr sz="2800" dirty="0"/>
              <a:t>Electrical Engineering, Islamic Azad University (Isfahan Branch), Iran</a:t>
            </a:r>
          </a:p>
          <a:p>
            <a:pPr marL="514350" indent="-514350" algn="ctr">
              <a:buFont typeface="Arial" pitchFamily="34" charset="0"/>
              <a:buAutoNum type="arabicParenBoth"/>
            </a:pPr>
            <a:r>
              <a:rPr sz="2800" dirty="0"/>
              <a:t>Isfahan University of Medical Sciences, Iran</a:t>
            </a:r>
          </a:p>
          <a:p>
            <a:pPr marL="514350" indent="-514350" algn="ctr">
              <a:buFont typeface="Arial" pitchFamily="34" charset="0"/>
              <a:buAutoNum type="arabicParenBoth"/>
            </a:pPr>
            <a:r>
              <a:rPr sz="2800" dirty="0"/>
              <a:t>Jurisprudence and Law, Shahed University, Tehran, Iran  ·  *ho3seintork@gmail.com</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25282"/>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1392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056896"/>
            <a:ext cx="9601200" cy="839538"/>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455009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813142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53989"/>
            <a:ext cx="9601200" cy="2954655"/>
          </a:xfrm>
          <a:prstGeom prst="rect">
            <a:avLst/>
          </a:prstGeom>
          <a:noFill/>
        </p:spPr>
        <p:txBody>
          <a:bodyPr wrap="square" rtlCol="0">
            <a:spAutoFit/>
          </a:bodyPr>
          <a:lstStyle>
            <a:defPPr>
              <a:defRPr kern="1200"/>
            </a:defPPr>
          </a:lstStyle>
          <a:p>
            <a:pPr algn="just"/>
            <a:r>
              <a:rPr lang="en-US" sz="3100" dirty="0"/>
              <a:t>Medicine 3.0 prioritizes proactive prevention, yet clinical AI systems often remain fragmented across isolated modules. We propose an updated Human in the Loop architecture that integrates Graph, Loop, and Context Engineering with MCP to support longitudinal, interoperable care.</a:t>
            </a:r>
            <a:endParaRPr lang="en-US" sz="31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4" y="11059549"/>
            <a:ext cx="9601201" cy="6986528"/>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The architecture shifts care from reactive treatment toward proactive, personalized prevention aligned with Medicine 3.0, elevating the system from a hybrid chatbot to a Human AI Hybrid Agentic Healthcare System. It aligns with current technical interoperability and observability practices, including MCP, FHIR, SMART, CDS Hooks, and </a:t>
            </a:r>
            <a:r>
              <a:rPr lang="en-US" sz="3200" dirty="0" err="1">
                <a:solidFill>
                  <a:srgbClr val="000001"/>
                </a:solidFill>
                <a:latin typeface="Times New Roman"/>
                <a:ea typeface="Times New Roman"/>
                <a:cs typeface="Times New Roman"/>
                <a:sym typeface="Times New Roman"/>
              </a:rPr>
              <a:t>OpenTelemetry</a:t>
            </a:r>
            <a:r>
              <a:rPr lang="en-US" sz="3200" dirty="0">
                <a:solidFill>
                  <a:srgbClr val="000001"/>
                </a:solidFill>
                <a:latin typeface="Times New Roman"/>
                <a:ea typeface="Times New Roman"/>
                <a:cs typeface="Times New Roman"/>
                <a:sym typeface="Times New Roman"/>
              </a:rPr>
              <a:t> GenAI conventions. Clinical translation still requires prospective trials, expert panel feasibility assessment, and infrastructure planning. The framework explicitly separates generative reasoning, predictive estimation, decision routing, tool execution, and clinical authorization. This separation is intended to improve auditability, interoperability, and human control in agentic healthcare.</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153567"/>
            <a:ext cx="9601200" cy="4985980"/>
          </a:xfrm>
          <a:prstGeom prst="rect">
            <a:avLst/>
          </a:prstGeom>
        </p:spPr>
        <p:txBody>
          <a:bodyPr wrap="square" lIns="0" tIns="0" rIns="0" bIns="0" rtlCol="0" anchor="t">
            <a:spAutoFit/>
          </a:bodyPr>
          <a:lstStyle/>
          <a:p>
            <a:pPr algn="l"/>
            <a:r>
              <a:rPr lang="en-US" sz="2700" dirty="0">
                <a:solidFill>
                  <a:srgbClr val="000001"/>
                </a:solidFill>
                <a:latin typeface="Times New Roman"/>
                <a:ea typeface="Times New Roman"/>
                <a:cs typeface="Times New Roman"/>
                <a:sym typeface="Times New Roman"/>
              </a:rPr>
              <a:t>1. Attia P. Outlive: The Science and Art of Longevity. New York: Harmony Books; 2023.</a:t>
            </a:r>
          </a:p>
          <a:p>
            <a:pPr algn="l"/>
            <a:r>
              <a:rPr lang="en-US" sz="2700" dirty="0">
                <a:solidFill>
                  <a:srgbClr val="000001"/>
                </a:solidFill>
                <a:latin typeface="Times New Roman"/>
                <a:ea typeface="Times New Roman"/>
                <a:cs typeface="Times New Roman"/>
                <a:sym typeface="Times New Roman"/>
              </a:rPr>
              <a:t>2. Topol EJ. High-performance medicine: the convergence of human and artificial intelligence. Nat Med. 2019;25(1):44-56.</a:t>
            </a:r>
          </a:p>
          <a:p>
            <a:pPr algn="l"/>
            <a:r>
              <a:rPr lang="en-US" sz="2700" dirty="0">
                <a:solidFill>
                  <a:srgbClr val="000001"/>
                </a:solidFill>
                <a:latin typeface="Times New Roman"/>
                <a:ea typeface="Times New Roman"/>
                <a:cs typeface="Times New Roman"/>
                <a:sym typeface="Times New Roman"/>
              </a:rPr>
              <a:t>3. </a:t>
            </a:r>
            <a:r>
              <a:rPr lang="en-US" sz="2700" dirty="0" err="1">
                <a:solidFill>
                  <a:srgbClr val="000001"/>
                </a:solidFill>
                <a:latin typeface="Times New Roman"/>
                <a:ea typeface="Times New Roman"/>
                <a:cs typeface="Times New Roman"/>
                <a:sym typeface="Times New Roman"/>
              </a:rPr>
              <a:t>Olawade</a:t>
            </a:r>
            <a:r>
              <a:rPr lang="en-US" sz="2700" dirty="0">
                <a:solidFill>
                  <a:srgbClr val="000001"/>
                </a:solidFill>
                <a:latin typeface="Times New Roman"/>
                <a:ea typeface="Times New Roman"/>
                <a:cs typeface="Times New Roman"/>
                <a:sym typeface="Times New Roman"/>
              </a:rPr>
              <a:t> DB, et al. Human in the loop artificial intelligence in healthcare: applications, outcomes, and implementation challenges. Int J Med Inform. 2026;213:106362.</a:t>
            </a:r>
          </a:p>
          <a:p>
            <a:pPr algn="l"/>
            <a:r>
              <a:rPr lang="en-US" sz="2700" dirty="0">
                <a:solidFill>
                  <a:srgbClr val="000001"/>
                </a:solidFill>
                <a:latin typeface="Times New Roman"/>
                <a:ea typeface="Times New Roman"/>
                <a:cs typeface="Times New Roman"/>
                <a:sym typeface="Times New Roman"/>
              </a:rPr>
              <a:t>4. </a:t>
            </a:r>
            <a:r>
              <a:rPr lang="en-US" sz="2700" dirty="0" err="1">
                <a:solidFill>
                  <a:srgbClr val="000001"/>
                </a:solidFill>
                <a:latin typeface="Times New Roman"/>
                <a:ea typeface="Times New Roman"/>
                <a:cs typeface="Times New Roman"/>
                <a:sym typeface="Times New Roman"/>
              </a:rPr>
              <a:t>Tricco</a:t>
            </a:r>
            <a:r>
              <a:rPr lang="en-US" sz="2700" dirty="0">
                <a:solidFill>
                  <a:srgbClr val="000001"/>
                </a:solidFill>
                <a:latin typeface="Times New Roman"/>
                <a:ea typeface="Times New Roman"/>
                <a:cs typeface="Times New Roman"/>
                <a:sym typeface="Times New Roman"/>
              </a:rPr>
              <a:t> AC, Lillie E, Zarin W, et al. PRISMA extension for scoping reviews (PRISMA-</a:t>
            </a:r>
            <a:r>
              <a:rPr lang="en-US" sz="2700" dirty="0" err="1">
                <a:solidFill>
                  <a:srgbClr val="000001"/>
                </a:solidFill>
                <a:latin typeface="Times New Roman"/>
                <a:ea typeface="Times New Roman"/>
                <a:cs typeface="Times New Roman"/>
                <a:sym typeface="Times New Roman"/>
              </a:rPr>
              <a:t>ScR</a:t>
            </a:r>
            <a:r>
              <a:rPr lang="en-US" sz="2700" dirty="0">
                <a:solidFill>
                  <a:srgbClr val="000001"/>
                </a:solidFill>
                <a:latin typeface="Times New Roman"/>
                <a:ea typeface="Times New Roman"/>
                <a:cs typeface="Times New Roman"/>
                <a:sym typeface="Times New Roman"/>
              </a:rPr>
              <a:t>): checklist and explanation. Ann Intern Med. 2018;169(7):467-73.</a:t>
            </a:r>
          </a:p>
          <a:p>
            <a:pPr algn="l"/>
            <a:r>
              <a:rPr lang="en-US" sz="2700" dirty="0">
                <a:solidFill>
                  <a:srgbClr val="000001"/>
                </a:solidFill>
                <a:latin typeface="Times New Roman"/>
                <a:ea typeface="Times New Roman"/>
                <a:cs typeface="Times New Roman"/>
                <a:sym typeface="Times New Roman"/>
              </a:rPr>
              <a:t>5. Yuan D, et al. Agentic large language models for healthcare: current progress and future opportunities. Med Adv. 2025.</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21983" y="11052134"/>
            <a:ext cx="10541054" cy="9987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The architecture comprises Adult and Pediatric Anamnesis Agents for adaptive, red flag aware history taking; an Auto Documentation Agent generating structured SOAP notes and differential diagnoses; and a Generation 3 Predictive Agent that continuously analyzes wearable biometrics, metabolic markers, and lifestyle data, forecasting events such as cardiac risk or nocturnal hypoglycemia via a stratified risk dashboard. These four agents are organized as a directed graph rather than a linear chain, with each anamnesis exchange governed by a bounded Act Observe Verify loop. Risk estimation through LSTM and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XGBoost</a:t>
            </a:r>
            <a:r>
              <a:rPr lang="en-US" sz="3200" dirty="0">
                <a:latin typeface="Times New Roman" panose="02020603050405020304" pitchFamily="18" charset="0"/>
                <a:ea typeface="Open Sans" panose="020B0606030504020204" pitchFamily="34" charset="0"/>
                <a:cs typeface="Times New Roman" panose="02020603050405020304" pitchFamily="18" charset="0"/>
              </a:rPr>
              <a:t> is separated from risk routing through a discrete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Jev</a:t>
            </a:r>
            <a:r>
              <a:rPr lang="en-US" sz="3200" dirty="0">
                <a:latin typeface="Times New Roman" panose="02020603050405020304" pitchFamily="18" charset="0"/>
                <a:ea typeface="Open Sans" panose="020B0606030504020204" pitchFamily="34" charset="0"/>
                <a:cs typeface="Times New Roman" panose="02020603050405020304" pitchFamily="18" charset="0"/>
              </a:rPr>
              <a:t> decision layer, and the Auto Documentation output is schema constrained by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TypeLLM</a:t>
            </a:r>
            <a:r>
              <a:rPr lang="en-US" sz="3200" dirty="0">
                <a:latin typeface="Times New Roman" panose="02020603050405020304" pitchFamily="18" charset="0"/>
                <a:ea typeface="Open Sans" panose="020B0606030504020204" pitchFamily="34" charset="0"/>
                <a:cs typeface="Times New Roman" panose="02020603050405020304" pitchFamily="18" charset="0"/>
              </a:rPr>
              <a:t> to support structured EHR interoperability. Governance remains anchored in applicable privacy and regulatory requirements, with physician oversight applied at the final stage: the clinician reviews, modifies if needed, and then approves the system output before it enters the clinical record, ensuring the system remains auditable, EHR ready, and aligned with the proactive and personalized paradigm of Medicine 3.0.</a:t>
            </a:r>
            <a:endParaRPr lang="en-US" sz="3200" dirty="0">
              <a:solidFill>
                <a:srgbClr val="000001"/>
              </a:solidFill>
              <a:latin typeface="Times New Roman"/>
              <a:cs typeface="Times New Roman"/>
            </a:endParaRPr>
          </a:p>
        </p:txBody>
      </p:sp>
      <p:sp>
        <p:nvSpPr>
          <p:cNvPr id="90" name="TextBox 33">
            <a:extLst>
              <a:ext uri="{FF2B5EF4-FFF2-40B4-BE49-F238E27FC236}">
                <a16:creationId xmlns:a16="http://schemas.microsoft.com/office/drawing/2014/main" id="{BE9FA710-7291-447F-A2BE-320A81CA8269}"/>
              </a:ext>
            </a:extLst>
          </p:cNvPr>
          <p:cNvSpPr txBox="1"/>
          <p:nvPr/>
        </p:nvSpPr>
        <p:spPr>
          <a:xfrm>
            <a:off x="38113728" y="8991774"/>
            <a:ext cx="3265564" cy="507195"/>
          </a:xfrm>
          <a:prstGeom prst="rect">
            <a:avLst/>
          </a:prstGeom>
        </p:spPr>
        <p:txBody>
          <a:bodyPr wrap="square" lIns="0" tIns="0" rIns="0" bIns="0" rtlCol="0" anchor="t">
            <a:spAutoFit/>
          </a:bodyPr>
          <a:lstStyle/>
          <a:p>
            <a:pP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5" y="15643527"/>
            <a:ext cx="9601201"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 conceptual analytical framework was developed through a targeted literature review and architectural synthesis. Four agents combine LLMs, SLMs, predictive models, and classical algorithms under Human in the Loop governance. The architecture contains seven layers: Intelligence, Context, Execution, Control, System, Healthcare, and Governance.</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245694" y="11073542"/>
            <a:ext cx="9689878"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r>
              <a:rPr lang="en-US" sz="3200" dirty="0">
                <a:solidFill>
                  <a:srgbClr val="000001"/>
                </a:solidFill>
                <a:latin typeface="Times New Roman"/>
                <a:ea typeface="Times New Roman"/>
                <a:cs typeface="Times New Roman"/>
                <a:sym typeface="Times New Roman"/>
              </a:rPr>
              <a:t>This design deliberately merges Medicine 2.0 and Medicine 3.0 rather than replacing one with the other. While a patient is being treated for an acute or active condition under the evidence based logic of Medicine 2.0, the same encounter simultaneously feeds the predictive layer, which assesses future risk of recurrence and of related conditions. In this way, each treatment moment becomes a prevention moment, turning episodic care into a continuous loop that addresses both the present illness and the patient's long term health trajectory.</a:t>
            </a:r>
          </a:p>
        </p:txBody>
      </p:sp>
      <p:pic>
        <p:nvPicPr>
          <p:cNvPr id="4" name="Picture 3">
            <a:extLst>
              <a:ext uri="{FF2B5EF4-FFF2-40B4-BE49-F238E27FC236}">
                <a16:creationId xmlns:a16="http://schemas.microsoft.com/office/drawing/2014/main" id="{897438F6-88A2-C292-5A5D-5A20E77A461A}"/>
              </a:ext>
            </a:extLst>
          </p:cNvPr>
          <p:cNvPicPr>
            <a:picLocks noChangeAspect="1"/>
          </p:cNvPicPr>
          <p:nvPr/>
        </p:nvPicPr>
        <p:blipFill>
          <a:blip r:embed="rId4">
            <a:extLst>
              <a:ext uri="{28A0092B-C50C-407E-A947-70E740481C1C}">
                <a14:useLocalDpi xmlns:a14="http://schemas.microsoft.com/office/drawing/2010/main" val="0"/>
              </a:ext>
            </a:extLst>
          </a:blip>
          <a:srcRect l="-801" t="16945" r="801" b="12166"/>
          <a:stretch>
            <a:fillRect/>
          </a:stretch>
        </p:blipFill>
        <p:spPr>
          <a:xfrm>
            <a:off x="402865" y="4496919"/>
            <a:ext cx="4372335" cy="5028483"/>
          </a:xfrm>
          <a:prstGeom prst="rect">
            <a:avLst/>
          </a:prstGeom>
        </p:spPr>
      </p:pic>
      <p:pic>
        <p:nvPicPr>
          <p:cNvPr id="3" name="Picture 2">
            <a:extLst>
              <a:ext uri="{FF2B5EF4-FFF2-40B4-BE49-F238E27FC236}">
                <a16:creationId xmlns:a16="http://schemas.microsoft.com/office/drawing/2014/main" id="{F46CF13D-F5C4-F1AD-2B33-9E546B52C7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74672" y="4594875"/>
            <a:ext cx="6403714" cy="4269142"/>
          </a:xfrm>
          <a:prstGeom prst="rect">
            <a:avLst/>
          </a:prstGeom>
        </p:spPr>
      </p:pic>
      <p:pic>
        <p:nvPicPr>
          <p:cNvPr id="6" name="Picture 5">
            <a:extLst>
              <a:ext uri="{FF2B5EF4-FFF2-40B4-BE49-F238E27FC236}">
                <a16:creationId xmlns:a16="http://schemas.microsoft.com/office/drawing/2014/main" id="{E57471F2-91B9-A650-7D5F-67D39823DE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804" y="21041712"/>
            <a:ext cx="9601201" cy="2975484"/>
          </a:xfrm>
          <a:prstGeom prst="rect">
            <a:avLst/>
          </a:prstGeom>
        </p:spPr>
      </p:pic>
      <p:pic>
        <p:nvPicPr>
          <p:cNvPr id="11" name="Picture 10">
            <a:extLst>
              <a:ext uri="{FF2B5EF4-FFF2-40B4-BE49-F238E27FC236}">
                <a16:creationId xmlns:a16="http://schemas.microsoft.com/office/drawing/2014/main" id="{D5AB8943-F7E7-AFFB-7140-7BADB9C3F3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1983" y="21130923"/>
            <a:ext cx="10432200" cy="2946250"/>
          </a:xfrm>
          <a:prstGeom prst="rect">
            <a:avLst/>
          </a:prstGeom>
        </p:spPr>
      </p:pic>
      <p:pic>
        <p:nvPicPr>
          <p:cNvPr id="5" name="Picture 4">
            <a:extLst>
              <a:ext uri="{FF2B5EF4-FFF2-40B4-BE49-F238E27FC236}">
                <a16:creationId xmlns:a16="http://schemas.microsoft.com/office/drawing/2014/main" id="{E4A71EEB-18D4-452E-9D19-531CA6EEAF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871892" y="16868066"/>
            <a:ext cx="10250729" cy="6841009"/>
          </a:xfrm>
          <a:prstGeom prst="rect">
            <a:avLst/>
          </a:prstGeom>
        </p:spPr>
      </p:pic>
      <p:pic>
        <p:nvPicPr>
          <p:cNvPr id="15" name="Picture 14">
            <a:extLst>
              <a:ext uri="{FF2B5EF4-FFF2-40B4-BE49-F238E27FC236}">
                <a16:creationId xmlns:a16="http://schemas.microsoft.com/office/drawing/2014/main" id="{A3FD937F-145D-58B6-7091-F75E904E82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27870" y="18253448"/>
            <a:ext cx="4902896" cy="3268597"/>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1003</TotalTime>
  <Words>706</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hossein tork</cp:lastModifiedBy>
  <cp:revision>31</cp:revision>
  <dcterms:created xsi:type="dcterms:W3CDTF">2026-09-07T19:22:54Z</dcterms:created>
  <dcterms:modified xsi:type="dcterms:W3CDTF">2026-10-08T14:34:25Z</dcterms:modified>
</cp:coreProperties>
</file>