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24" d="100"/>
          <a:sy n="24" d="100"/>
        </p:scale>
        <p:origin x="658" y="13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1FCAAF80-085D-4670-8FB0-0404BF1DAE8A}" type="datetimeFigureOut">
              <a:rPr lang="en-US" smtClean="0"/>
              <a:t>10/10/2026</a:t>
            </a:fld>
            <a:endParaRPr lang="en-US"/>
          </a:p>
        </p:txBody>
      </p:sp>
      <p:sp>
        <p:nvSpPr>
          <p:cNvPr id="4" name="Slide Image Placeholder 3"/>
          <p:cNvSpPr>
            <a:spLocks noGrp="1" noRot="1" noChangeAspect="1"/>
          </p:cNvSpPr>
          <p:nvPr>
            <p:ph type="sldImg" idx="2"/>
          </p:nvPr>
        </p:nvSpPr>
        <p:spPr>
          <a:xfrm>
            <a:off x="2508250" y="857250"/>
            <a:ext cx="41275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66896E11-F3ED-4D9D-943A-1B967013F427}" type="slidenum">
              <a:rPr lang="en-US" smtClean="0"/>
              <a:t>‹#›</a:t>
            </a:fld>
            <a:endParaRPr lang="en-US"/>
          </a:p>
        </p:txBody>
      </p:sp>
    </p:spTree>
    <p:extLst>
      <p:ext uri="{BB962C8B-B14F-4D97-AF65-F5344CB8AC3E}">
        <p14:creationId xmlns:p14="http://schemas.microsoft.com/office/powerpoint/2010/main" val="599065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896E11-F3ED-4D9D-943A-1B967013F427}" type="slidenum">
              <a:rPr lang="en-US" smtClean="0"/>
              <a:t>1</a:t>
            </a:fld>
            <a:endParaRPr lang="en-US"/>
          </a:p>
        </p:txBody>
      </p:sp>
    </p:spTree>
    <p:extLst>
      <p:ext uri="{BB962C8B-B14F-4D97-AF65-F5344CB8AC3E}">
        <p14:creationId xmlns:p14="http://schemas.microsoft.com/office/powerpoint/2010/main" val="22909449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10/10/2026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6008299" y="4968709"/>
            <a:ext cx="30544167"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defTabSz="4029542">
              <a:spcBef>
                <a:spcPct val="20000"/>
              </a:spcBef>
              <a:defRPr/>
            </a:pPr>
            <a:r>
              <a:rPr lang="en-US" sz="6000" b="1" dirty="0">
                <a:solidFill>
                  <a:schemeClr val="tx1"/>
                </a:solidFill>
                <a:latin typeface="Times New Roman" panose="02020603050405020304" pitchFamily="18" charset="0"/>
                <a:cs typeface="Times New Roman" panose="02020603050405020304" pitchFamily="18" charset="0"/>
              </a:rPr>
              <a:t>Intelligent Psychotherapy Navigation Agent: A Hybrid Intelligence and Human-in-the-Loop Framework for Mental Health Triage in Telemedicine</a:t>
            </a: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2264226" y="7435967"/>
            <a:ext cx="36576000" cy="2228302"/>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en-US" sz="4400" b="1" dirty="0">
                <a:solidFill>
                  <a:srgbClr val="000001"/>
                </a:solidFill>
                <a:latin typeface="Times New Roman" panose="02020603050405020304" pitchFamily="18" charset="0"/>
                <a:ea typeface="Open Sauce Bold"/>
                <a:cs typeface="Times New Roman" panose="02020603050405020304" pitchFamily="18" charset="0"/>
                <a:sym typeface="Open Sauce Bold"/>
              </a:rPr>
              <a:t>Hossein Tork Ladani (1)*, Shirin Salmanizadeh (2), Mahdi Tork Ladani (3)</a:t>
            </a:r>
          </a:p>
          <a:p>
            <a:pPr marL="514350" indent="-514350" algn="ctr">
              <a:buFont typeface="Arial" pitchFamily="34" charset="0"/>
              <a:buAutoNum type="arabicParenBoth"/>
            </a:pPr>
            <a:r>
              <a:rPr sz="2800" dirty="0"/>
              <a:t>Electrical Engineering, Islamic Azad University (Isfahan Branch), Iran</a:t>
            </a:r>
          </a:p>
          <a:p>
            <a:pPr marL="514350" indent="-514350" algn="ctr">
              <a:buFont typeface="Arial" pitchFamily="34" charset="0"/>
              <a:buAutoNum type="arabicParenBoth"/>
            </a:pPr>
            <a:r>
              <a:rPr sz="2800" dirty="0"/>
              <a:t>PhD Candidate, Health Psychology, Islamic Azad University (</a:t>
            </a:r>
            <a:r>
              <a:rPr sz="2800" dirty="0" err="1"/>
              <a:t>Najafabad</a:t>
            </a:r>
            <a:r>
              <a:rPr sz="2800" dirty="0"/>
              <a:t> Branch), Iran</a:t>
            </a:r>
          </a:p>
          <a:p>
            <a:pPr marL="514350" indent="-514350" algn="ctr">
              <a:buFont typeface="Arial" pitchFamily="34" charset="0"/>
              <a:buAutoNum type="arabicParenBoth"/>
            </a:pPr>
            <a:r>
              <a:rPr sz="2800" dirty="0"/>
              <a:t>Jurisprudence and Law, Shahed University, Tehran, Iran  ·  *ho3seintork@gmail.com</a:t>
            </a: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276641" y="17973400"/>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Bold"/>
                <a:ea typeface="Times New Roman Bold"/>
                <a:cs typeface="Times New Roman Bold"/>
                <a:sym typeface="Times New Roman Bold"/>
              </a:rPr>
              <a:t>References</a:t>
            </a: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5" y="11245386"/>
            <a:ext cx="9601201" cy="4524315"/>
          </a:xfrm>
          <a:prstGeom prst="rect">
            <a:avLst/>
          </a:prstGeom>
          <a:noFill/>
        </p:spPr>
        <p:txBody>
          <a:bodyPr wrap="square" rtlCol="0">
            <a:spAutoFit/>
          </a:bodyPr>
          <a:lstStyle>
            <a:defPPr>
              <a:defRPr kern="1200"/>
            </a:defPPr>
          </a:lstStyle>
          <a:p>
            <a:pPr algn="just"/>
            <a:r>
              <a:rPr lang="en-US" sz="3200" dirty="0"/>
              <a:t>The rising global burden of mental health disorders, coupled with limited access to psychological care, calls for scalable triage solutions on telemedicine platforms. Existing AI assisted systems often blur the line between autonomous treatment and clinician supervised support, raising concerns about reliability and accountability. Recent agentic AI advances offer opportunities to improve structured triage and navigation while preserving clinical oversight.</a:t>
            </a:r>
            <a:endParaRPr lang="en-US" sz="3200" dirty="0">
              <a:solidFill>
                <a:srgbClr val="000001"/>
              </a:solidFill>
              <a:latin typeface="Times New Roman"/>
              <a:cs typeface="Times New Roman"/>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148725" y="11460812"/>
            <a:ext cx="9601200" cy="4031873"/>
          </a:xfrm>
          <a:prstGeom prst="rect">
            <a:avLst/>
          </a:prstGeom>
          <a:noFill/>
        </p:spPr>
        <p:txBody>
          <a:bodyPr wrap="square" rtlCol="0">
            <a:spAutoFit/>
          </a:bodyPr>
          <a:lstStyle>
            <a:defPPr>
              <a:defRPr kern="1200"/>
            </a:defPPr>
          </a:lstStyle>
          <a:p>
            <a:pPr algn="just"/>
            <a:r>
              <a:rPr lang="en-US" sz="3200" dirty="0"/>
              <a:t>The agent is positioned as a triage, navigation, and structured intervention tool rather than an autonomous therapist. Its updated architecture separates language generation from rule based care assignment and predefined decision routing. Continuous human oversight at Tiers 2 and 3 preserves clinician authority, while prospective clinical trials and safety evaluations remain necessary before deployment.</a:t>
            </a:r>
            <a:endParaRPr lang="en-US" sz="3200" dirty="0">
              <a:solidFill>
                <a:srgbClr val="000001"/>
              </a:solidFill>
              <a:latin typeface="Times New Roman"/>
              <a:ea typeface="Times New Roman"/>
              <a:cs typeface="Times New Roman"/>
              <a:sym typeface="Times New Roman"/>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3293777" y="19260255"/>
            <a:ext cx="9456148" cy="2954655"/>
          </a:xfrm>
          <a:prstGeom prst="rect">
            <a:avLst/>
          </a:prstGeom>
        </p:spPr>
        <p:txBody>
          <a:bodyPr wrap="square" lIns="0" tIns="0" rIns="0" bIns="0" rtlCol="0" anchor="t">
            <a:spAutoFit/>
          </a:bodyPr>
          <a:lstStyle/>
          <a:p>
            <a:pPr algn="l"/>
            <a:r>
              <a:rPr lang="en-US" sz="3200" dirty="0">
                <a:solidFill>
                  <a:srgbClr val="000001"/>
                </a:solidFill>
                <a:latin typeface="Times New Roman"/>
                <a:ea typeface="Times New Roman"/>
                <a:cs typeface="Times New Roman"/>
                <a:sym typeface="Times New Roman"/>
              </a:rPr>
              <a:t>1. WHO. Depression and Other Common Mental Disorders. Geneva: WHO; 2023.</a:t>
            </a:r>
          </a:p>
          <a:p>
            <a:pPr algn="l"/>
            <a:r>
              <a:rPr lang="en-US" sz="3200" dirty="0">
                <a:solidFill>
                  <a:srgbClr val="000001"/>
                </a:solidFill>
                <a:latin typeface="Times New Roman"/>
                <a:ea typeface="Times New Roman"/>
                <a:cs typeface="Times New Roman"/>
                <a:sym typeface="Times New Roman"/>
              </a:rPr>
              <a:t>2. Torous J, et al. The growing field of digital psychiatry. World Psychiatry. 2021;20(3):318-35.</a:t>
            </a:r>
          </a:p>
          <a:p>
            <a:pPr algn="l"/>
            <a:r>
              <a:rPr lang="en-US" sz="3200" dirty="0">
                <a:solidFill>
                  <a:srgbClr val="000001"/>
                </a:solidFill>
                <a:latin typeface="Times New Roman"/>
                <a:ea typeface="Times New Roman"/>
                <a:cs typeface="Times New Roman"/>
                <a:sym typeface="Times New Roman"/>
              </a:rPr>
              <a:t>3. Fitzpatrick KK, et al. Woebot: automated CBT conversational agent. JMIR Ment Health. 2017;4(2):e19.</a:t>
            </a:r>
          </a:p>
        </p:txBody>
      </p:sp>
      <p:sp>
        <p:nvSpPr>
          <p:cNvPr id="90" name="TextBox 33">
            <a:extLst>
              <a:ext uri="{FF2B5EF4-FFF2-40B4-BE49-F238E27FC236}">
                <a16:creationId xmlns:a16="http://schemas.microsoft.com/office/drawing/2014/main" id="{BE9FA710-7291-447F-A2BE-320A81CA8269}"/>
              </a:ext>
            </a:extLst>
          </p:cNvPr>
          <p:cNvSpPr txBox="1"/>
          <p:nvPr/>
        </p:nvSpPr>
        <p:spPr>
          <a:xfrm>
            <a:off x="37848690" y="9064145"/>
            <a:ext cx="5359399" cy="500137"/>
          </a:xfrm>
          <a:prstGeom prst="rect">
            <a:avLst/>
          </a:prstGeom>
        </p:spPr>
        <p:txBody>
          <a:bodyPr wrap="square" lIns="0" tIns="0" rIns="0" bIns="0" rtlCol="0" anchor="t">
            <a:spAutoFit/>
          </a:bodyPr>
          <a:lstStyle/>
          <a:p>
            <a:pPr>
              <a:lnSpc>
                <a:spcPts val="4200"/>
              </a:lnSpc>
            </a:pP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Graphical Abstract</a:t>
            </a: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456357" y="18187624"/>
            <a:ext cx="9547709" cy="50629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200" dirty="0"/>
              <a:t>A Hybrid Intelligence paradigm combines a Human in the Loop architecture across three care tiers. A 17 domain intake form is processed via NLP extraction into structured variables, including PHQ 9, GAD 7, and safety indicators, which feed a deterministic rule engine rather than the LLM itself for tier assignment. Seven architectural layers organize intelligence, context, execution, control, system orchestration, healthcare interoperability, and governance.</a:t>
            </a:r>
            <a:endParaRPr lang="en-US" sz="3200" dirty="0">
              <a:solidFill>
                <a:srgbClr val="000001"/>
              </a:solidFill>
              <a:latin typeface="Times New Roman"/>
              <a:ea typeface="Times New Roman"/>
              <a:cs typeface="Times New Roman"/>
              <a:sym typeface="Times New Roman"/>
            </a:endParaRPr>
          </a:p>
        </p:txBody>
      </p:sp>
      <p:pic>
        <p:nvPicPr>
          <p:cNvPr id="3" name="Picture 2">
            <a:extLst>
              <a:ext uri="{FF2B5EF4-FFF2-40B4-BE49-F238E27FC236}">
                <a16:creationId xmlns:a16="http://schemas.microsoft.com/office/drawing/2014/main" id="{3DBDC200-D72A-C671-887B-70E5C0D93E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412173" y="5026945"/>
            <a:ext cx="5554548" cy="3703032"/>
          </a:xfrm>
          <a:prstGeom prst="rect">
            <a:avLst/>
          </a:prstGeom>
        </p:spPr>
      </p:pic>
      <p:pic>
        <p:nvPicPr>
          <p:cNvPr id="4" name="Picture 3">
            <a:extLst>
              <a:ext uri="{FF2B5EF4-FFF2-40B4-BE49-F238E27FC236}">
                <a16:creationId xmlns:a16="http://schemas.microsoft.com/office/drawing/2014/main" id="{ED0DBB87-F2AA-52EE-81E6-D6771E6A1CC3}"/>
              </a:ext>
            </a:extLst>
          </p:cNvPr>
          <p:cNvPicPr>
            <a:picLocks noChangeAspect="1"/>
          </p:cNvPicPr>
          <p:nvPr/>
        </p:nvPicPr>
        <p:blipFill>
          <a:blip r:embed="rId5">
            <a:extLst>
              <a:ext uri="{28A0092B-C50C-407E-A947-70E740481C1C}">
                <a14:useLocalDpi xmlns:a14="http://schemas.microsoft.com/office/drawing/2010/main" val="0"/>
              </a:ext>
            </a:extLst>
          </a:blip>
          <a:srcRect l="-801" t="16945" r="801" b="12166"/>
          <a:stretch>
            <a:fillRect/>
          </a:stretch>
        </p:blipFill>
        <p:spPr>
          <a:xfrm>
            <a:off x="402865" y="4496919"/>
            <a:ext cx="4372335" cy="5028483"/>
          </a:xfrm>
          <a:prstGeom prst="rect">
            <a:avLst/>
          </a:prstGeom>
        </p:spPr>
      </p:pic>
      <p:sp>
        <p:nvSpPr>
          <p:cNvPr id="2" name="Text Box 6">
            <a:extLst>
              <a:ext uri="{FF2B5EF4-FFF2-40B4-BE49-F238E27FC236}">
                <a16:creationId xmlns:a16="http://schemas.microsoft.com/office/drawing/2014/main" id="{9F7CB503-AB55-7B3B-84FC-BDD330A03FAB}"/>
              </a:ext>
            </a:extLst>
          </p:cNvPr>
          <p:cNvSpPr txBox="1">
            <a:spLocks noChangeArrowheads="1"/>
          </p:cNvSpPr>
          <p:nvPr/>
        </p:nvSpPr>
        <p:spPr bwMode="auto">
          <a:xfrm>
            <a:off x="11221983" y="11346047"/>
            <a:ext cx="10541054" cy="80175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200" dirty="0"/>
              <a:t>The agent performs three distinct functions: Triage, which determines the care level; Navigation, which identifies an appropriate service pathway; and Intervention, which provides structured, protocol informed support. Patients are dynamically routed into Tier 1, CBT based digital intervention; Tier 2, AI assisted monitoring under active clinician supervision; or Tier 3, immediate specialist referral and crisis escalation. A deterministic rule engine assigns care tiers using structured intake variables, while a typed decision layer supports predefined routing. Safety indicators override severity based routing, directing crisis cases to Tier 3 regardless of upstream scoring. The architecture separates language generation from consequential routing decisions, supporting auditability and clinician oversight.</a:t>
            </a:r>
            <a:endParaRPr lang="en-US" sz="3200" dirty="0">
              <a:solidFill>
                <a:srgbClr val="000001"/>
              </a:solidFill>
              <a:latin typeface="Times New Roman"/>
              <a:cs typeface="Times New Roman"/>
            </a:endParaRPr>
          </a:p>
        </p:txBody>
      </p:sp>
      <p:sp>
        <p:nvSpPr>
          <p:cNvPr id="5" name="Text Box 6">
            <a:extLst>
              <a:ext uri="{FF2B5EF4-FFF2-40B4-BE49-F238E27FC236}">
                <a16:creationId xmlns:a16="http://schemas.microsoft.com/office/drawing/2014/main" id="{BFF31650-6E2B-CD52-36B3-8A7BE60A1E29}"/>
              </a:ext>
            </a:extLst>
          </p:cNvPr>
          <p:cNvSpPr txBox="1">
            <a:spLocks noChangeArrowheads="1"/>
          </p:cNvSpPr>
          <p:nvPr/>
        </p:nvSpPr>
        <p:spPr bwMode="auto">
          <a:xfrm>
            <a:off x="22245694" y="11367455"/>
            <a:ext cx="9689878" cy="55553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Low"/>
            <a:r>
              <a:rPr lang="en-US" sz="3200" dirty="0">
                <a:solidFill>
                  <a:srgbClr val="000001"/>
                </a:solidFill>
                <a:latin typeface="Times New Roman"/>
                <a:ea typeface="Times New Roman"/>
                <a:cs typeface="Times New Roman"/>
                <a:sym typeface="Times New Roman"/>
              </a:rPr>
              <a:t>This framework integrates triage, navigation, and intervention rather than treating them as isolated functions. Initial screening determines the appropriate level of care, while navigation connects patients to suitable services and interventions provide structured, protocol informed support. Information gathered throughout this process can inform ongoing monitoring and reassessment, allowing care pathways to adapt to changing patient needs. In this way, a single triage encounter can become the starting point for continuous, clinician supervised mental healthcare.</a:t>
            </a:r>
          </a:p>
        </p:txBody>
      </p:sp>
      <p:pic>
        <p:nvPicPr>
          <p:cNvPr id="8" name="Picture 7">
            <a:extLst>
              <a:ext uri="{FF2B5EF4-FFF2-40B4-BE49-F238E27FC236}">
                <a16:creationId xmlns:a16="http://schemas.microsoft.com/office/drawing/2014/main" id="{5CD57514-D381-6B76-39C5-42871FAD91C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384402" y="18974774"/>
            <a:ext cx="4861292" cy="4501386"/>
          </a:xfrm>
          <a:prstGeom prst="rect">
            <a:avLst/>
          </a:prstGeom>
        </p:spPr>
      </p:pic>
      <p:pic>
        <p:nvPicPr>
          <p:cNvPr id="11" name="Picture 10">
            <a:extLst>
              <a:ext uri="{FF2B5EF4-FFF2-40B4-BE49-F238E27FC236}">
                <a16:creationId xmlns:a16="http://schemas.microsoft.com/office/drawing/2014/main" id="{10605080-5D40-7C4B-B0A1-9A78285E55C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641729" y="17035397"/>
            <a:ext cx="4293842" cy="6440763"/>
          </a:xfrm>
          <a:prstGeom prst="rect">
            <a:avLst/>
          </a:prstGeom>
        </p:spPr>
      </p:pic>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578</TotalTime>
  <Words>559</Words>
  <Application>Microsoft Office PowerPoint</Application>
  <PresentationFormat>Custom</PresentationFormat>
  <Paragraphs>20</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hossein tork</cp:lastModifiedBy>
  <cp:revision>31</cp:revision>
  <dcterms:created xsi:type="dcterms:W3CDTF">2026-09-07T19:22:54Z</dcterms:created>
  <dcterms:modified xsi:type="dcterms:W3CDTF">2026-10-10T17:34:58Z</dcterms:modified>
</cp:coreProperties>
</file>