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51206400" cy="29004768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DFF2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51206400" cy="4846320"/>
          </a:xfrm>
          <a:prstGeom prst="rect">
            <a:avLst/>
          </a:prstGeom>
          <a:gradFill rotWithShape="1">
            <a:gsLst>
              <a:gs pos="0">
                <a:srgbClr val="EAF7FF"/>
              </a:gs>
              <a:gs pos="40000">
                <a:srgbClr val="BFE2F7"/>
              </a:gs>
              <a:gs pos="58000">
                <a:srgbClr val="1B86C6"/>
              </a:gs>
              <a:gs pos="72000">
                <a:srgbClr val="0B4F82"/>
              </a:gs>
              <a:gs pos="100000">
                <a:srgbClr val="06365C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411480"/>
            <a:ext cx="22860000" cy="22860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 rtl="0">
              <a:lnSpc>
                <a:spcPct val="100000"/>
              </a:lnSpc>
              <a:spcAft>
                <a:spcPts val="0"/>
              </a:spcAft>
            </a:pPr>
            <a:r>
              <a:rPr sz="5400" b="1">
                <a:solidFill>
                  <a:srgbClr val="0B5CA8"/>
                </a:solidFill>
                <a:latin typeface="Arial"/>
                <a:cs typeface="Arial"/>
                <a:ea typeface="Arial"/>
              </a:rPr>
              <a:t>THE FIRST INTERNATIONAL CONGRESS ON</a:t>
            </a:r>
          </a:p>
          <a:p>
            <a:pPr algn="l" rtl="0">
              <a:lnSpc>
                <a:spcPct val="100000"/>
              </a:lnSpc>
              <a:spcAft>
                <a:spcPts val="0"/>
              </a:spcAft>
            </a:pPr>
            <a:r>
              <a:rPr sz="5400" b="1">
                <a:solidFill>
                  <a:srgbClr val="0B5CA8"/>
                </a:solidFill>
                <a:latin typeface="Arial"/>
                <a:cs typeface="Arial"/>
                <a:ea typeface="Arial"/>
              </a:rPr>
              <a:t>HEALTH SERVICES TRANSFORMATION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514600"/>
            <a:ext cx="2286000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 rtl="0">
              <a:lnSpc>
                <a:spcPct val="115000"/>
              </a:lnSpc>
              <a:spcAft>
                <a:spcPts val="0"/>
              </a:spcAft>
            </a:pPr>
            <a:r>
              <a:rPr sz="3400" b="0">
                <a:solidFill>
                  <a:srgbClr val="0B5CA8"/>
                </a:solidFill>
                <a:latin typeface="Arial"/>
                <a:cs typeface="Arial"/>
                <a:ea typeface="Arial"/>
              </a:rPr>
              <a:t>Integrating Care, Treatment, Rehabilitation, and Inspiring Hope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429000"/>
            <a:ext cx="22402800" cy="1280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 rtl="1">
              <a:lnSpc>
                <a:spcPct val="115000"/>
              </a:lnSpc>
              <a:spcAft>
                <a:spcPts val="0"/>
              </a:spcAft>
            </a:pPr>
            <a:r>
              <a:rPr sz="4000" b="1">
                <a:solidFill>
                  <a:srgbClr val="0B2A3F"/>
                </a:solidFill>
                <a:latin typeface="Tahoma"/>
                <a:cs typeface="Tahoma"/>
                <a:ea typeface="Tahoma"/>
              </a:rPr>
              <a:t>۲۷ و ۲۸ مهر ۱۴۰۵  ·  دانشگاه آزاد اسلامی واحد نجف‌آباد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4231600" y="502920"/>
            <a:ext cx="20574000" cy="40233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 rtl="1">
              <a:lnSpc>
                <a:spcPct val="100000"/>
              </a:lnSpc>
              <a:spcAft>
                <a:spcPts val="0"/>
              </a:spcAft>
            </a:pPr>
            <a:r>
              <a:rPr sz="9600" b="1">
                <a:solidFill>
                  <a:srgbClr val="FFFFFF"/>
                </a:solidFill>
                <a:latin typeface="Tahoma"/>
                <a:cs typeface="Tahoma"/>
                <a:ea typeface="Tahoma"/>
              </a:rPr>
              <a:t>اولین کنگره بین‌المللی</a:t>
            </a:r>
          </a:p>
          <a:p>
            <a:pPr algn="r" rtl="1">
              <a:lnSpc>
                <a:spcPct val="100000"/>
              </a:lnSpc>
              <a:spcAft>
                <a:spcPts val="0"/>
              </a:spcAft>
            </a:pPr>
            <a:r>
              <a:rPr sz="9600" b="1">
                <a:solidFill>
                  <a:srgbClr val="FFFFFF"/>
                </a:solidFill>
                <a:latin typeface="Tahoma"/>
                <a:cs typeface="Tahoma"/>
                <a:ea typeface="Tahoma"/>
              </a:rPr>
              <a:t>تحول خدمات سلامت</a:t>
            </a:r>
          </a:p>
        </p:txBody>
      </p:sp>
      <p:pic>
        <p:nvPicPr>
          <p:cNvPr id="7" name="Picture 6" descr="heart_cir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02880" y="137160"/>
            <a:ext cx="4572000" cy="4572000"/>
          </a:xfrm>
          <a:prstGeom prst="rect">
            <a:avLst/>
          </a:prstGeom>
        </p:spPr>
      </p:pic>
      <p:pic>
        <p:nvPicPr>
          <p:cNvPr id="8" name="Picture 7" descr="autho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5394960"/>
            <a:ext cx="4206240" cy="4389120"/>
          </a:xfrm>
          <a:prstGeom prst="roundRect">
            <a:avLst/>
          </a:prstGeom>
          <a:ln w="50800">
            <a:solidFill>
              <a:srgbClr val="0B78DC"/>
            </a:solidFill>
          </a:ln>
        </p:spPr>
      </p:pic>
      <p:sp>
        <p:nvSpPr>
          <p:cNvPr id="9" name="Rectangle 8"/>
          <p:cNvSpPr/>
          <p:nvPr/>
        </p:nvSpPr>
        <p:spPr>
          <a:xfrm>
            <a:off x="46268640" y="5394960"/>
            <a:ext cx="4206240" cy="1371600"/>
          </a:xfrm>
          <a:prstGeom prst="rect">
            <a:avLst/>
          </a:prstGeom>
          <a:solidFill>
            <a:srgbClr val="FFF3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542960" y="5394960"/>
            <a:ext cx="3749039" cy="137160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 rtl="0">
              <a:lnSpc>
                <a:spcPct val="115000"/>
              </a:lnSpc>
              <a:spcAft>
                <a:spcPts val="0"/>
              </a:spcAft>
            </a:pPr>
            <a:r>
              <a:rPr sz="4000" b="1">
                <a:solidFill>
                  <a:srgbClr val="0B2A3F"/>
                </a:solidFill>
                <a:latin typeface="Arial"/>
                <a:cs typeface="Arial"/>
                <a:ea typeface="Arial"/>
              </a:rPr>
              <a:t>Code: 1497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0" y="5257800"/>
            <a:ext cx="39684960" cy="146304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 rtl="1">
              <a:lnSpc>
                <a:spcPct val="100000"/>
              </a:lnSpc>
              <a:spcAft>
                <a:spcPts val="0"/>
              </a:spcAft>
            </a:pPr>
            <a:r>
              <a:rPr sz="6600" b="1">
                <a:solidFill>
                  <a:srgbClr val="0B2A3F"/>
                </a:solidFill>
                <a:latin typeface="Tahoma"/>
                <a:cs typeface="Tahoma"/>
                <a:ea typeface="Tahoma"/>
              </a:rPr>
              <a:t>کاربرد هوش مصنوعی و یادگیری ماشین در پیش‌بینی و مدیریت بیماری دیابت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0" y="6858000"/>
            <a:ext cx="39684960" cy="91440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 rtl="1">
              <a:lnSpc>
                <a:spcPct val="115000"/>
              </a:lnSpc>
              <a:spcAft>
                <a:spcPts val="0"/>
              </a:spcAft>
            </a:pPr>
            <a:r>
              <a:rPr sz="4800" b="1">
                <a:solidFill>
                  <a:srgbClr val="0B2A3F"/>
                </a:solidFill>
                <a:latin typeface="Tahoma"/>
                <a:cs typeface="Tahoma"/>
                <a:ea typeface="Tahoma"/>
              </a:rPr>
              <a:t>جاوید دادگری (۱)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69280" y="7818120"/>
            <a:ext cx="39684960" cy="7315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 rtl="1">
              <a:lnSpc>
                <a:spcPct val="115000"/>
              </a:lnSpc>
              <a:spcAft>
                <a:spcPts val="0"/>
              </a:spcAft>
            </a:pPr>
            <a:r>
              <a:rPr sz="3600" b="0">
                <a:solidFill>
                  <a:srgbClr val="0B2A3F"/>
                </a:solidFill>
                <a:latin typeface="Tahoma"/>
                <a:cs typeface="Tahoma"/>
                <a:ea typeface="Tahoma"/>
              </a:rPr>
              <a:t>(۱) دانشجوی کارشناسی پرستاری، دانشگاه علوم پزشکی ارتش جمهوری اسلامی ایران (آجا)، تهران، ایران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69280" y="8549640"/>
            <a:ext cx="39684960" cy="6400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 rtl="0">
              <a:lnSpc>
                <a:spcPct val="115000"/>
              </a:lnSpc>
              <a:spcAft>
                <a:spcPts val="0"/>
              </a:spcAft>
            </a:pPr>
            <a:r>
              <a:rPr sz="3600" b="0">
                <a:solidFill>
                  <a:srgbClr val="0B2A3F"/>
                </a:solidFill>
                <a:latin typeface="Arial"/>
                <a:cs typeface="Arial"/>
                <a:ea typeface="Arial"/>
              </a:rPr>
              <a:t>Email: javiddadgari573@gmail.com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0" y="9235440"/>
            <a:ext cx="39684960" cy="7315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 rtl="1">
              <a:lnSpc>
                <a:spcPct val="115000"/>
              </a:lnSpc>
              <a:spcAft>
                <a:spcPts val="0"/>
              </a:spcAft>
            </a:pPr>
            <a:r>
              <a:rPr sz="3600" b="1">
                <a:solidFill>
                  <a:srgbClr val="0B78DC"/>
                </a:solidFill>
                <a:latin typeface="Tahoma"/>
                <a:cs typeface="Tahoma"/>
                <a:ea typeface="Tahoma"/>
              </a:rPr>
              <a:t>واژگان کلیدی: </a:t>
            </a:r>
            <a:r>
              <a:rPr sz="3600" b="0">
                <a:solidFill>
                  <a:srgbClr val="0B2A3F"/>
                </a:solidFill>
                <a:latin typeface="Tahoma"/>
                <a:cs typeface="Tahoma"/>
                <a:ea typeface="Tahoma"/>
              </a:rPr>
              <a:t>هوش مصنوعی، یادگیری ماشین، دیابت ملیتوس، یادگیری عمیق، رتینوپاتی دیابتی، سیستم‌های تزریق انسولین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8039040" y="10698480"/>
            <a:ext cx="12435840" cy="1005840"/>
          </a:xfrm>
          <a:prstGeom prst="rect">
            <a:avLst/>
          </a:prstGeom>
          <a:solidFill>
            <a:srgbClr val="0B7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8039040" y="10698480"/>
            <a:ext cx="12435840" cy="100584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 rtl="1">
              <a:lnSpc>
                <a:spcPct val="115000"/>
              </a:lnSpc>
              <a:spcAft>
                <a:spcPts val="0"/>
              </a:spcAft>
            </a:pPr>
            <a:r>
              <a:rPr sz="4000" b="1">
                <a:solidFill>
                  <a:srgbClr val="FFFFFF"/>
                </a:solidFill>
                <a:latin typeface="Tahoma"/>
                <a:cs typeface="Tahoma"/>
                <a:ea typeface="Tahoma"/>
              </a:rPr>
              <a:t>مقدمه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039040" y="11978640"/>
            <a:ext cx="12435840" cy="4937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 rtl="1">
              <a:lnSpc>
                <a:spcPct val="120000"/>
              </a:lnSpc>
              <a:spcAft>
                <a:spcPts val="800"/>
              </a:spcAft>
            </a:pPr>
            <a:r>
              <a:rPr sz="3400" b="0">
                <a:solidFill>
                  <a:srgbClr val="0B2A3F"/>
                </a:solidFill>
                <a:latin typeface="Tahoma"/>
                <a:cs typeface="Tahoma"/>
                <a:ea typeface="Tahoma"/>
              </a:rPr>
              <a:t>دیابت ملیتوس یکی از شایع‌ترین بیماری‌های مزمن متابولیک در جهان است. بر اساس ویرایش یازدهم اطلس دیابت فدراسیون بین‌المللی دیابت، شمار مبتلایان رو به افزایش است </a:t>
            </a:r>
            <a:r>
              <a:rPr sz="3400" b="1">
                <a:solidFill>
                  <a:srgbClr val="D63A3A"/>
                </a:solidFill>
                <a:latin typeface="Tahoma"/>
                <a:cs typeface="Tahoma"/>
                <a:ea typeface="Tahoma"/>
              </a:rPr>
              <a:t>[۱]</a:t>
            </a:r>
            <a:r>
              <a:rPr sz="3400" b="0">
                <a:solidFill>
                  <a:srgbClr val="0B2A3F"/>
                </a:solidFill>
                <a:latin typeface="Tahoma"/>
                <a:cs typeface="Tahoma"/>
                <a:ea typeface="Tahoma"/>
              </a:rPr>
              <a:t>.</a:t>
            </a:r>
          </a:p>
          <a:p>
            <a:pPr algn="r" rtl="1">
              <a:lnSpc>
                <a:spcPct val="120000"/>
              </a:lnSpc>
              <a:spcAft>
                <a:spcPts val="800"/>
              </a:spcAft>
            </a:pPr>
            <a:r>
              <a:rPr sz="3400" b="0">
                <a:solidFill>
                  <a:srgbClr val="0B2A3F"/>
                </a:solidFill>
                <a:latin typeface="Tahoma"/>
                <a:cs typeface="Tahoma"/>
                <a:ea typeface="Tahoma"/>
              </a:rPr>
              <a:t>در سال‌های اخیر هوش مصنوعی و یادگیری ماشین به‌عنوان ابزارهایی نوظهور برای پیش‌بینی خطر ابتلا، تشخیص زودهنگام عوارض و مدیریت روزمرهٔ گلوکز خون مطرح شده‌اند.</a:t>
            </a:r>
          </a:p>
          <a:p>
            <a:pPr algn="r" rtl="1">
              <a:lnSpc>
                <a:spcPct val="120000"/>
              </a:lnSpc>
              <a:spcAft>
                <a:spcPts val="0"/>
              </a:spcAft>
            </a:pPr>
            <a:r>
              <a:rPr sz="3400" b="1">
                <a:solidFill>
                  <a:srgbClr val="0B2A3F"/>
                </a:solidFill>
                <a:latin typeface="Tahoma"/>
                <a:cs typeface="Tahoma"/>
                <a:ea typeface="Tahoma"/>
              </a:rPr>
              <a:t>هدف: جمع‌بندی شواهد جدید دربارهٔ کاربرد این فناوری‌ها در پیش‌بینی و مدیریت دیابت.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074080" y="17373600"/>
            <a:ext cx="6400800" cy="182880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 rtl="1">
              <a:lnSpc>
                <a:spcPct val="100000"/>
              </a:lnSpc>
              <a:spcAft>
                <a:spcPts val="0"/>
              </a:spcAft>
            </a:pPr>
            <a:r>
              <a:rPr sz="9600" b="1">
                <a:solidFill>
                  <a:srgbClr val="D63A3A"/>
                </a:solidFill>
                <a:latin typeface="Tahoma"/>
                <a:cs typeface="Tahoma"/>
                <a:ea typeface="Tahoma"/>
              </a:rPr>
              <a:t>۱ از ۹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8039040" y="17373600"/>
            <a:ext cx="5760720" cy="182880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 rtl="1">
              <a:lnSpc>
                <a:spcPct val="110000"/>
              </a:lnSpc>
              <a:spcAft>
                <a:spcPts val="0"/>
              </a:spcAft>
            </a:pPr>
            <a:r>
              <a:rPr sz="3200" b="0">
                <a:solidFill>
                  <a:srgbClr val="3E6074"/>
                </a:solidFill>
                <a:latin typeface="Tahoma"/>
                <a:cs typeface="Tahoma"/>
                <a:ea typeface="Tahoma"/>
              </a:rPr>
              <a:t>بزرگسال در جهان با دیابت زندگی می‌کند (۲۰۲۴)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4256960" y="19476720"/>
            <a:ext cx="621792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 rtl="1">
              <a:lnSpc>
                <a:spcPct val="115000"/>
              </a:lnSpc>
              <a:spcAft>
                <a:spcPts val="0"/>
              </a:spcAft>
            </a:pPr>
            <a:r>
              <a:rPr sz="3200" b="0">
                <a:solidFill>
                  <a:srgbClr val="3E6074"/>
                </a:solidFill>
                <a:latin typeface="Tahoma"/>
                <a:cs typeface="Tahoma"/>
                <a:ea typeface="Tahoma"/>
              </a:rPr>
              <a:t>سال ۲۰۲۴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8039040" y="19476720"/>
            <a:ext cx="621792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 rtl="0">
              <a:lnSpc>
                <a:spcPct val="115000"/>
              </a:lnSpc>
              <a:spcAft>
                <a:spcPts val="0"/>
              </a:spcAft>
            </a:pPr>
            <a:r>
              <a:rPr sz="3200" b="1">
                <a:solidFill>
                  <a:srgbClr val="0B2A3F"/>
                </a:solidFill>
                <a:latin typeface="Arial"/>
                <a:cs typeface="Arial"/>
                <a:ea typeface="Arial"/>
              </a:rPr>
              <a:t>۵۸۹ میلیون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8039040" y="20071080"/>
            <a:ext cx="12435840" cy="548640"/>
          </a:xfrm>
          <a:prstGeom prst="roundRect">
            <a:avLst>
              <a:gd name="adj" fmla="val 50000"/>
            </a:avLst>
          </a:prstGeom>
          <a:solidFill>
            <a:srgbClr val="C6DF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41887881" y="20071080"/>
            <a:ext cx="8586998" cy="548640"/>
          </a:xfrm>
          <a:prstGeom prst="roundRect">
            <a:avLst>
              <a:gd name="adj" fmla="val 50000"/>
            </a:avLst>
          </a:prstGeom>
          <a:solidFill>
            <a:srgbClr val="0B7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4256960" y="20985480"/>
            <a:ext cx="621792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 rtl="1">
              <a:lnSpc>
                <a:spcPct val="115000"/>
              </a:lnSpc>
              <a:spcAft>
                <a:spcPts val="0"/>
              </a:spcAft>
            </a:pPr>
            <a:r>
              <a:rPr sz="3200" b="0">
                <a:solidFill>
                  <a:srgbClr val="3E6074"/>
                </a:solidFill>
                <a:latin typeface="Tahoma"/>
                <a:cs typeface="Tahoma"/>
                <a:ea typeface="Tahoma"/>
              </a:rPr>
              <a:t>پیش‌بینی سال ۲۰۵۰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8039040" y="20985480"/>
            <a:ext cx="621792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 rtl="0">
              <a:lnSpc>
                <a:spcPct val="115000"/>
              </a:lnSpc>
              <a:spcAft>
                <a:spcPts val="0"/>
              </a:spcAft>
            </a:pPr>
            <a:r>
              <a:rPr sz="3200" b="1">
                <a:solidFill>
                  <a:srgbClr val="0B2A3F"/>
                </a:solidFill>
                <a:latin typeface="Arial"/>
                <a:cs typeface="Arial"/>
                <a:ea typeface="Arial"/>
              </a:rPr>
              <a:t>۸۵۳ میلیون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38039040" y="21579839"/>
            <a:ext cx="12435840" cy="548640"/>
          </a:xfrm>
          <a:prstGeom prst="roundRect">
            <a:avLst>
              <a:gd name="adj" fmla="val 50000"/>
            </a:avLst>
          </a:prstGeom>
          <a:solidFill>
            <a:srgbClr val="C6DF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38039040" y="21579839"/>
            <a:ext cx="12435840" cy="548640"/>
          </a:xfrm>
          <a:prstGeom prst="roundRect">
            <a:avLst>
              <a:gd name="adj" fmla="val 50000"/>
            </a:avLst>
          </a:prstGeom>
          <a:solidFill>
            <a:srgbClr val="D63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38039040" y="22494240"/>
            <a:ext cx="1243584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 rtl="1">
              <a:lnSpc>
                <a:spcPct val="115000"/>
              </a:lnSpc>
              <a:spcAft>
                <a:spcPts val="0"/>
              </a:spcAft>
            </a:pPr>
            <a:r>
              <a:rPr sz="3200" b="0">
                <a:solidFill>
                  <a:srgbClr val="3E6074"/>
                </a:solidFill>
                <a:latin typeface="Tahoma"/>
                <a:cs typeface="Tahoma"/>
                <a:ea typeface="Tahoma"/>
              </a:rPr>
              <a:t>افزایش حدود ۴۵ درصدی تا سال ۲۰۵۰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8039040" y="24231600"/>
            <a:ext cx="12435840" cy="1005840"/>
          </a:xfrm>
          <a:prstGeom prst="rect">
            <a:avLst/>
          </a:prstGeom>
          <a:solidFill>
            <a:srgbClr val="0B7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8039040" y="24231600"/>
            <a:ext cx="12435840" cy="100584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 rtl="1">
              <a:lnSpc>
                <a:spcPct val="115000"/>
              </a:lnSpc>
              <a:spcAft>
                <a:spcPts val="0"/>
              </a:spcAft>
            </a:pPr>
            <a:r>
              <a:rPr sz="4000" b="1">
                <a:solidFill>
                  <a:srgbClr val="FFFFFF"/>
                </a:solidFill>
                <a:latin typeface="Tahoma"/>
                <a:cs typeface="Tahoma"/>
                <a:ea typeface="Tahoma"/>
              </a:rPr>
              <a:t>روش‌ها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8039040" y="25466040"/>
            <a:ext cx="12435840" cy="32918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 rtl="1">
              <a:lnSpc>
                <a:spcPct val="120000"/>
              </a:lnSpc>
              <a:spcAft>
                <a:spcPts val="0"/>
              </a:spcAft>
            </a:pPr>
            <a:r>
              <a:rPr sz="3400" b="0">
                <a:solidFill>
                  <a:srgbClr val="0B2A3F"/>
                </a:solidFill>
                <a:latin typeface="Tahoma"/>
                <a:cs typeface="Tahoma"/>
                <a:ea typeface="Tahoma"/>
              </a:rPr>
              <a:t>مرور روایتی با جست‌وجو در پایگاه‌های PubMed، Scopus، Google Scholar و Frontiers با کلیدواژه‌های هوش مصنوعی، یادگیری ماشین، یادگیری عمیق و دیابت؛ منابع منتشرشده در سال‌های ۲۰۲۴ تا ۲۰۲۶ بررسی شدند.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13350240" y="10698480"/>
            <a:ext cx="23957280" cy="1005840"/>
          </a:xfrm>
          <a:prstGeom prst="rect">
            <a:avLst/>
          </a:prstGeom>
          <a:solidFill>
            <a:srgbClr val="0B7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3350240" y="10698480"/>
            <a:ext cx="23957280" cy="100584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 rtl="1">
              <a:lnSpc>
                <a:spcPct val="115000"/>
              </a:lnSpc>
              <a:spcAft>
                <a:spcPts val="0"/>
              </a:spcAft>
            </a:pPr>
            <a:r>
              <a:rPr sz="4000" b="1">
                <a:solidFill>
                  <a:srgbClr val="FFFFFF"/>
                </a:solidFill>
                <a:latin typeface="Tahoma"/>
                <a:cs typeface="Tahoma"/>
                <a:ea typeface="Tahoma"/>
              </a:rPr>
              <a:t>یافته‌ها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5786079" y="12070080"/>
            <a:ext cx="11521440" cy="5029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 rtl="1">
              <a:lnSpc>
                <a:spcPct val="115000"/>
              </a:lnSpc>
              <a:spcAft>
                <a:spcPts val="0"/>
              </a:spcAft>
            </a:pPr>
            <a:r>
              <a:rPr sz="3200" b="1">
                <a:solidFill>
                  <a:srgbClr val="0B78DC"/>
                </a:solidFill>
                <a:latin typeface="Tahoma"/>
                <a:cs typeface="Tahoma"/>
                <a:ea typeface="Tahoma"/>
              </a:rPr>
              <a:t>پیش‌بینی خطر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5786079" y="12618719"/>
            <a:ext cx="11521440" cy="9144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 rtl="1">
              <a:lnSpc>
                <a:spcPct val="105000"/>
              </a:lnSpc>
              <a:spcAft>
                <a:spcPts val="0"/>
              </a:spcAft>
            </a:pPr>
            <a:r>
              <a:rPr sz="4000" b="1">
                <a:solidFill>
                  <a:srgbClr val="0B2A3F"/>
                </a:solidFill>
                <a:latin typeface="Tahoma"/>
                <a:cs typeface="Tahoma"/>
                <a:ea typeface="Tahoma"/>
              </a:rPr>
              <a:t>مدل‌های یادگیری ماشین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5786079" y="13670280"/>
            <a:ext cx="11521440" cy="17373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 rtl="1">
              <a:lnSpc>
                <a:spcPct val="120000"/>
              </a:lnSpc>
              <a:spcAft>
                <a:spcPts val="0"/>
              </a:spcAft>
            </a:pPr>
            <a:r>
              <a:rPr sz="3400" b="0">
                <a:solidFill>
                  <a:srgbClr val="0B2A3F"/>
                </a:solidFill>
                <a:latin typeface="Tahoma"/>
                <a:cs typeface="Tahoma"/>
                <a:ea typeface="Tahoma"/>
              </a:rPr>
              <a:t>مدل‌هایی نظیر جنگل تصادفی، ماشین بردار پشتیبان و روش‌های تقویت گرادیان دقت بالایی در پیش‌بینی خطر دیابت نوع دو نشان داده‌اند </a:t>
            </a:r>
            <a:r>
              <a:rPr sz="3400" b="1">
                <a:solidFill>
                  <a:srgbClr val="D63A3A"/>
                </a:solidFill>
                <a:latin typeface="Tahoma"/>
                <a:cs typeface="Tahoma"/>
                <a:ea typeface="Tahoma"/>
              </a:rPr>
              <a:t>[۲]</a:t>
            </a:r>
            <a:r>
              <a:rPr sz="3400" b="0">
                <a:solidFill>
                  <a:srgbClr val="0B2A3F"/>
                </a:solidFill>
                <a:latin typeface="Tahoma"/>
                <a:cs typeface="Tahoma"/>
                <a:ea typeface="Tahoma"/>
              </a:rPr>
              <a:t>.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21259800" y="12893040"/>
            <a:ext cx="3611880" cy="1554480"/>
          </a:xfrm>
          <a:prstGeom prst="roundRect">
            <a:avLst>
              <a:gd name="adj" fmla="val 25000"/>
            </a:avLst>
          </a:prstGeom>
          <a:solidFill>
            <a:srgbClr val="CFE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21396960" y="12893040"/>
            <a:ext cx="3337560" cy="15544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 rtl="1">
              <a:lnSpc>
                <a:spcPct val="105000"/>
              </a:lnSpc>
              <a:spcAft>
                <a:spcPts val="0"/>
              </a:spcAft>
            </a:pPr>
            <a:r>
              <a:rPr sz="3200" b="1">
                <a:solidFill>
                  <a:srgbClr val="0B2A3F"/>
                </a:solidFill>
                <a:latin typeface="Tahoma"/>
                <a:cs typeface="Tahoma"/>
                <a:ea typeface="Tahoma"/>
              </a:rPr>
              <a:t>جنگل تصادفی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17282160" y="12893040"/>
            <a:ext cx="3611880" cy="1554480"/>
          </a:xfrm>
          <a:prstGeom prst="roundRect">
            <a:avLst>
              <a:gd name="adj" fmla="val 25000"/>
            </a:avLst>
          </a:prstGeom>
          <a:solidFill>
            <a:srgbClr val="CFE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17419319" y="12893040"/>
            <a:ext cx="3337560" cy="15544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 rtl="1">
              <a:lnSpc>
                <a:spcPct val="105000"/>
              </a:lnSpc>
              <a:spcAft>
                <a:spcPts val="0"/>
              </a:spcAft>
            </a:pPr>
            <a:r>
              <a:rPr sz="3200" b="1">
                <a:solidFill>
                  <a:srgbClr val="0B2A3F"/>
                </a:solidFill>
                <a:latin typeface="Tahoma"/>
                <a:cs typeface="Tahoma"/>
                <a:ea typeface="Tahoma"/>
              </a:rPr>
              <a:t>ماشین بردار پشتیبان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13304519" y="12893040"/>
            <a:ext cx="3611880" cy="1554480"/>
          </a:xfrm>
          <a:prstGeom prst="roundRect">
            <a:avLst>
              <a:gd name="adj" fmla="val 25000"/>
            </a:avLst>
          </a:prstGeom>
          <a:solidFill>
            <a:srgbClr val="CFE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13441679" y="12893040"/>
            <a:ext cx="3337560" cy="15544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 rtl="1">
              <a:lnSpc>
                <a:spcPct val="105000"/>
              </a:lnSpc>
              <a:spcAft>
                <a:spcPts val="0"/>
              </a:spcAft>
            </a:pPr>
            <a:r>
              <a:rPr sz="3200" b="1">
                <a:solidFill>
                  <a:srgbClr val="0B2A3F"/>
                </a:solidFill>
                <a:latin typeface="Tahoma"/>
                <a:cs typeface="Tahoma"/>
                <a:ea typeface="Tahoma"/>
              </a:rPr>
              <a:t>تقویت گرادیان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3350240" y="14630400"/>
            <a:ext cx="11521440" cy="6400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 rtl="1">
              <a:lnSpc>
                <a:spcPct val="115000"/>
              </a:lnSpc>
              <a:spcAft>
                <a:spcPts val="0"/>
              </a:spcAft>
            </a:pPr>
            <a:r>
              <a:rPr sz="3200" b="0">
                <a:solidFill>
                  <a:srgbClr val="3E6074"/>
                </a:solidFill>
                <a:latin typeface="Tahoma"/>
                <a:cs typeface="Tahoma"/>
                <a:ea typeface="Tahoma"/>
              </a:rPr>
              <a:t>دقت بالا در پیش‌بینی خطر دیابت نوع دو</a:t>
            </a:r>
          </a:p>
        </p:txBody>
      </p:sp>
      <p:sp>
        <p:nvSpPr>
          <p:cNvPr id="45" name="Rectangle 44"/>
          <p:cNvSpPr/>
          <p:nvPr/>
        </p:nvSpPr>
        <p:spPr>
          <a:xfrm>
            <a:off x="13350240" y="15727680"/>
            <a:ext cx="23957280" cy="27432"/>
          </a:xfrm>
          <a:prstGeom prst="rect">
            <a:avLst/>
          </a:prstGeom>
          <a:solidFill>
            <a:srgbClr val="B9D9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25786079" y="16047719"/>
            <a:ext cx="11521440" cy="5029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 rtl="1">
              <a:lnSpc>
                <a:spcPct val="115000"/>
              </a:lnSpc>
              <a:spcAft>
                <a:spcPts val="0"/>
              </a:spcAft>
            </a:pPr>
            <a:r>
              <a:rPr sz="3200" b="1">
                <a:solidFill>
                  <a:srgbClr val="0B78DC"/>
                </a:solidFill>
                <a:latin typeface="Tahoma"/>
                <a:cs typeface="Tahoma"/>
                <a:ea typeface="Tahoma"/>
              </a:rPr>
              <a:t>غربالگری رتینوپاتی دیابتی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5786079" y="16596359"/>
            <a:ext cx="11521440" cy="9144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 rtl="1">
              <a:lnSpc>
                <a:spcPct val="105000"/>
              </a:lnSpc>
              <a:spcAft>
                <a:spcPts val="0"/>
              </a:spcAft>
            </a:pPr>
            <a:r>
              <a:rPr sz="4000" b="1">
                <a:solidFill>
                  <a:srgbClr val="0B2A3F"/>
                </a:solidFill>
                <a:latin typeface="Tahoma"/>
                <a:cs typeface="Tahoma"/>
                <a:ea typeface="Tahoma"/>
              </a:rPr>
              <a:t>یادگیری عمیق در تصویر کف چشم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5786079" y="17647919"/>
            <a:ext cx="11521440" cy="2651759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 rtl="1">
              <a:lnSpc>
                <a:spcPct val="120000"/>
              </a:lnSpc>
              <a:spcAft>
                <a:spcPts val="0"/>
              </a:spcAft>
            </a:pPr>
            <a:r>
              <a:rPr sz="3400" b="0">
                <a:solidFill>
                  <a:srgbClr val="0B2A3F"/>
                </a:solidFill>
                <a:latin typeface="Tahoma"/>
                <a:cs typeface="Tahoma"/>
                <a:ea typeface="Tahoma"/>
              </a:rPr>
              <a:t>سامانه‌های مبتنی بر یادگیری عمیق برای غربالگری رتینوپاتی دیابتی، حساسیتی در حدود ۸۷ تا ۹۴ درصد و ویژگی ۹۰ تا ۹۴ درصد داشته و برخی از آن‌ها مجوز سازمان غذا و داروی آمریکا را دریافت کرده‌اند </a:t>
            </a:r>
            <a:r>
              <a:rPr sz="3400" b="1">
                <a:solidFill>
                  <a:srgbClr val="D63A3A"/>
                </a:solidFill>
                <a:latin typeface="Tahoma"/>
                <a:cs typeface="Tahoma"/>
                <a:ea typeface="Tahoma"/>
              </a:rPr>
              <a:t>[۳]</a:t>
            </a:r>
            <a:r>
              <a:rPr sz="3400" b="0">
                <a:solidFill>
                  <a:srgbClr val="0B2A3F"/>
                </a:solidFill>
                <a:latin typeface="Tahoma"/>
                <a:cs typeface="Tahoma"/>
                <a:ea typeface="Tahoma"/>
              </a:rPr>
              <a:t>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9110960" y="16139159"/>
            <a:ext cx="557784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 rtl="1">
              <a:lnSpc>
                <a:spcPct val="115000"/>
              </a:lnSpc>
              <a:spcAft>
                <a:spcPts val="0"/>
              </a:spcAft>
            </a:pPr>
            <a:r>
              <a:rPr sz="3200" b="1">
                <a:solidFill>
                  <a:srgbClr val="0B2A3F"/>
                </a:solidFill>
                <a:latin typeface="Tahoma"/>
                <a:cs typeface="Tahoma"/>
                <a:ea typeface="Tahoma"/>
              </a:rPr>
              <a:t>حساسیت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3533119" y="16139159"/>
            <a:ext cx="557784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 rtl="1">
              <a:lnSpc>
                <a:spcPct val="115000"/>
              </a:lnSpc>
              <a:spcAft>
                <a:spcPts val="0"/>
              </a:spcAft>
            </a:pPr>
            <a:r>
              <a:rPr sz="3200" b="1">
                <a:solidFill>
                  <a:srgbClr val="0B78DC"/>
                </a:solidFill>
                <a:latin typeface="Tahoma"/>
                <a:cs typeface="Tahoma"/>
                <a:ea typeface="Tahoma"/>
              </a:rPr>
              <a:t>۸۷ تا ۹۴٪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13533119" y="16779239"/>
            <a:ext cx="11155680" cy="548640"/>
          </a:xfrm>
          <a:prstGeom prst="roundRect">
            <a:avLst>
              <a:gd name="adj" fmla="val 50000"/>
            </a:avLst>
          </a:prstGeom>
          <a:solidFill>
            <a:srgbClr val="C6DF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ounded Rectangle 51"/>
          <p:cNvSpPr/>
          <p:nvPr/>
        </p:nvSpPr>
        <p:spPr>
          <a:xfrm>
            <a:off x="17437608" y="16779239"/>
            <a:ext cx="3904487" cy="548640"/>
          </a:xfrm>
          <a:prstGeom prst="roundRect">
            <a:avLst>
              <a:gd name="adj" fmla="val 50000"/>
            </a:avLst>
          </a:prstGeom>
          <a:solidFill>
            <a:srgbClr val="0B7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19110960" y="17647919"/>
            <a:ext cx="557784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 rtl="1">
              <a:lnSpc>
                <a:spcPct val="115000"/>
              </a:lnSpc>
              <a:spcAft>
                <a:spcPts val="0"/>
              </a:spcAft>
            </a:pPr>
            <a:r>
              <a:rPr sz="3200" b="1">
                <a:solidFill>
                  <a:srgbClr val="0B2A3F"/>
                </a:solidFill>
                <a:latin typeface="Tahoma"/>
                <a:cs typeface="Tahoma"/>
                <a:ea typeface="Tahoma"/>
              </a:rPr>
              <a:t>ویژگی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3533119" y="17647919"/>
            <a:ext cx="557784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 rtl="1">
              <a:lnSpc>
                <a:spcPct val="115000"/>
              </a:lnSpc>
              <a:spcAft>
                <a:spcPts val="0"/>
              </a:spcAft>
            </a:pPr>
            <a:r>
              <a:rPr sz="3200" b="1">
                <a:solidFill>
                  <a:srgbClr val="2A9D62"/>
                </a:solidFill>
                <a:latin typeface="Tahoma"/>
                <a:cs typeface="Tahoma"/>
                <a:ea typeface="Tahoma"/>
              </a:rPr>
              <a:t>۹۰ تا ۹۴٪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13533119" y="18287999"/>
            <a:ext cx="11155680" cy="548640"/>
          </a:xfrm>
          <a:prstGeom prst="roundRect">
            <a:avLst>
              <a:gd name="adj" fmla="val 50000"/>
            </a:avLst>
          </a:prstGeom>
          <a:solidFill>
            <a:srgbClr val="C6DF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ounded Rectangle 55"/>
          <p:cNvSpPr/>
          <p:nvPr/>
        </p:nvSpPr>
        <p:spPr>
          <a:xfrm>
            <a:off x="19110960" y="18287999"/>
            <a:ext cx="2231136" cy="548640"/>
          </a:xfrm>
          <a:prstGeom prst="roundRect">
            <a:avLst>
              <a:gd name="adj" fmla="val 50000"/>
            </a:avLst>
          </a:prstGeom>
          <a:solidFill>
            <a:srgbClr val="2A9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12801599" y="19019519"/>
            <a:ext cx="146304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 rtl="0">
              <a:lnSpc>
                <a:spcPct val="115000"/>
              </a:lnSpc>
              <a:spcAft>
                <a:spcPts val="0"/>
              </a:spcAft>
            </a:pPr>
            <a:r>
              <a:rPr sz="3200" b="0">
                <a:solidFill>
                  <a:srgbClr val="3E6074"/>
                </a:solidFill>
                <a:latin typeface="Arial"/>
                <a:cs typeface="Arial"/>
                <a:ea typeface="Arial"/>
              </a:rPr>
              <a:t>80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5590519" y="19019519"/>
            <a:ext cx="146304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 rtl="0">
              <a:lnSpc>
                <a:spcPct val="115000"/>
              </a:lnSpc>
              <a:spcAft>
                <a:spcPts val="0"/>
              </a:spcAft>
            </a:pPr>
            <a:r>
              <a:rPr sz="3200" b="0">
                <a:solidFill>
                  <a:srgbClr val="3E6074"/>
                </a:solidFill>
                <a:latin typeface="Arial"/>
                <a:cs typeface="Arial"/>
                <a:ea typeface="Arial"/>
              </a:rPr>
              <a:t>85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8379439" y="19019519"/>
            <a:ext cx="146304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 rtl="0">
              <a:lnSpc>
                <a:spcPct val="115000"/>
              </a:lnSpc>
              <a:spcAft>
                <a:spcPts val="0"/>
              </a:spcAft>
            </a:pPr>
            <a:r>
              <a:rPr sz="3200" b="0">
                <a:solidFill>
                  <a:srgbClr val="3E6074"/>
                </a:solidFill>
                <a:latin typeface="Arial"/>
                <a:cs typeface="Arial"/>
                <a:ea typeface="Arial"/>
              </a:rPr>
              <a:t>90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21168359" y="19019519"/>
            <a:ext cx="146304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 rtl="0">
              <a:lnSpc>
                <a:spcPct val="115000"/>
              </a:lnSpc>
              <a:spcAft>
                <a:spcPts val="0"/>
              </a:spcAft>
            </a:pPr>
            <a:r>
              <a:rPr sz="3200" b="0">
                <a:solidFill>
                  <a:srgbClr val="3E6074"/>
                </a:solidFill>
                <a:latin typeface="Arial"/>
                <a:cs typeface="Arial"/>
                <a:ea typeface="Arial"/>
              </a:rPr>
              <a:t>95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23957280" y="19019519"/>
            <a:ext cx="146304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 rtl="0">
              <a:lnSpc>
                <a:spcPct val="115000"/>
              </a:lnSpc>
              <a:spcAft>
                <a:spcPts val="0"/>
              </a:spcAft>
            </a:pPr>
            <a:r>
              <a:rPr sz="3200" b="0">
                <a:solidFill>
                  <a:srgbClr val="3E6074"/>
                </a:solidFill>
                <a:latin typeface="Arial"/>
                <a:cs typeface="Arial"/>
                <a:ea typeface="Arial"/>
              </a:rPr>
              <a:t>100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3350240" y="19568160"/>
            <a:ext cx="1152144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 rtl="1">
              <a:lnSpc>
                <a:spcPct val="115000"/>
              </a:lnSpc>
              <a:spcAft>
                <a:spcPts val="0"/>
              </a:spcAft>
            </a:pPr>
            <a:r>
              <a:rPr sz="3200" b="0">
                <a:solidFill>
                  <a:srgbClr val="3E6074"/>
                </a:solidFill>
                <a:latin typeface="Tahoma"/>
                <a:cs typeface="Tahoma"/>
                <a:ea typeface="Tahoma"/>
              </a:rPr>
              <a:t>مقیاس: ۸۰ تا ۱۰۰ درصد</a:t>
            </a:r>
          </a:p>
        </p:txBody>
      </p:sp>
      <p:sp>
        <p:nvSpPr>
          <p:cNvPr id="63" name="Rectangle 62"/>
          <p:cNvSpPr/>
          <p:nvPr/>
        </p:nvSpPr>
        <p:spPr>
          <a:xfrm>
            <a:off x="13350240" y="20482560"/>
            <a:ext cx="23957280" cy="27432"/>
          </a:xfrm>
          <a:prstGeom prst="rect">
            <a:avLst/>
          </a:prstGeom>
          <a:solidFill>
            <a:srgbClr val="B9D9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25786079" y="20802599"/>
            <a:ext cx="11521440" cy="5029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 rtl="1">
              <a:lnSpc>
                <a:spcPct val="115000"/>
              </a:lnSpc>
              <a:spcAft>
                <a:spcPts val="0"/>
              </a:spcAft>
            </a:pPr>
            <a:r>
              <a:rPr sz="3200" b="1">
                <a:solidFill>
                  <a:srgbClr val="0B78DC"/>
                </a:solidFill>
                <a:latin typeface="Tahoma"/>
                <a:cs typeface="Tahoma"/>
                <a:ea typeface="Tahoma"/>
              </a:rPr>
              <a:t>مدیریت بیماری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25786079" y="21351239"/>
            <a:ext cx="11521440" cy="9144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 rtl="1">
              <a:lnSpc>
                <a:spcPct val="105000"/>
              </a:lnSpc>
              <a:spcAft>
                <a:spcPts val="0"/>
              </a:spcAft>
            </a:pPr>
            <a:r>
              <a:rPr sz="4000" b="1">
                <a:solidFill>
                  <a:srgbClr val="0B2A3F"/>
                </a:solidFill>
                <a:latin typeface="Tahoma"/>
                <a:cs typeface="Tahoma"/>
                <a:ea typeface="Tahoma"/>
              </a:rPr>
              <a:t>پانکراس مصنوعی حلقه‌بسته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25786079" y="22402799"/>
            <a:ext cx="11521440" cy="20116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 rtl="1">
              <a:lnSpc>
                <a:spcPct val="120000"/>
              </a:lnSpc>
              <a:spcAft>
                <a:spcPts val="0"/>
              </a:spcAft>
            </a:pPr>
            <a:r>
              <a:rPr sz="3400" b="0">
                <a:solidFill>
                  <a:srgbClr val="0B2A3F"/>
                </a:solidFill>
                <a:latin typeface="Tahoma"/>
                <a:cs typeface="Tahoma"/>
                <a:ea typeface="Tahoma"/>
              </a:rPr>
              <a:t>سامانه‌های پانکراس مصنوعی حلقه‌بسته با ترکیب پایش مداوم گلوکز و الگوریتم‌های هوشمند، کنترل گلایسمیک را بهبود بخشیده‌اند.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21625560" y="21625559"/>
            <a:ext cx="3246120" cy="1737360"/>
          </a:xfrm>
          <a:prstGeom prst="roundRect">
            <a:avLst>
              <a:gd name="adj" fmla="val 20000"/>
            </a:avLst>
          </a:prstGeom>
          <a:solidFill>
            <a:srgbClr val="CFE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21735288" y="21625559"/>
            <a:ext cx="3026663" cy="17373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 rtl="1">
              <a:lnSpc>
                <a:spcPct val="105000"/>
              </a:lnSpc>
              <a:spcAft>
                <a:spcPts val="0"/>
              </a:spcAft>
            </a:pPr>
            <a:r>
              <a:rPr sz="3200" b="1">
                <a:solidFill>
                  <a:srgbClr val="0B2A3F"/>
                </a:solidFill>
                <a:latin typeface="Tahoma"/>
                <a:cs typeface="Tahoma"/>
                <a:ea typeface="Tahoma"/>
              </a:rPr>
              <a:t>پایش مداوم گلوکز</a:t>
            </a:r>
          </a:p>
        </p:txBody>
      </p:sp>
      <p:sp>
        <p:nvSpPr>
          <p:cNvPr id="69" name="Left Arrow 68"/>
          <p:cNvSpPr/>
          <p:nvPr/>
        </p:nvSpPr>
        <p:spPr>
          <a:xfrm>
            <a:off x="20848320" y="22219919"/>
            <a:ext cx="667512" cy="548640"/>
          </a:xfrm>
          <a:prstGeom prst="leftArrow">
            <a:avLst/>
          </a:prstGeom>
          <a:solidFill>
            <a:srgbClr val="D63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ounded Rectangle 69"/>
          <p:cNvSpPr/>
          <p:nvPr/>
        </p:nvSpPr>
        <p:spPr>
          <a:xfrm>
            <a:off x="17492472" y="21625559"/>
            <a:ext cx="3246120" cy="1737360"/>
          </a:xfrm>
          <a:prstGeom prst="roundRect">
            <a:avLst>
              <a:gd name="adj" fmla="val 20000"/>
            </a:avLst>
          </a:prstGeom>
          <a:solidFill>
            <a:srgbClr val="CFE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17602200" y="21625559"/>
            <a:ext cx="3026663" cy="17373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 rtl="1">
              <a:lnSpc>
                <a:spcPct val="105000"/>
              </a:lnSpc>
              <a:spcAft>
                <a:spcPts val="0"/>
              </a:spcAft>
            </a:pPr>
            <a:r>
              <a:rPr sz="3200" b="1">
                <a:solidFill>
                  <a:srgbClr val="0B2A3F"/>
                </a:solidFill>
                <a:latin typeface="Tahoma"/>
                <a:cs typeface="Tahoma"/>
                <a:ea typeface="Tahoma"/>
              </a:rPr>
              <a:t>الگوریتم هوشمند</a:t>
            </a:r>
          </a:p>
        </p:txBody>
      </p:sp>
      <p:sp>
        <p:nvSpPr>
          <p:cNvPr id="72" name="Left Arrow 71"/>
          <p:cNvSpPr/>
          <p:nvPr/>
        </p:nvSpPr>
        <p:spPr>
          <a:xfrm>
            <a:off x="16715232" y="22219919"/>
            <a:ext cx="667512" cy="548640"/>
          </a:xfrm>
          <a:prstGeom prst="leftArrow">
            <a:avLst/>
          </a:prstGeom>
          <a:solidFill>
            <a:srgbClr val="D63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ounded Rectangle 72"/>
          <p:cNvSpPr/>
          <p:nvPr/>
        </p:nvSpPr>
        <p:spPr>
          <a:xfrm>
            <a:off x="13359384" y="21625559"/>
            <a:ext cx="3246120" cy="1737360"/>
          </a:xfrm>
          <a:prstGeom prst="roundRect">
            <a:avLst>
              <a:gd name="adj" fmla="val 20000"/>
            </a:avLst>
          </a:prstGeom>
          <a:solidFill>
            <a:srgbClr val="CFE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13469112" y="21625559"/>
            <a:ext cx="3026663" cy="17373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 rtl="1">
              <a:lnSpc>
                <a:spcPct val="105000"/>
              </a:lnSpc>
              <a:spcAft>
                <a:spcPts val="0"/>
              </a:spcAft>
            </a:pPr>
            <a:r>
              <a:rPr sz="3200" b="1">
                <a:solidFill>
                  <a:srgbClr val="0B2A3F"/>
                </a:solidFill>
                <a:latin typeface="Tahoma"/>
                <a:cs typeface="Tahoma"/>
                <a:ea typeface="Tahoma"/>
              </a:rPr>
              <a:t>تزریق انسولین</a:t>
            </a:r>
          </a:p>
        </p:txBody>
      </p:sp>
      <p:sp>
        <p:nvSpPr>
          <p:cNvPr id="75" name="Rectangle 74"/>
          <p:cNvSpPr/>
          <p:nvPr/>
        </p:nvSpPr>
        <p:spPr>
          <a:xfrm>
            <a:off x="13350240" y="24460199"/>
            <a:ext cx="23957280" cy="27432"/>
          </a:xfrm>
          <a:prstGeom prst="rect">
            <a:avLst/>
          </a:prstGeom>
          <a:solidFill>
            <a:srgbClr val="B9D9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13350240" y="24780239"/>
            <a:ext cx="23957280" cy="5029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 rtl="1">
              <a:lnSpc>
                <a:spcPct val="115000"/>
              </a:lnSpc>
              <a:spcAft>
                <a:spcPts val="0"/>
              </a:spcAft>
            </a:pPr>
            <a:r>
              <a:rPr sz="3200" b="1">
                <a:solidFill>
                  <a:srgbClr val="0B78DC"/>
                </a:solidFill>
                <a:latin typeface="Tahoma"/>
                <a:cs typeface="Tahoma"/>
                <a:ea typeface="Tahoma"/>
              </a:rPr>
              <a:t>آموزش و مراقبت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13350240" y="25328879"/>
            <a:ext cx="23957280" cy="9144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 rtl="1">
              <a:lnSpc>
                <a:spcPct val="115000"/>
              </a:lnSpc>
              <a:spcAft>
                <a:spcPts val="0"/>
              </a:spcAft>
            </a:pPr>
            <a:r>
              <a:rPr sz="4000" b="1">
                <a:solidFill>
                  <a:srgbClr val="0B2A3F"/>
                </a:solidFill>
                <a:latin typeface="Tahoma"/>
                <a:cs typeface="Tahoma"/>
                <a:ea typeface="Tahoma"/>
              </a:rPr>
              <a:t>هوش مصنوعی مولد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13350240" y="26288999"/>
            <a:ext cx="23957280" cy="1280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 rtl="1">
              <a:lnSpc>
                <a:spcPct val="120000"/>
              </a:lnSpc>
              <a:spcAft>
                <a:spcPts val="0"/>
              </a:spcAft>
            </a:pPr>
            <a:r>
              <a:rPr sz="3400" b="0">
                <a:solidFill>
                  <a:srgbClr val="0B2A3F"/>
                </a:solidFill>
                <a:latin typeface="Tahoma"/>
                <a:cs typeface="Tahoma"/>
                <a:ea typeface="Tahoma"/>
              </a:rPr>
              <a:t>هوش مصنوعی مولد نیز در حال ورود به آموزش و مراقبت شخصی‌سازی‌شدهٔ بیماران دیابتی است.</a:t>
            </a:r>
          </a:p>
        </p:txBody>
      </p:sp>
      <p:sp>
        <p:nvSpPr>
          <p:cNvPr id="79" name="Rectangle 78"/>
          <p:cNvSpPr/>
          <p:nvPr/>
        </p:nvSpPr>
        <p:spPr>
          <a:xfrm>
            <a:off x="731520" y="10698480"/>
            <a:ext cx="11887200" cy="1005840"/>
          </a:xfrm>
          <a:prstGeom prst="rect">
            <a:avLst/>
          </a:prstGeom>
          <a:solidFill>
            <a:srgbClr val="0B7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TextBox 79"/>
          <p:cNvSpPr txBox="1"/>
          <p:nvPr/>
        </p:nvSpPr>
        <p:spPr>
          <a:xfrm>
            <a:off x="731520" y="10698480"/>
            <a:ext cx="11887200" cy="100584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 rtl="1">
              <a:lnSpc>
                <a:spcPct val="115000"/>
              </a:lnSpc>
              <a:spcAft>
                <a:spcPts val="0"/>
              </a:spcAft>
            </a:pPr>
            <a:r>
              <a:rPr sz="4000" b="1">
                <a:solidFill>
                  <a:srgbClr val="FFFFFF"/>
                </a:solidFill>
                <a:latin typeface="Tahoma"/>
                <a:cs typeface="Tahoma"/>
                <a:ea typeface="Tahoma"/>
              </a:rPr>
              <a:t>نتیجه‌گیری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731520" y="11978640"/>
            <a:ext cx="11887200" cy="3108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 rtl="1">
              <a:lnSpc>
                <a:spcPct val="120000"/>
              </a:lnSpc>
              <a:spcAft>
                <a:spcPts val="0"/>
              </a:spcAft>
            </a:pPr>
            <a:r>
              <a:rPr sz="3600" b="0">
                <a:solidFill>
                  <a:srgbClr val="0B2A3F"/>
                </a:solidFill>
                <a:latin typeface="Tahoma"/>
                <a:cs typeface="Tahoma"/>
                <a:ea typeface="Tahoma"/>
              </a:rPr>
              <a:t>هوش مصنوعی و یادگیری ماشین ظرفیت بالایی برای ارتقای پیش‌بینی، تشخیص زودهنگام و مدیریت روزمرهٔ دیابت دارند. برای بهره‌برداری مؤثر لازم است: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731520" y="14538959"/>
            <a:ext cx="11887200" cy="1737360"/>
          </a:xfrm>
          <a:prstGeom prst="roundRect">
            <a:avLst>
              <a:gd name="adj" fmla="val 18000"/>
            </a:avLst>
          </a:prstGeom>
          <a:solidFill>
            <a:srgbClr val="CFE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TextBox 82"/>
          <p:cNvSpPr txBox="1"/>
          <p:nvPr/>
        </p:nvSpPr>
        <p:spPr>
          <a:xfrm>
            <a:off x="1005840" y="14538959"/>
            <a:ext cx="11338560" cy="17373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 rtl="1">
              <a:lnSpc>
                <a:spcPct val="110000"/>
              </a:lnSpc>
              <a:spcAft>
                <a:spcPts val="0"/>
              </a:spcAft>
            </a:pPr>
            <a:r>
              <a:rPr sz="3600" b="1">
                <a:solidFill>
                  <a:srgbClr val="0B2A3F"/>
                </a:solidFill>
                <a:latin typeface="Tahoma"/>
                <a:cs typeface="Tahoma"/>
                <a:ea typeface="Tahoma"/>
              </a:rPr>
              <a:t>اعتبارسنجی بالینی گسترده‌تر</a:t>
            </a:r>
          </a:p>
        </p:txBody>
      </p:sp>
      <p:sp>
        <p:nvSpPr>
          <p:cNvPr id="84" name="Rounded Rectangle 83"/>
          <p:cNvSpPr/>
          <p:nvPr/>
        </p:nvSpPr>
        <p:spPr>
          <a:xfrm>
            <a:off x="731520" y="16504919"/>
            <a:ext cx="11887200" cy="1737360"/>
          </a:xfrm>
          <a:prstGeom prst="roundRect">
            <a:avLst>
              <a:gd name="adj" fmla="val 18000"/>
            </a:avLst>
          </a:prstGeom>
          <a:solidFill>
            <a:srgbClr val="CFE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1005840" y="16504919"/>
            <a:ext cx="11338560" cy="17373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 rtl="1">
              <a:lnSpc>
                <a:spcPct val="110000"/>
              </a:lnSpc>
              <a:spcAft>
                <a:spcPts val="0"/>
              </a:spcAft>
            </a:pPr>
            <a:r>
              <a:rPr sz="3600" b="1">
                <a:solidFill>
                  <a:srgbClr val="0B2A3F"/>
                </a:solidFill>
                <a:latin typeface="Tahoma"/>
                <a:cs typeface="Tahoma"/>
                <a:ea typeface="Tahoma"/>
              </a:rPr>
              <a:t>توجه به حریم خصوصی داده‌ها</a:t>
            </a:r>
          </a:p>
        </p:txBody>
      </p:sp>
      <p:sp>
        <p:nvSpPr>
          <p:cNvPr id="86" name="Rounded Rectangle 85"/>
          <p:cNvSpPr/>
          <p:nvPr/>
        </p:nvSpPr>
        <p:spPr>
          <a:xfrm>
            <a:off x="731520" y="18470880"/>
            <a:ext cx="11887200" cy="1737360"/>
          </a:xfrm>
          <a:prstGeom prst="roundRect">
            <a:avLst>
              <a:gd name="adj" fmla="val 18000"/>
            </a:avLst>
          </a:prstGeom>
          <a:solidFill>
            <a:srgbClr val="CFE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1005840" y="18470880"/>
            <a:ext cx="11338560" cy="17373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 rtl="1">
              <a:lnSpc>
                <a:spcPct val="110000"/>
              </a:lnSpc>
              <a:spcAft>
                <a:spcPts val="0"/>
              </a:spcAft>
            </a:pPr>
            <a:r>
              <a:rPr sz="3600" b="1">
                <a:solidFill>
                  <a:srgbClr val="0B2A3F"/>
                </a:solidFill>
                <a:latin typeface="Tahoma"/>
                <a:cs typeface="Tahoma"/>
                <a:ea typeface="Tahoma"/>
              </a:rPr>
              <a:t>آموزش کادر درمانی، از جمله پرستاران</a:t>
            </a:r>
          </a:p>
        </p:txBody>
      </p:sp>
      <p:sp>
        <p:nvSpPr>
          <p:cNvPr id="88" name="Rectangle 87"/>
          <p:cNvSpPr/>
          <p:nvPr/>
        </p:nvSpPr>
        <p:spPr>
          <a:xfrm>
            <a:off x="731520" y="20665440"/>
            <a:ext cx="11887200" cy="1005840"/>
          </a:xfrm>
          <a:prstGeom prst="rect">
            <a:avLst/>
          </a:prstGeom>
          <a:solidFill>
            <a:srgbClr val="0B7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731520" y="20665440"/>
            <a:ext cx="11887200" cy="100584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 rtl="1">
              <a:lnSpc>
                <a:spcPct val="115000"/>
              </a:lnSpc>
              <a:spcAft>
                <a:spcPts val="0"/>
              </a:spcAft>
            </a:pPr>
            <a:r>
              <a:rPr sz="4000" b="1">
                <a:solidFill>
                  <a:srgbClr val="FFFFFF"/>
                </a:solidFill>
                <a:latin typeface="Tahoma"/>
                <a:cs typeface="Tahoma"/>
                <a:ea typeface="Tahoma"/>
              </a:rPr>
              <a:t>رفرنس‌ها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731520" y="21899880"/>
            <a:ext cx="11887200" cy="69494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 rtl="0">
              <a:lnSpc>
                <a:spcPct val="105000"/>
              </a:lnSpc>
              <a:spcAft>
                <a:spcPts val="900"/>
              </a:spcAft>
            </a:pPr>
            <a:r>
              <a:rPr sz="3200" b="0">
                <a:solidFill>
                  <a:srgbClr val="0B2A3F"/>
                </a:solidFill>
                <a:latin typeface="Arial"/>
                <a:cs typeface="Arial"/>
                <a:ea typeface="Arial"/>
              </a:rPr>
              <a:t>1. Duncan BB, Magliano DJ, Boyko EJ, et al. IDF Diabetes Atlas 11th edition 2025: global prevalence and projections for 2050. Nephrol Dial Transplant. 2025;41(1):7-9.</a:t>
            </a:r>
          </a:p>
          <a:p>
            <a:pPr algn="l" rtl="0">
              <a:lnSpc>
                <a:spcPct val="105000"/>
              </a:lnSpc>
              <a:spcAft>
                <a:spcPts val="900"/>
              </a:spcAft>
            </a:pPr>
            <a:r>
              <a:rPr sz="3200" b="0">
                <a:solidFill>
                  <a:srgbClr val="0B2A3F"/>
                </a:solidFill>
                <a:latin typeface="Arial"/>
                <a:cs typeface="Arial"/>
                <a:ea typeface="Arial"/>
              </a:rPr>
              <a:t>2. Kiran KU, Xie H, Anjum A, et al. Machine learning and artificial intelligence in type 2 diabetes prediction: a comprehensive 33-year bibliometric and literature analysis. Front Digit Health. 2025;7:1557467.</a:t>
            </a:r>
          </a:p>
          <a:p>
            <a:pPr algn="l" rtl="0">
              <a:lnSpc>
                <a:spcPct val="105000"/>
              </a:lnSpc>
              <a:spcAft>
                <a:spcPts val="900"/>
              </a:spcAft>
            </a:pPr>
            <a:r>
              <a:rPr sz="3200" b="0">
                <a:solidFill>
                  <a:srgbClr val="0B2A3F"/>
                </a:solidFill>
                <a:latin typeface="Arial"/>
                <a:cs typeface="Arial"/>
                <a:ea typeface="Arial"/>
              </a:rPr>
              <a:t>3. Wang TW, Luo WT, Tu YK, et al. Systematic review and meta-analysis of regulator-approved deep learning systems for fundus diabetic retinopathy detections. NPJ Digit Med. 2025.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