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25" d="100"/>
          <a:sy n="25" d="100"/>
        </p:scale>
        <p:origin x="427" y="-1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385DFC-75B1-4D93-9D4E-E341A619A923}" type="doc">
      <dgm:prSet loTypeId="urn:microsoft.com/office/officeart/2005/8/layout/radial6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B65811C-8072-426E-B7D9-89FBD80EC172}">
      <dgm:prSet phldrT="[Text]" custT="1"/>
      <dgm:spPr>
        <a:xfrm>
          <a:off x="711244" y="596627"/>
          <a:ext cx="653960" cy="653960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algn="ctr" rtl="1">
            <a:buNone/>
          </a:pPr>
          <a:r>
            <a:rPr lang="fa-IR" sz="2400" b="1" kern="1200" dirty="0">
              <a:solidFill>
                <a:schemeClr val="bg1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در منظومه فکری رهبری</a:t>
          </a:r>
          <a:endParaRPr lang="en-US" sz="2400" b="1" kern="1200" dirty="0">
            <a:solidFill>
              <a:schemeClr val="bg1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gm:t>
    </dgm:pt>
    <dgm:pt modelId="{7AA5AC34-EBCA-4EB7-94FB-4435C2842005}" type="parTrans" cxnId="{48AC1662-FD1B-4814-B39A-1F0AB492BC5B}">
      <dgm:prSet/>
      <dgm:spPr/>
      <dgm:t>
        <a:bodyPr/>
        <a:lstStyle/>
        <a:p>
          <a:pPr algn="ctr"/>
          <a:endParaRPr lang="en-US" sz="6600"/>
        </a:p>
      </dgm:t>
    </dgm:pt>
    <dgm:pt modelId="{3E27710F-2105-46D5-ABE2-C5DC71A330B9}" type="sibTrans" cxnId="{48AC1662-FD1B-4814-B39A-1F0AB492BC5B}">
      <dgm:prSet/>
      <dgm:spPr/>
      <dgm:t>
        <a:bodyPr/>
        <a:lstStyle/>
        <a:p>
          <a:pPr algn="ctr"/>
          <a:endParaRPr lang="en-US" sz="6600"/>
        </a:p>
      </dgm:t>
    </dgm:pt>
    <dgm:pt modelId="{1DD3384E-AC06-497D-871F-A16A72000E9E}">
      <dgm:prSet phldrT="[Text]" custT="1"/>
      <dgm:spPr>
        <a:xfrm>
          <a:off x="809338" y="961"/>
          <a:ext cx="457772" cy="457772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prstClr val="white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جسمی</a:t>
          </a:r>
          <a:endParaRPr lang="en-US" sz="2400" b="1" kern="1200" dirty="0">
            <a:solidFill>
              <a:prstClr val="white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gm:t>
    </dgm:pt>
    <dgm:pt modelId="{923DF081-8EB4-4055-9CC3-DC74C72DBB01}" type="parTrans" cxnId="{05656B13-7A03-45FE-AD59-C82079079CF0}">
      <dgm:prSet/>
      <dgm:spPr/>
      <dgm:t>
        <a:bodyPr/>
        <a:lstStyle/>
        <a:p>
          <a:pPr algn="ctr"/>
          <a:endParaRPr lang="en-US" sz="6600"/>
        </a:p>
      </dgm:t>
    </dgm:pt>
    <dgm:pt modelId="{40D6A248-2941-477C-A12D-255A689827CA}" type="sibTrans" cxnId="{05656B13-7A03-45FE-AD59-C82079079CF0}">
      <dgm:prSet/>
      <dgm:spPr>
        <a:xfrm>
          <a:off x="327985" y="213367"/>
          <a:ext cx="1420479" cy="1420479"/>
        </a:xfrm>
        <a:prstGeom prst="blockArc">
          <a:avLst>
            <a:gd name="adj1" fmla="val 16200000"/>
            <a:gd name="adj2" fmla="val 0"/>
            <a:gd name="adj3" fmla="val 4641"/>
          </a:avLst>
        </a:prstGeom>
        <a:gradFill rotWithShape="0">
          <a:gsLst>
            <a:gs pos="0">
              <a:srgbClr val="4472C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pPr algn="ctr"/>
          <a:endParaRPr lang="en-US" sz="6600"/>
        </a:p>
      </dgm:t>
    </dgm:pt>
    <dgm:pt modelId="{F00AF2BB-A5F3-4292-A280-E8DF606A9CB8}">
      <dgm:prSet phldrT="[Text]" custT="1"/>
      <dgm:spPr>
        <a:xfrm>
          <a:off x="1503099" y="694721"/>
          <a:ext cx="457772" cy="457772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prstClr val="white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معنوی</a:t>
          </a:r>
          <a:endParaRPr lang="en-US" sz="2400" b="1" kern="1200" dirty="0">
            <a:solidFill>
              <a:prstClr val="white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gm:t>
    </dgm:pt>
    <dgm:pt modelId="{9DBCF2FB-E6E8-4FB2-B488-BB4CC701D7AF}" type="parTrans" cxnId="{E0C195DE-7B29-419D-B9AC-01E4C8FD3697}">
      <dgm:prSet/>
      <dgm:spPr/>
      <dgm:t>
        <a:bodyPr/>
        <a:lstStyle/>
        <a:p>
          <a:pPr algn="ctr"/>
          <a:endParaRPr lang="en-US" sz="6600"/>
        </a:p>
      </dgm:t>
    </dgm:pt>
    <dgm:pt modelId="{5D3CA186-5FA0-4640-ADEA-D6A95BF78BD3}" type="sibTrans" cxnId="{E0C195DE-7B29-419D-B9AC-01E4C8FD3697}">
      <dgm:prSet/>
      <dgm:spPr>
        <a:xfrm>
          <a:off x="327985" y="213367"/>
          <a:ext cx="1420479" cy="1420479"/>
        </a:xfrm>
        <a:prstGeom prst="blockArc">
          <a:avLst>
            <a:gd name="adj1" fmla="val 0"/>
            <a:gd name="adj2" fmla="val 5400000"/>
            <a:gd name="adj3" fmla="val 4641"/>
          </a:avLst>
        </a:prstGeom>
        <a:gradFill rotWithShape="0">
          <a:gsLst>
            <a:gs pos="0">
              <a:srgbClr val="4472C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pPr algn="ctr"/>
          <a:endParaRPr lang="en-US" sz="6600"/>
        </a:p>
      </dgm:t>
    </dgm:pt>
    <dgm:pt modelId="{6C59F341-04F0-4EB1-8566-A15A9158472A}">
      <dgm:prSet phldrT="[Text]" custT="1"/>
      <dgm:spPr>
        <a:xfrm>
          <a:off x="809338" y="1388481"/>
          <a:ext cx="457772" cy="457772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prstClr val="white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روحی</a:t>
          </a:r>
          <a:endParaRPr lang="en-US" sz="2400" b="1" kern="1200" dirty="0">
            <a:solidFill>
              <a:prstClr val="white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gm:t>
    </dgm:pt>
    <dgm:pt modelId="{31013411-8B52-4D70-8648-8B42ACA0B976}" type="parTrans" cxnId="{66EE401B-8A42-4E92-ADF0-7E8DC190CFF8}">
      <dgm:prSet/>
      <dgm:spPr/>
      <dgm:t>
        <a:bodyPr/>
        <a:lstStyle/>
        <a:p>
          <a:pPr algn="ctr"/>
          <a:endParaRPr lang="en-US" sz="6600"/>
        </a:p>
      </dgm:t>
    </dgm:pt>
    <dgm:pt modelId="{2955190E-074E-45DF-BFC1-52C6DF43A6F9}" type="sibTrans" cxnId="{66EE401B-8A42-4E92-ADF0-7E8DC190CFF8}">
      <dgm:prSet/>
      <dgm:spPr>
        <a:xfrm>
          <a:off x="327985" y="213367"/>
          <a:ext cx="1420479" cy="1420479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gradFill rotWithShape="0">
          <a:gsLst>
            <a:gs pos="0">
              <a:srgbClr val="4472C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pPr algn="ctr"/>
          <a:endParaRPr lang="en-US" sz="6600"/>
        </a:p>
      </dgm:t>
    </dgm:pt>
    <dgm:pt modelId="{90EDD6E6-5E01-4C41-92E5-210F0715F1E2}">
      <dgm:prSet phldrT="[Text]" custT="1"/>
      <dgm:spPr>
        <a:xfrm>
          <a:off x="115578" y="694721"/>
          <a:ext cx="457772" cy="457772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prstClr val="white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اخلاقی</a:t>
          </a:r>
          <a:endParaRPr lang="en-US" sz="2400" b="1" kern="1200" dirty="0">
            <a:solidFill>
              <a:prstClr val="white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gm:t>
    </dgm:pt>
    <dgm:pt modelId="{95E45C97-DFFD-4F69-87EA-CD6AAE677834}" type="parTrans" cxnId="{86B485A5-778B-441F-B414-4C2E3CAEF265}">
      <dgm:prSet/>
      <dgm:spPr/>
      <dgm:t>
        <a:bodyPr/>
        <a:lstStyle/>
        <a:p>
          <a:pPr algn="ctr"/>
          <a:endParaRPr lang="en-US" sz="6600"/>
        </a:p>
      </dgm:t>
    </dgm:pt>
    <dgm:pt modelId="{AB4E99A8-A244-4D11-AEC7-AA0430D5CD93}" type="sibTrans" cxnId="{86B485A5-778B-441F-B414-4C2E3CAEF265}">
      <dgm:prSet/>
      <dgm:spPr>
        <a:xfrm>
          <a:off x="327985" y="213367"/>
          <a:ext cx="1420479" cy="1420479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gradFill rotWithShape="0">
          <a:gsLst>
            <a:gs pos="0">
              <a:srgbClr val="4472C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gm:spPr>
      <dgm:t>
        <a:bodyPr/>
        <a:lstStyle/>
        <a:p>
          <a:pPr algn="ctr"/>
          <a:endParaRPr lang="en-US" sz="6600"/>
        </a:p>
      </dgm:t>
    </dgm:pt>
    <dgm:pt modelId="{B945AEBA-131A-42FD-8BBD-37CF0FA46377}" type="pres">
      <dgm:prSet presAssocID="{5A385DFC-75B1-4D93-9D4E-E341A619A923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D10329A-F80E-4787-95DF-40090AC918CF}" type="pres">
      <dgm:prSet presAssocID="{7B65811C-8072-426E-B7D9-89FBD80EC172}" presName="centerShape" presStyleLbl="node0" presStyleIdx="0" presStyleCnt="1"/>
      <dgm:spPr/>
    </dgm:pt>
    <dgm:pt modelId="{3E3055F3-E16E-4B17-B793-08C1CB1C2713}" type="pres">
      <dgm:prSet presAssocID="{1DD3384E-AC06-497D-871F-A16A72000E9E}" presName="node" presStyleLbl="node1" presStyleIdx="0" presStyleCnt="4">
        <dgm:presLayoutVars>
          <dgm:bulletEnabled val="1"/>
        </dgm:presLayoutVars>
      </dgm:prSet>
      <dgm:spPr/>
    </dgm:pt>
    <dgm:pt modelId="{13AD0C3E-930F-47DB-A1A3-6C012DDD2C5E}" type="pres">
      <dgm:prSet presAssocID="{1DD3384E-AC06-497D-871F-A16A72000E9E}" presName="dummy" presStyleCnt="0"/>
      <dgm:spPr/>
    </dgm:pt>
    <dgm:pt modelId="{835C41FC-ED32-4E08-8544-EDECF67C1188}" type="pres">
      <dgm:prSet presAssocID="{40D6A248-2941-477C-A12D-255A689827CA}" presName="sibTrans" presStyleLbl="sibTrans2D1" presStyleIdx="0" presStyleCnt="4"/>
      <dgm:spPr/>
    </dgm:pt>
    <dgm:pt modelId="{C342F745-2129-4E74-8574-F8CEA9AC60E7}" type="pres">
      <dgm:prSet presAssocID="{F00AF2BB-A5F3-4292-A280-E8DF606A9CB8}" presName="node" presStyleLbl="node1" presStyleIdx="1" presStyleCnt="4">
        <dgm:presLayoutVars>
          <dgm:bulletEnabled val="1"/>
        </dgm:presLayoutVars>
      </dgm:prSet>
      <dgm:spPr/>
    </dgm:pt>
    <dgm:pt modelId="{9E963023-CBD2-409E-87F1-2AF85FA2478E}" type="pres">
      <dgm:prSet presAssocID="{F00AF2BB-A5F3-4292-A280-E8DF606A9CB8}" presName="dummy" presStyleCnt="0"/>
      <dgm:spPr/>
    </dgm:pt>
    <dgm:pt modelId="{1E87D036-F76A-4D81-8922-8E4451A4C85C}" type="pres">
      <dgm:prSet presAssocID="{5D3CA186-5FA0-4640-ADEA-D6A95BF78BD3}" presName="sibTrans" presStyleLbl="sibTrans2D1" presStyleIdx="1" presStyleCnt="4"/>
      <dgm:spPr/>
    </dgm:pt>
    <dgm:pt modelId="{7E789C4A-09E3-4824-96A9-51CBD010BB80}" type="pres">
      <dgm:prSet presAssocID="{6C59F341-04F0-4EB1-8566-A15A9158472A}" presName="node" presStyleLbl="node1" presStyleIdx="2" presStyleCnt="4">
        <dgm:presLayoutVars>
          <dgm:bulletEnabled val="1"/>
        </dgm:presLayoutVars>
      </dgm:prSet>
      <dgm:spPr/>
    </dgm:pt>
    <dgm:pt modelId="{98ADF98F-7674-4FE0-8C90-6C33B17F3994}" type="pres">
      <dgm:prSet presAssocID="{6C59F341-04F0-4EB1-8566-A15A9158472A}" presName="dummy" presStyleCnt="0"/>
      <dgm:spPr/>
    </dgm:pt>
    <dgm:pt modelId="{64537462-8D24-41BC-964E-DFFF7016E846}" type="pres">
      <dgm:prSet presAssocID="{2955190E-074E-45DF-BFC1-52C6DF43A6F9}" presName="sibTrans" presStyleLbl="sibTrans2D1" presStyleIdx="2" presStyleCnt="4"/>
      <dgm:spPr/>
    </dgm:pt>
    <dgm:pt modelId="{ADC3A72F-E460-4314-9A75-32396CF820D4}" type="pres">
      <dgm:prSet presAssocID="{90EDD6E6-5E01-4C41-92E5-210F0715F1E2}" presName="node" presStyleLbl="node1" presStyleIdx="3" presStyleCnt="4">
        <dgm:presLayoutVars>
          <dgm:bulletEnabled val="1"/>
        </dgm:presLayoutVars>
      </dgm:prSet>
      <dgm:spPr/>
    </dgm:pt>
    <dgm:pt modelId="{1A33B681-6EF7-471F-B3B8-77CFAA14D29C}" type="pres">
      <dgm:prSet presAssocID="{90EDD6E6-5E01-4C41-92E5-210F0715F1E2}" presName="dummy" presStyleCnt="0"/>
      <dgm:spPr/>
    </dgm:pt>
    <dgm:pt modelId="{E895DB77-45C8-431C-84EF-8DDD28E64908}" type="pres">
      <dgm:prSet presAssocID="{AB4E99A8-A244-4D11-AEC7-AA0430D5CD93}" presName="sibTrans" presStyleLbl="sibTrans2D1" presStyleIdx="3" presStyleCnt="4"/>
      <dgm:spPr/>
    </dgm:pt>
  </dgm:ptLst>
  <dgm:cxnLst>
    <dgm:cxn modelId="{05656B13-7A03-45FE-AD59-C82079079CF0}" srcId="{7B65811C-8072-426E-B7D9-89FBD80EC172}" destId="{1DD3384E-AC06-497D-871F-A16A72000E9E}" srcOrd="0" destOrd="0" parTransId="{923DF081-8EB4-4055-9CC3-DC74C72DBB01}" sibTransId="{40D6A248-2941-477C-A12D-255A689827CA}"/>
    <dgm:cxn modelId="{1D9A7B17-0BFC-43A2-9F61-FD255E45C94F}" type="presOf" srcId="{90EDD6E6-5E01-4C41-92E5-210F0715F1E2}" destId="{ADC3A72F-E460-4314-9A75-32396CF820D4}" srcOrd="0" destOrd="0" presId="urn:microsoft.com/office/officeart/2005/8/layout/radial6"/>
    <dgm:cxn modelId="{66EE401B-8A42-4E92-ADF0-7E8DC190CFF8}" srcId="{7B65811C-8072-426E-B7D9-89FBD80EC172}" destId="{6C59F341-04F0-4EB1-8566-A15A9158472A}" srcOrd="2" destOrd="0" parTransId="{31013411-8B52-4D70-8648-8B42ACA0B976}" sibTransId="{2955190E-074E-45DF-BFC1-52C6DF43A6F9}"/>
    <dgm:cxn modelId="{7B648527-8618-42D0-A6B7-0255FAFCF3E9}" type="presOf" srcId="{2955190E-074E-45DF-BFC1-52C6DF43A6F9}" destId="{64537462-8D24-41BC-964E-DFFF7016E846}" srcOrd="0" destOrd="0" presId="urn:microsoft.com/office/officeart/2005/8/layout/radial6"/>
    <dgm:cxn modelId="{1B78A62E-3AC7-4489-815E-FE91AB1CE161}" type="presOf" srcId="{5A385DFC-75B1-4D93-9D4E-E341A619A923}" destId="{B945AEBA-131A-42FD-8BBD-37CF0FA46377}" srcOrd="0" destOrd="0" presId="urn:microsoft.com/office/officeart/2005/8/layout/radial6"/>
    <dgm:cxn modelId="{48AC1662-FD1B-4814-B39A-1F0AB492BC5B}" srcId="{5A385DFC-75B1-4D93-9D4E-E341A619A923}" destId="{7B65811C-8072-426E-B7D9-89FBD80EC172}" srcOrd="0" destOrd="0" parTransId="{7AA5AC34-EBCA-4EB7-94FB-4435C2842005}" sibTransId="{3E27710F-2105-46D5-ABE2-C5DC71A330B9}"/>
    <dgm:cxn modelId="{0417F74D-5AE0-49AD-8FB5-C35D9ECC6408}" type="presOf" srcId="{F00AF2BB-A5F3-4292-A280-E8DF606A9CB8}" destId="{C342F745-2129-4E74-8574-F8CEA9AC60E7}" srcOrd="0" destOrd="0" presId="urn:microsoft.com/office/officeart/2005/8/layout/radial6"/>
    <dgm:cxn modelId="{8CE85980-1D78-4064-B19C-DDF557C7630B}" type="presOf" srcId="{1DD3384E-AC06-497D-871F-A16A72000E9E}" destId="{3E3055F3-E16E-4B17-B793-08C1CB1C2713}" srcOrd="0" destOrd="0" presId="urn:microsoft.com/office/officeart/2005/8/layout/radial6"/>
    <dgm:cxn modelId="{C664F78A-C9D8-4F89-BB50-43C5ABED6B69}" type="presOf" srcId="{6C59F341-04F0-4EB1-8566-A15A9158472A}" destId="{7E789C4A-09E3-4824-96A9-51CBD010BB80}" srcOrd="0" destOrd="0" presId="urn:microsoft.com/office/officeart/2005/8/layout/radial6"/>
    <dgm:cxn modelId="{F0D4DB8B-B45C-45B7-9A90-66EABE8E9351}" type="presOf" srcId="{AB4E99A8-A244-4D11-AEC7-AA0430D5CD93}" destId="{E895DB77-45C8-431C-84EF-8DDD28E64908}" srcOrd="0" destOrd="0" presId="urn:microsoft.com/office/officeart/2005/8/layout/radial6"/>
    <dgm:cxn modelId="{66BA2192-5355-4A6F-B42A-F15DD56CACAA}" type="presOf" srcId="{40D6A248-2941-477C-A12D-255A689827CA}" destId="{835C41FC-ED32-4E08-8544-EDECF67C1188}" srcOrd="0" destOrd="0" presId="urn:microsoft.com/office/officeart/2005/8/layout/radial6"/>
    <dgm:cxn modelId="{86B485A5-778B-441F-B414-4C2E3CAEF265}" srcId="{7B65811C-8072-426E-B7D9-89FBD80EC172}" destId="{90EDD6E6-5E01-4C41-92E5-210F0715F1E2}" srcOrd="3" destOrd="0" parTransId="{95E45C97-DFFD-4F69-87EA-CD6AAE677834}" sibTransId="{AB4E99A8-A244-4D11-AEC7-AA0430D5CD93}"/>
    <dgm:cxn modelId="{E0C195DE-7B29-419D-B9AC-01E4C8FD3697}" srcId="{7B65811C-8072-426E-B7D9-89FBD80EC172}" destId="{F00AF2BB-A5F3-4292-A280-E8DF606A9CB8}" srcOrd="1" destOrd="0" parTransId="{9DBCF2FB-E6E8-4FB2-B488-BB4CC701D7AF}" sibTransId="{5D3CA186-5FA0-4640-ADEA-D6A95BF78BD3}"/>
    <dgm:cxn modelId="{20F24DE1-755A-4B13-B8A2-E193867E442A}" type="presOf" srcId="{7B65811C-8072-426E-B7D9-89FBD80EC172}" destId="{ED10329A-F80E-4787-95DF-40090AC918CF}" srcOrd="0" destOrd="0" presId="urn:microsoft.com/office/officeart/2005/8/layout/radial6"/>
    <dgm:cxn modelId="{A2BD08F5-8316-4D24-9C58-2885DADF70B9}" type="presOf" srcId="{5D3CA186-5FA0-4640-ADEA-D6A95BF78BD3}" destId="{1E87D036-F76A-4D81-8922-8E4451A4C85C}" srcOrd="0" destOrd="0" presId="urn:microsoft.com/office/officeart/2005/8/layout/radial6"/>
    <dgm:cxn modelId="{08B78770-B6B2-425F-A113-FE2107CB8DAC}" type="presParOf" srcId="{B945AEBA-131A-42FD-8BBD-37CF0FA46377}" destId="{ED10329A-F80E-4787-95DF-40090AC918CF}" srcOrd="0" destOrd="0" presId="urn:microsoft.com/office/officeart/2005/8/layout/radial6"/>
    <dgm:cxn modelId="{D3789509-7D4A-453C-B246-F87B968BC709}" type="presParOf" srcId="{B945AEBA-131A-42FD-8BBD-37CF0FA46377}" destId="{3E3055F3-E16E-4B17-B793-08C1CB1C2713}" srcOrd="1" destOrd="0" presId="urn:microsoft.com/office/officeart/2005/8/layout/radial6"/>
    <dgm:cxn modelId="{E50ACF02-8C5D-4F1F-B09B-0DC3A20525AC}" type="presParOf" srcId="{B945AEBA-131A-42FD-8BBD-37CF0FA46377}" destId="{13AD0C3E-930F-47DB-A1A3-6C012DDD2C5E}" srcOrd="2" destOrd="0" presId="urn:microsoft.com/office/officeart/2005/8/layout/radial6"/>
    <dgm:cxn modelId="{203059F5-12FB-4AA5-99EC-AD3A3FD8E723}" type="presParOf" srcId="{B945AEBA-131A-42FD-8BBD-37CF0FA46377}" destId="{835C41FC-ED32-4E08-8544-EDECF67C1188}" srcOrd="3" destOrd="0" presId="urn:microsoft.com/office/officeart/2005/8/layout/radial6"/>
    <dgm:cxn modelId="{9B58697E-3F4C-457F-89E5-7F5D5E7527E4}" type="presParOf" srcId="{B945AEBA-131A-42FD-8BBD-37CF0FA46377}" destId="{C342F745-2129-4E74-8574-F8CEA9AC60E7}" srcOrd="4" destOrd="0" presId="urn:microsoft.com/office/officeart/2005/8/layout/radial6"/>
    <dgm:cxn modelId="{F999A953-7F37-4090-A8D2-424B9FE5D6A3}" type="presParOf" srcId="{B945AEBA-131A-42FD-8BBD-37CF0FA46377}" destId="{9E963023-CBD2-409E-87F1-2AF85FA2478E}" srcOrd="5" destOrd="0" presId="urn:microsoft.com/office/officeart/2005/8/layout/radial6"/>
    <dgm:cxn modelId="{5F859429-7FF5-4B3F-B12E-89242FC0F78B}" type="presParOf" srcId="{B945AEBA-131A-42FD-8BBD-37CF0FA46377}" destId="{1E87D036-F76A-4D81-8922-8E4451A4C85C}" srcOrd="6" destOrd="0" presId="urn:microsoft.com/office/officeart/2005/8/layout/radial6"/>
    <dgm:cxn modelId="{5AFD95B2-0CC8-42AD-9376-9314B522BA5E}" type="presParOf" srcId="{B945AEBA-131A-42FD-8BBD-37CF0FA46377}" destId="{7E789C4A-09E3-4824-96A9-51CBD010BB80}" srcOrd="7" destOrd="0" presId="urn:microsoft.com/office/officeart/2005/8/layout/radial6"/>
    <dgm:cxn modelId="{3733C2AC-B12B-424D-8950-BC48DEF4E45D}" type="presParOf" srcId="{B945AEBA-131A-42FD-8BBD-37CF0FA46377}" destId="{98ADF98F-7674-4FE0-8C90-6C33B17F3994}" srcOrd="8" destOrd="0" presId="urn:microsoft.com/office/officeart/2005/8/layout/radial6"/>
    <dgm:cxn modelId="{444B1D97-43B4-4D64-8028-60795431127C}" type="presParOf" srcId="{B945AEBA-131A-42FD-8BBD-37CF0FA46377}" destId="{64537462-8D24-41BC-964E-DFFF7016E846}" srcOrd="9" destOrd="0" presId="urn:microsoft.com/office/officeart/2005/8/layout/radial6"/>
    <dgm:cxn modelId="{C3DA7BCA-0E8B-4B77-B288-D4F9DE4D62B3}" type="presParOf" srcId="{B945AEBA-131A-42FD-8BBD-37CF0FA46377}" destId="{ADC3A72F-E460-4314-9A75-32396CF820D4}" srcOrd="10" destOrd="0" presId="urn:microsoft.com/office/officeart/2005/8/layout/radial6"/>
    <dgm:cxn modelId="{6E5DFB76-F712-4E7F-8C6E-26D5C7ADCB20}" type="presParOf" srcId="{B945AEBA-131A-42FD-8BBD-37CF0FA46377}" destId="{1A33B681-6EF7-471F-B3B8-77CFAA14D29C}" srcOrd="11" destOrd="0" presId="urn:microsoft.com/office/officeart/2005/8/layout/radial6"/>
    <dgm:cxn modelId="{1A5C33F7-EAC6-44F4-A40E-F7CD7AAEBB37}" type="presParOf" srcId="{B945AEBA-131A-42FD-8BBD-37CF0FA46377}" destId="{E895DB77-45C8-431C-84EF-8DDD28E64908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95DB77-45C8-431C-84EF-8DDD28E64908}">
      <dsp:nvSpPr>
        <dsp:cNvPr id="0" name=""/>
        <dsp:cNvSpPr/>
      </dsp:nvSpPr>
      <dsp:spPr>
        <a:xfrm>
          <a:off x="1224370" y="751630"/>
          <a:ext cx="5010921" cy="5010921"/>
        </a:xfrm>
        <a:prstGeom prst="blockArc">
          <a:avLst>
            <a:gd name="adj1" fmla="val 10800000"/>
            <a:gd name="adj2" fmla="val 16200000"/>
            <a:gd name="adj3" fmla="val 4641"/>
          </a:avLst>
        </a:prstGeom>
        <a:gradFill rotWithShape="0">
          <a:gsLst>
            <a:gs pos="0">
              <a:srgbClr val="4472C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4537462-8D24-41BC-964E-DFFF7016E846}">
      <dsp:nvSpPr>
        <dsp:cNvPr id="0" name=""/>
        <dsp:cNvSpPr/>
      </dsp:nvSpPr>
      <dsp:spPr>
        <a:xfrm>
          <a:off x="1224370" y="751630"/>
          <a:ext cx="5010921" cy="5010921"/>
        </a:xfrm>
        <a:prstGeom prst="blockArc">
          <a:avLst>
            <a:gd name="adj1" fmla="val 5400000"/>
            <a:gd name="adj2" fmla="val 10800000"/>
            <a:gd name="adj3" fmla="val 4641"/>
          </a:avLst>
        </a:prstGeom>
        <a:gradFill rotWithShape="0">
          <a:gsLst>
            <a:gs pos="0">
              <a:srgbClr val="4472C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E87D036-F76A-4D81-8922-8E4451A4C85C}">
      <dsp:nvSpPr>
        <dsp:cNvPr id="0" name=""/>
        <dsp:cNvSpPr/>
      </dsp:nvSpPr>
      <dsp:spPr>
        <a:xfrm>
          <a:off x="1224370" y="751630"/>
          <a:ext cx="5010921" cy="5010921"/>
        </a:xfrm>
        <a:prstGeom prst="blockArc">
          <a:avLst>
            <a:gd name="adj1" fmla="val 0"/>
            <a:gd name="adj2" fmla="val 5400000"/>
            <a:gd name="adj3" fmla="val 4641"/>
          </a:avLst>
        </a:prstGeom>
        <a:gradFill rotWithShape="0">
          <a:gsLst>
            <a:gs pos="0">
              <a:srgbClr val="4472C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35C41FC-ED32-4E08-8544-EDECF67C1188}">
      <dsp:nvSpPr>
        <dsp:cNvPr id="0" name=""/>
        <dsp:cNvSpPr/>
      </dsp:nvSpPr>
      <dsp:spPr>
        <a:xfrm>
          <a:off x="1224370" y="751630"/>
          <a:ext cx="5010921" cy="5010921"/>
        </a:xfrm>
        <a:prstGeom prst="blockArc">
          <a:avLst>
            <a:gd name="adj1" fmla="val 16200000"/>
            <a:gd name="adj2" fmla="val 0"/>
            <a:gd name="adj3" fmla="val 4641"/>
          </a:avLst>
        </a:prstGeom>
        <a:gradFill rotWithShape="0">
          <a:gsLst>
            <a:gs pos="0">
              <a:srgbClr val="4472C4">
                <a:tint val="6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tint val="6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tint val="6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D10329A-F80E-4787-95DF-40090AC918CF}">
      <dsp:nvSpPr>
        <dsp:cNvPr id="0" name=""/>
        <dsp:cNvSpPr/>
      </dsp:nvSpPr>
      <dsp:spPr>
        <a:xfrm>
          <a:off x="2577007" y="2104267"/>
          <a:ext cx="2305647" cy="2305647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schemeClr val="bg1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در منظومه فکری رهبری</a:t>
          </a:r>
          <a:endParaRPr lang="en-US" sz="2400" b="1" kern="1200" dirty="0">
            <a:solidFill>
              <a:schemeClr val="bg1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sp:txBody>
      <dsp:txXfrm>
        <a:off x="2914661" y="2441921"/>
        <a:ext cx="1630339" cy="1630339"/>
      </dsp:txXfrm>
    </dsp:sp>
    <dsp:sp modelId="{3E3055F3-E16E-4B17-B793-08C1CB1C2713}">
      <dsp:nvSpPr>
        <dsp:cNvPr id="0" name=""/>
        <dsp:cNvSpPr/>
      </dsp:nvSpPr>
      <dsp:spPr>
        <a:xfrm>
          <a:off x="2922854" y="2756"/>
          <a:ext cx="1613953" cy="1613953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prstClr val="white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جسمی</a:t>
          </a:r>
          <a:endParaRPr lang="en-US" sz="2400" b="1" kern="1200" dirty="0">
            <a:solidFill>
              <a:prstClr val="white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sp:txBody>
      <dsp:txXfrm>
        <a:off x="3159212" y="239114"/>
        <a:ext cx="1141237" cy="1141237"/>
      </dsp:txXfrm>
    </dsp:sp>
    <dsp:sp modelId="{C342F745-2129-4E74-8574-F8CEA9AC60E7}">
      <dsp:nvSpPr>
        <dsp:cNvPr id="0" name=""/>
        <dsp:cNvSpPr/>
      </dsp:nvSpPr>
      <dsp:spPr>
        <a:xfrm>
          <a:off x="5370212" y="2450114"/>
          <a:ext cx="1613953" cy="1613953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prstClr val="white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معنوی</a:t>
          </a:r>
          <a:endParaRPr lang="en-US" sz="2400" b="1" kern="1200" dirty="0">
            <a:solidFill>
              <a:prstClr val="white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sp:txBody>
      <dsp:txXfrm>
        <a:off x="5606570" y="2686472"/>
        <a:ext cx="1141237" cy="1141237"/>
      </dsp:txXfrm>
    </dsp:sp>
    <dsp:sp modelId="{7E789C4A-09E3-4824-96A9-51CBD010BB80}">
      <dsp:nvSpPr>
        <dsp:cNvPr id="0" name=""/>
        <dsp:cNvSpPr/>
      </dsp:nvSpPr>
      <dsp:spPr>
        <a:xfrm>
          <a:off x="2922854" y="4897473"/>
          <a:ext cx="1613953" cy="1613953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prstClr val="white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روحی</a:t>
          </a:r>
          <a:endParaRPr lang="en-US" sz="2400" b="1" kern="1200" dirty="0">
            <a:solidFill>
              <a:prstClr val="white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sp:txBody>
      <dsp:txXfrm>
        <a:off x="3159212" y="5133831"/>
        <a:ext cx="1141237" cy="1141237"/>
      </dsp:txXfrm>
    </dsp:sp>
    <dsp:sp modelId="{ADC3A72F-E460-4314-9A75-32396CF820D4}">
      <dsp:nvSpPr>
        <dsp:cNvPr id="0" name=""/>
        <dsp:cNvSpPr/>
      </dsp:nvSpPr>
      <dsp:spPr>
        <a:xfrm>
          <a:off x="475495" y="2450114"/>
          <a:ext cx="1613953" cy="1613953"/>
        </a:xfrm>
        <a:prstGeom prst="ellipse">
          <a:avLst/>
        </a:prstGeom>
        <a:gradFill rotWithShape="0">
          <a:gsLst>
            <a:gs pos="0">
              <a:srgbClr val="4472C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rgbClr>
            </a:gs>
            <a:gs pos="50000">
              <a:srgbClr val="4472C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rgbClr>
            </a:gs>
            <a:gs pos="100000">
              <a:srgbClr val="4472C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rgb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b="1" kern="1200" dirty="0">
              <a:solidFill>
                <a:prstClr val="white"/>
              </a:solidFill>
              <a:latin typeface="Libre Baskerville" panose="02000000000000000000" pitchFamily="2" charset="0"/>
              <a:ea typeface="+mn-ea"/>
              <a:cs typeface="B Titr" panose="00000700000000000000" pitchFamily="2" charset="-78"/>
            </a:rPr>
            <a:t>سلامت اخلاقی</a:t>
          </a:r>
          <a:endParaRPr lang="en-US" sz="2400" b="1" kern="1200" dirty="0">
            <a:solidFill>
              <a:prstClr val="white"/>
            </a:solidFill>
            <a:latin typeface="Libre Baskerville" panose="02000000000000000000" pitchFamily="2" charset="0"/>
            <a:ea typeface="+mn-ea"/>
            <a:cs typeface="B Titr" panose="00000700000000000000" pitchFamily="2" charset="-78"/>
          </a:endParaRPr>
        </a:p>
      </dsp:txBody>
      <dsp:txXfrm>
        <a:off x="711853" y="2686472"/>
        <a:ext cx="1141237" cy="1141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8" y="4994781"/>
            <a:ext cx="26049418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solidFill>
                  <a:schemeClr val="tx1"/>
                </a:solidFill>
                <a:latin typeface="Times New Roman" panose="02020603050405020304" pitchFamily="18" charset="0"/>
                <a:cs typeface="B Zar" panose="00000400000000000000" pitchFamily="2" charset="-78"/>
              </a:rPr>
              <a:t>معنویت و سلامت در اندیشه رهبری با تاکید بر نقش تربیت بدنی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7870370" y="6710962"/>
            <a:ext cx="22141543" cy="270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زهرا رضایی1، فروغ نقوی2، سعید حمیدی3</a:t>
            </a:r>
            <a:b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</a:b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1.کارشناس، گروه علوم ورزشی، واحد نجف‌آباد، دانشگاه آزاد اسلامی نجف‌آباد، ایران</a:t>
            </a:r>
          </a:p>
          <a:p>
            <a:pPr algn="ct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2. استادیار، گروه علوم ورزشی و مرکز تحقیقات طب ورزشی، واحد نجف‌آباد، دانشگاه آزاد اسلامی نجف‌آباد، ایران</a:t>
            </a:r>
          </a:p>
          <a:p>
            <a:pPr algn="ctr" rtl="1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3. دبیر، مدیریت آموزش و پرورش ناحیه ۳ اصفهان، ایران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در عصر حاضر، نگاه تخصصی و جزءنگر به انسان، ضرورت بازتعریف مفهوم سلامت بر پایه رویکردی کل‌نگر را آشکار کرده است. در دیدگاه اسلامی، جسم و روح انسان ارتباطی عمیق و جدایی‌ناپذیر دارند و سلامت واقعی زمانی تحقق می‌یابد که میان این ابعاد تعادل برقرار باشد.</a:t>
            </a:r>
          </a:p>
          <a:p>
            <a:pPr algn="just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مفهوم امروزی سلامت نیز از نگاه صرفاً زیست‌پزشکی فراتر رفته و ابعاد جسمی، روانی، اجتماعی و معنوی را دربرمی‌گیرد. از سوی دیگر، تأکید رهبر معظم انقلاب بر ورزش و فعالیت بدنی، فراتر از یک توصیه ساده بهداشتی و مبتنی بر نگاه توحیدی به انسان است.</a:t>
            </a:r>
          </a:p>
          <a:p>
            <a:pPr algn="just" rtl="1"/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بنابراین، هدف پژوهش حاضر بررسی جایگاه معنویت در مفهوم سلامت از منظر رهبر معظم انقلاب و تبیین نقش تربیت بدنی و ورزش در سلامت جسمی، روحی، معنوی و اخلاقی است.</a:t>
            </a:r>
            <a:endParaRPr lang="en-US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بررسی دیدگاه رهبر معظم انقلاب درباره سلامت نشان می‌دهد که سلامت، پدیده‌ای فراتر از فقدان بیماری و مبتنی بر آموزه‌های اسلامی است. در این دیدگاه، معنویت و تربیت بدنی دو عامل مهم برای دستیابی به حیات طیبه و سلامت همه‌جانبه محسوب می‌شوند.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ورزش علاوه بر کمک به سلامت جسمانی، می‌تواند در ایجاد نشاط روحی و ذهنی، تقویت اراده و پرورش فضایل اخلاقی نقش داشته باشد. همچنین یافته‌های پژوهش‌های مورد بررسی، بر ارتباط مثبت معنویت با سلامت جسم و روان تأکید دارند.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مجموع، چهار بعد اصلی سلامت در این پژوهش عبارت‌اند از:</a:t>
            </a:r>
          </a:p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سلامت جسمی، سلامت روحی، سلامت معنوی و سلامت اخلاقی.</a:t>
            </a:r>
            <a:endParaRPr lang="en-US" sz="3200" b="1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045055" y="19141221"/>
            <a:ext cx="10204057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Zareei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F,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Zare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M, Soleimani Ahmadi M. The role of spirituality in promoting mental and physical health. 2025.</a:t>
            </a:r>
          </a:p>
          <a:p>
            <a:pPr algn="l"/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Maaref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M,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Asadi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F. Factors of achieving spiritual health from the perspective of the Quran and Hadith. 2017.</a:t>
            </a:r>
          </a:p>
          <a:p>
            <a:pPr algn="l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Wüthrich-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Grossenbacher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U. The need to widen the concept of health and to include the spiritual dimension. 2024.</a:t>
            </a:r>
          </a:p>
          <a:p>
            <a:pPr algn="l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Khamenei SA. Statements in the meeting with the organizers of the National Congress of Martyrs of Sports. 2022.</a:t>
            </a:r>
          </a:p>
          <a:p>
            <a:pPr algn="l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Khamenei SA. Statements in the meeting with veteran athletes. 1995.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9727104" cy="5555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این پژوهش با هدف کاربردی و با استفاده از رویکرد تحلیلی ـ استنباطی و روش کیفی تحلیل محتوا انجام شد.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این پژوهش، سخنرانی‌ها و بیانات رهبر معظم انقلاب در دیدار با ورزشکاران بررسی و ۹۵ گزاره ایجاد شد. این گزاره‌ها در ۱۰ عامل دسته‌بندی شدند: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سلامت در اسلام، سلامت فراتر از فقدان بیماری، بنیاد حیات طیبه و سلامت همه‌جانبه، ورزش؛ نیاز واجب و گریزناپذیر، ورزش؛ مایه نشاط و طراوت روان، اخلاق در ورزش، تلفیق معنویت و تربیت بدنی، معنویت درمانی، معنویت و فعالیت بدنی و سلامت متعالی.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در نهایت، چهار عامل اصلی شامل سلامت جسمی، سلامت معنوی، سلامت روحی و سلامت اخلاقی، ابعاد اصلی در منظومه فکری رهبری شد.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86400" y="11247938"/>
            <a:ext cx="13895878" cy="10479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سلامت در نگاه اسلامی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جهان‌بینی اسلامی، جسم و روح دو ساحت به‌هم‌پیوسته انسان هستند. بنابراین سلامت واقعی زمانی حاصل می‌شود که این دو ساحت به تعادل و کمال دست یابند.</a:t>
            </a:r>
          </a:p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سلامت معنوی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سلامت معنوی در نگاه اسلام، برقراری ارتباط و اتصال وجودی انسان با خالق خویش است؛ ارتباطی که می‌تواند زمینه‌ساز آرامش، امنیت روانی و رهایی از اضطراب و نگرانی باشد.</a:t>
            </a:r>
          </a:p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حیات طیبه و سلامت همه‌جانبه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«حیات طیبه» به معنای زندگی پاک و معناداری است که در سایه ایمان و عمل شایسته تحقق می‌یابد. در این نگاه، سلامت جسمانی وسیله‌ای برای دستیابی به کمالات روحی و معنوی نیز محسوب می‌شود. 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ورزش و سلامت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اندیشه مطرح‌شده ورزش: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موجب تقویت جسم می‌شود.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 نشاط و طراوت روح کمک می‌کند.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در تقویت اراده و شخصیت مؤثر است.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می‌تواند در کاهش استرس، اضطراب و افسردگی نقش داشته باشد.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زمینه رشد برخی صفات اخلاقی مانند اراده، نظم، پشتکار و روحیه جمعی را فراهم می‌کند. </a:t>
            </a:r>
          </a:p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تلفیق معنویت و تربیت بدنی</a:t>
            </a:r>
          </a:p>
          <a:p>
            <a:pPr algn="just" rtl="1"/>
            <a:r>
              <a:rPr lang="fa-IR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یافته‌های پژوهش نشان می‌دهد سلامت انسان را نمی‌توان به یک بعد محدود کرد. جسم و روح در تعامل دائمی با یکدیگر هستند و اختلال در یک بعد می‌تواند بر ابعاد دیگر اثر بگذارد. بنابراین برنامه‌ریزی برای سلامت جامعه باید همه ابعاد وجودی انسان را در نظر بگیرد.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DF04D2A-1C69-C127-38A5-814EC87DD3F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9090247"/>
              </p:ext>
            </p:extLst>
          </p:nvPr>
        </p:nvGraphicFramePr>
        <p:xfrm>
          <a:off x="10726736" y="13370046"/>
          <a:ext cx="7459662" cy="65141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154AA85-6679-E63C-E76C-ABD235F84EA5}"/>
              </a:ext>
            </a:extLst>
          </p:cNvPr>
          <p:cNvSpPr txBox="1"/>
          <p:nvPr/>
        </p:nvSpPr>
        <p:spPr>
          <a:xfrm>
            <a:off x="10384101" y="20426698"/>
            <a:ext cx="814493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8640" algn="ctr" rtl="1">
              <a:spcAft>
                <a:spcPts val="600"/>
              </a:spcAft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سلامت در منظومه فکری رهبری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1AD5E5-8D7C-8CC7-686E-DCFB1B2C68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2" t="25933" r="5591" b="24106"/>
          <a:stretch/>
        </p:blipFill>
        <p:spPr>
          <a:xfrm>
            <a:off x="824839" y="4664251"/>
            <a:ext cx="2980111" cy="3737076"/>
          </a:xfrm>
          <a:prstGeom prst="roundRect">
            <a:avLst>
              <a:gd name="adj" fmla="val 11089"/>
            </a:avLst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168416A-A6D7-0369-109D-3CBA498A2CB6}"/>
              </a:ext>
            </a:extLst>
          </p:cNvPr>
          <p:cNvSpPr txBox="1"/>
          <p:nvPr/>
        </p:nvSpPr>
        <p:spPr>
          <a:xfrm>
            <a:off x="32995582" y="5272651"/>
            <a:ext cx="964516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Low" rtl="1"/>
            <a:r>
              <a:rPr lang="ar-IQ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سلامت جسمانی و معنویت در نظام فکری اسلام، دو بال جدایی‌ناپذیر برای دستیابی به کمال انسانی هستند. پژوهش حاضر با رویکرد تحلیلی ـ استنباطی و روش کیفی تحلیل محتوا، به بررسی جایگاه معنویت در مفهوم سلامت از منظر رهبر معظم انقلاب اسلامی و تلفیق آن با دیدگاه‌های ایشان درباره تربیت بدنی و تأثیر ورزش بر تندرستی پرداخته است.</a:t>
            </a:r>
          </a:p>
          <a:p>
            <a:pPr algn="justLow" rtl="1"/>
            <a:r>
              <a:rPr lang="ar-IQ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یافته‌ها نشان می‌دهد که در این دیدگاه، ورزش صرفاً ابزاری برای تقویت جسم نیست، بلکه زمینه‌ای برای پرورش روح، تقویت اراده و تعالی شخصیت انسان نیز محسوب می‌شود. این نگاه جامع، بر پایه آموزه‌های قرآن و سنت بوده و سلامت را در ابعاد جسمانی، روانی، اجتماعی، اخلاقی و معنوی مورد توجه قرار می‌دهد.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9D1E7E-C0C4-EC5F-B903-CB900CDB0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6299" y="4280870"/>
            <a:ext cx="4198881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چکیده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301</TotalTime>
  <Words>939</Words>
  <Application>Microsoft Office PowerPoint</Application>
  <PresentationFormat>Custom</PresentationFormat>
  <Paragraphs>53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f.n</cp:lastModifiedBy>
  <cp:revision>34</cp:revision>
  <dcterms:created xsi:type="dcterms:W3CDTF">2026-09-07T19:22:54Z</dcterms:created>
  <dcterms:modified xsi:type="dcterms:W3CDTF">2026-10-04T20:35:07Z</dcterms:modified>
</cp:coreProperties>
</file>