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BEE40052-0B66-4B58-B3B0-9D9211829AE4}" type="datetimeFigureOut">
              <a:rPr lang="en-US" smtClean="0"/>
              <a:t>10/5/2026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6E6A7C1-0EAE-4BE0-AF06-C40D24804AA8}" type="slidenum">
              <a:rPr lang="en-US" smtClean="0"/>
              <a:t>‹#›</a:t>
            </a:fld>
            <a:endParaRPr lang="en-US"/>
          </a:p>
        </p:txBody>
      </p:sp>
    </p:spTree>
    <p:extLst>
      <p:ext uri="{BB962C8B-B14F-4D97-AF65-F5344CB8AC3E}">
        <p14:creationId xmlns:p14="http://schemas.microsoft.com/office/powerpoint/2010/main" val="2118335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E6A7C1-0EAE-4BE0-AF06-C40D24804AA8}" type="slidenum">
              <a:rPr lang="en-US" smtClean="0"/>
              <a:t>1</a:t>
            </a:fld>
            <a:endParaRPr lang="en-US"/>
          </a:p>
        </p:txBody>
      </p:sp>
    </p:spTree>
    <p:extLst>
      <p:ext uri="{BB962C8B-B14F-4D97-AF65-F5344CB8AC3E}">
        <p14:creationId xmlns:p14="http://schemas.microsoft.com/office/powerpoint/2010/main" val="213342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10/5/2026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8128000" y="4353701"/>
            <a:ext cx="22874459"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ar-SA" sz="6000" b="1" dirty="0">
                <a:latin typeface="Times New Roman" panose="02020603050405020304" pitchFamily="18" charset="0"/>
                <a:ea typeface="Times New Roman" panose="02020603050405020304" pitchFamily="18" charset="0"/>
                <a:cs typeface="B Zar" panose="00000400000000000000" pitchFamily="2" charset="-78"/>
              </a:rPr>
              <a:t>سلامت روانی عاطفی در ورزشکاران حرفه‌ای: واکاوی گذار از دوران قهرمانی</a:t>
            </a:r>
            <a:endParaRPr lang="en-US" sz="6000" dirty="0">
              <a:latin typeface="Times New Roman" panose="02020603050405020304" pitchFamily="18" charset="0"/>
              <a:ea typeface="Times New Roman" panose="02020603050405020304" pitchFamily="18" charset="0"/>
              <a:cs typeface="B Zar" panose="00000400000000000000" pitchFamily="2" charset="-78"/>
            </a:endParaRPr>
          </a:p>
          <a:p>
            <a:pPr algn="ctr" defTabSz="4029542">
              <a:spcBef>
                <a:spcPct val="20000"/>
              </a:spcBef>
              <a:defRPr/>
            </a:pPr>
            <a:endParaRPr lang="en-US" sz="60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353455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Code:1624</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7450668" y="5739523"/>
            <a:ext cx="24480140" cy="2745367"/>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algn="ctr" rtl="1">
              <a:buNone/>
            </a:pPr>
            <a:r>
              <a:rPr lang="ar-SA" sz="4400" b="1" dirty="0">
                <a:effectLst/>
                <a:latin typeface="Times New Roman" panose="02020603050405020304" pitchFamily="18" charset="0"/>
                <a:ea typeface="Times New Roman" panose="02020603050405020304" pitchFamily="18" charset="0"/>
                <a:cs typeface="B Titr" panose="00000700000000000000" pitchFamily="2" charset="-78"/>
              </a:rPr>
              <a:t> </a:t>
            </a:r>
            <a:endParaRPr lang="en-US" sz="4400" dirty="0">
              <a:effectLst/>
              <a:latin typeface="Times New Roman" panose="02020603050405020304" pitchFamily="18" charset="0"/>
              <a:ea typeface="Times New Roman" panose="02020603050405020304" pitchFamily="18" charset="0"/>
              <a:cs typeface="B Zar" panose="00000400000000000000" pitchFamily="2" charset="-78"/>
            </a:endParaRPr>
          </a:p>
          <a:p>
            <a:pPr marL="0" marR="0" algn="ctr" rtl="1">
              <a:buNone/>
            </a:pPr>
            <a:r>
              <a:rPr lang="fa-IR" sz="4000" b="1"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rPr>
              <a:t>فروغ نقوی</a:t>
            </a:r>
            <a:endParaRPr lang="en-US" sz="4400"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endParaRPr>
          </a:p>
          <a:p>
            <a:pPr marR="0" lvl="0" algn="ctr" rtl="1">
              <a:buSzPts val="1200"/>
            </a:pPr>
            <a:r>
              <a:rPr lang="fa-IR" sz="4000" b="1"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rPr>
              <a:t>استادیار، گروه علوم ورزشی و مرکز تحقیقات طب ورزشی، واحد نجف آباد، دانشگاه آزاد اسلامی، نجف آباد، ایران</a:t>
            </a: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632311"/>
          </a:xfrm>
          <a:prstGeom prst="rect">
            <a:avLst/>
          </a:prstGeom>
          <a:noFill/>
        </p:spPr>
        <p:txBody>
          <a:bodyPr wrap="square" rtlCol="0">
            <a:spAutoFit/>
          </a:bodyPr>
          <a:lstStyle>
            <a:defPPr>
              <a:defRPr kern="1200"/>
            </a:defPPr>
          </a:lstStyle>
          <a:p>
            <a:pPr algn="just" rtl="1"/>
            <a:r>
              <a:rPr lang="ar-SA" sz="3000" dirty="0">
                <a:cs typeface="B Zar" panose="00000400000000000000" pitchFamily="2" charset="-78"/>
              </a:rPr>
              <a:t>ورزشکاران حرفه‌ای در طول دوران فعالیت خود، با فشارهای روانی، اجتماعی و عاطفی بی‌سابقه‌ای</a:t>
            </a:r>
            <a:r>
              <a:rPr lang="fa-IR" sz="3000" dirty="0">
                <a:cs typeface="B Zar" panose="00000400000000000000" pitchFamily="2" charset="-78"/>
              </a:rPr>
              <a:t> مواجه هستند</a:t>
            </a:r>
            <a:r>
              <a:rPr lang="ar-SA" sz="3000" dirty="0">
                <a:cs typeface="B Zar" panose="00000400000000000000" pitchFamily="2" charset="-78"/>
              </a:rPr>
              <a:t>. نادیده‌گرفته‌شده‌ترین مراحل زندگی یک ورزشکار، دوران «گذار از ورزش» است. این گذار، نه صرفاً یک تغییر شغلی، بلکه یک دگردیسی وجودی و یک «تحول وجودی»  است که هویت فردی ورزشکار را به چالش می‌کشد. برای بسیاری از قهرمانان، ورزش تنها یک حرفه نبوده، بلکه کلیتِ چارچوب معنایی و روابط اجتماعی آن‌ها را شکل داده است. وقتی این بستر از بین می‌رود، ورزشکار با یک خلأ ناگهانی در ساختار زندگی خود مواجه می‌شود؛ خلئی که اگر به درستی مدیریت نشود، مسیر را برای بروز اختلالات روانی نظیر افسردگی، اضطرابِ دوران بازنشستگی و بحران هویت هموار می‌سازد. در نظام حکمرانی فعلی، توازنِ حمایتی وجود ندارد؛ سیستم‌ها مبالغ کلانی را صرف «آماده‌سازی برای مسابقه» می‌کنند، اما برای «آماده‌سازی برای زندگی پس از ورزش»، عملاً زیرساخت مدونی برای مدیریت دوران گذار و سلامت روانی عاطفی ورزشکاران در اختیار ندارند.</a:t>
            </a:r>
            <a:endParaRPr lang="en-US" sz="3000" dirty="0">
              <a:cs typeface="B Zar" panose="00000400000000000000" pitchFamily="2" charset="-78"/>
            </a:endParaRPr>
          </a:p>
        </p:txBody>
      </p:sp>
      <p:sp>
        <p:nvSpPr>
          <p:cNvPr id="83" name="TextBox 34">
            <a:extLst>
              <a:ext uri="{FF2B5EF4-FFF2-40B4-BE49-F238E27FC236}">
                <a16:creationId xmlns:a16="http://schemas.microsoft.com/office/drawing/2014/main" id="{2105AE90-D3B6-42CF-B13B-BF501CA20CCB}"/>
              </a:ext>
            </a:extLst>
          </p:cNvPr>
          <p:cNvSpPr txBox="1"/>
          <p:nvPr/>
        </p:nvSpPr>
        <p:spPr>
          <a:xfrm>
            <a:off x="32207200" y="11245386"/>
            <a:ext cx="10220961" cy="6229398"/>
          </a:xfrm>
          <a:prstGeom prst="rect">
            <a:avLst/>
          </a:prstGeom>
        </p:spPr>
        <p:txBody>
          <a:bodyPr wrap="square" lIns="0" tIns="0" rIns="0" bIns="0" rtlCol="0" anchor="t">
            <a:spAutoFit/>
          </a:bodyPr>
          <a:lstStyle/>
          <a:p>
            <a:pPr indent="360045" algn="just" rtl="1">
              <a:lnSpc>
                <a:spcPct val="115000"/>
              </a:lnSpc>
            </a:pPr>
            <a:r>
              <a:rPr lang="ar-SA" sz="3200" dirty="0">
                <a:effectLst/>
                <a:latin typeface="Times New Roman" panose="02020603050405020304" pitchFamily="18" charset="0"/>
                <a:ea typeface="Times New Roman" panose="02020603050405020304" pitchFamily="18" charset="0"/>
                <a:cs typeface="B Zar" panose="00000400000000000000" pitchFamily="2" charset="-78"/>
              </a:rPr>
              <a:t>بازنشستگی ورزشی در ایران، به دلیل وابستگی شدید ورزشکاران به هویت حرفه‌ای و جایگاه اجتماعی‌شان، اغلب با چالش‌های روانی عاطفی مانند افسردگی و اضطراب همراه است</a:t>
            </a:r>
            <a:r>
              <a:rPr lang="fa-IR" sz="3200" dirty="0">
                <a:effectLst/>
                <a:latin typeface="Times New Roman" panose="02020603050405020304" pitchFamily="18" charset="0"/>
                <a:ea typeface="Times New Roman" panose="02020603050405020304" pitchFamily="18" charset="0"/>
                <a:cs typeface="B Zar" panose="00000400000000000000" pitchFamily="2" charset="-78"/>
              </a:rPr>
              <a:t>.</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 </a:t>
            </a:r>
            <a:endParaRPr lang="fa-IR" sz="3200" dirty="0">
              <a:effectLst/>
              <a:latin typeface="Times New Roman" panose="02020603050405020304" pitchFamily="18" charset="0"/>
              <a:ea typeface="Times New Roman" panose="02020603050405020304" pitchFamily="18" charset="0"/>
              <a:cs typeface="B Zar" panose="00000400000000000000" pitchFamily="2" charset="-78"/>
            </a:endParaRPr>
          </a:p>
          <a:p>
            <a:pPr indent="360045" algn="just" rtl="1">
              <a:lnSpc>
                <a:spcPct val="115000"/>
              </a:lnSpc>
            </a:pPr>
            <a:r>
              <a:rPr lang="ar-SA" sz="3200" dirty="0">
                <a:effectLst/>
                <a:latin typeface="Times New Roman" panose="02020603050405020304" pitchFamily="18" charset="0"/>
                <a:ea typeface="Times New Roman" panose="02020603050405020304" pitchFamily="18" charset="0"/>
                <a:cs typeface="B Zar" panose="00000400000000000000" pitchFamily="2" charset="-78"/>
              </a:rPr>
              <a:t>فقدان حمایت </a:t>
            </a:r>
            <a:r>
              <a:rPr lang="ar-SA" sz="3200" dirty="0">
                <a:latin typeface="Times New Roman" panose="02020603050405020304" pitchFamily="18" charset="0"/>
                <a:ea typeface="Times New Roman" panose="02020603050405020304" pitchFamily="18" charset="0"/>
                <a:cs typeface="B Zar" panose="00000400000000000000" pitchFamily="2" charset="-78"/>
              </a:rPr>
              <a:t>روان‌شناختی</a:t>
            </a:r>
            <a:r>
              <a:rPr lang="fa-IR" sz="3200" dirty="0">
                <a:latin typeface="Times New Roman" panose="02020603050405020304" pitchFamily="18" charset="0"/>
                <a:ea typeface="Times New Roman" panose="02020603050405020304" pitchFamily="18" charset="0"/>
                <a:cs typeface="B Zar" panose="00000400000000000000" pitchFamily="2" charset="-78"/>
              </a:rPr>
              <a:t>،</a:t>
            </a:r>
            <a:r>
              <a:rPr lang="ar-SA" sz="3200" dirty="0">
                <a:latin typeface="Times New Roman" panose="02020603050405020304" pitchFamily="18" charset="0"/>
                <a:ea typeface="Times New Roman" panose="02020603050405020304" pitchFamily="18" charset="0"/>
                <a:cs typeface="B Zar" panose="00000400000000000000" pitchFamily="2" charset="-78"/>
              </a:rPr>
              <a:t> فشارهای اجتماعی و خانوادگی</a:t>
            </a:r>
            <a:r>
              <a:rPr lang="fa-IR" sz="3200" dirty="0">
                <a:latin typeface="Times New Roman" panose="02020603050405020304" pitchFamily="18" charset="0"/>
                <a:ea typeface="Times New Roman" panose="02020603050405020304" pitchFamily="18" charset="0"/>
                <a:cs typeface="B Zar" panose="00000400000000000000" pitchFamily="2" charset="-78"/>
              </a:rPr>
              <a:t>،</a:t>
            </a:r>
            <a:r>
              <a:rPr lang="ar-SA" sz="3200" dirty="0">
                <a:latin typeface="Times New Roman" panose="02020603050405020304" pitchFamily="18" charset="0"/>
                <a:ea typeface="Times New Roman" panose="02020603050405020304" pitchFamily="18" charset="0"/>
                <a:cs typeface="B Zar" panose="00000400000000000000" pitchFamily="2" charset="-78"/>
              </a:rPr>
              <a:t> انتظارات بالای جامعه برای حفظ جایگاه قهرمانی</a:t>
            </a:r>
            <a:r>
              <a:rPr lang="fa-IR" sz="3200" dirty="0">
                <a:latin typeface="Times New Roman" panose="02020603050405020304" pitchFamily="18" charset="0"/>
                <a:ea typeface="Times New Roman" panose="02020603050405020304" pitchFamily="18" charset="0"/>
                <a:cs typeface="B Zar" panose="00000400000000000000" pitchFamily="2" charset="-78"/>
              </a:rPr>
              <a:t>،</a:t>
            </a:r>
            <a:r>
              <a:rPr lang="ar-SA" sz="3200" dirty="0">
                <a:latin typeface="Times New Roman" panose="02020603050405020304" pitchFamily="18" charset="0"/>
                <a:ea typeface="Times New Roman" panose="02020603050405020304" pitchFamily="18" charset="0"/>
                <a:cs typeface="B Zar" panose="00000400000000000000" pitchFamily="2" charset="-78"/>
              </a:rPr>
              <a:t> نبود مشاوران روان‌شناختی و برنامه‌های سلامت روان</a:t>
            </a:r>
            <a:r>
              <a:rPr lang="fa-IR" sz="3200" dirty="0">
                <a:latin typeface="Times New Roman" panose="02020603050405020304" pitchFamily="18" charset="0"/>
                <a:ea typeface="Times New Roman" panose="02020603050405020304" pitchFamily="18" charset="0"/>
                <a:cs typeface="B Zar" panose="00000400000000000000" pitchFamily="2" charset="-78"/>
              </a:rPr>
              <a:t> </a:t>
            </a:r>
            <a:r>
              <a:rPr lang="ar-SA" sz="3200" dirty="0">
                <a:latin typeface="Times New Roman" panose="02020603050405020304" pitchFamily="18" charset="0"/>
                <a:ea typeface="Times New Roman" panose="02020603050405020304" pitchFamily="18" charset="0"/>
                <a:cs typeface="B Zar" panose="00000400000000000000" pitchFamily="2" charset="-78"/>
              </a:rPr>
              <a:t>چالش </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بزرگی در بعد عاطفی روانی است.</a:t>
            </a:r>
            <a:r>
              <a:rPr lang="fa-IR" sz="3200">
                <a:latin typeface="Times New Roman" panose="02020603050405020304" pitchFamily="18" charset="0"/>
                <a:ea typeface="Times New Roman" panose="02020603050405020304" pitchFamily="18" charset="0"/>
                <a:cs typeface="B Zar" panose="00000400000000000000" pitchFamily="2" charset="-78"/>
              </a:rPr>
              <a:t> </a:t>
            </a:r>
          </a:p>
          <a:p>
            <a:pPr indent="360045" algn="just" rtl="1">
              <a:lnSpc>
                <a:spcPct val="115000"/>
              </a:lnSpc>
            </a:pPr>
            <a:r>
              <a:rPr lang="ar-SA" sz="3200">
                <a:effectLst/>
                <a:latin typeface="Times New Roman" panose="02020603050405020304" pitchFamily="18" charset="0"/>
                <a:ea typeface="Times New Roman" panose="02020603050405020304" pitchFamily="18" charset="0"/>
                <a:cs typeface="B Zar" panose="00000400000000000000" pitchFamily="2" charset="-78"/>
              </a:rPr>
              <a:t>فعالیت‌های </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معنوی یا مذهبی،</a:t>
            </a:r>
            <a:r>
              <a:rPr lang="fa-IR" sz="3200" dirty="0">
                <a:effectLst/>
                <a:latin typeface="Times New Roman" panose="02020603050405020304" pitchFamily="18" charset="0"/>
                <a:ea typeface="Times New Roman" panose="02020603050405020304" pitchFamily="18" charset="0"/>
                <a:cs typeface="B Zar" panose="00000400000000000000" pitchFamily="2" charset="-78"/>
              </a:rPr>
              <a:t> </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برنامه‌های رسمی سلامت عاطفی روانی</a:t>
            </a:r>
            <a:r>
              <a:rPr lang="fa-IR" sz="3200" dirty="0">
                <a:latin typeface="Times New Roman" panose="02020603050405020304" pitchFamily="18" charset="0"/>
                <a:ea typeface="Times New Roman" panose="02020603050405020304" pitchFamily="18" charset="0"/>
                <a:cs typeface="B Zar" panose="00000400000000000000" pitchFamily="2" charset="-78"/>
              </a:rPr>
              <a:t>، </a:t>
            </a:r>
            <a:r>
              <a:rPr lang="ar-SA" sz="3200" dirty="0">
                <a:latin typeface="Times New Roman" panose="02020603050405020304" pitchFamily="18" charset="0"/>
                <a:ea typeface="Times New Roman" panose="02020603050405020304" pitchFamily="18" charset="0"/>
                <a:cs typeface="B Zar" panose="00000400000000000000" pitchFamily="2" charset="-78"/>
              </a:rPr>
              <a:t>یافتن شغل معنادار </a:t>
            </a:r>
            <a:r>
              <a:rPr lang="fa-IR" sz="3200" dirty="0">
                <a:latin typeface="Times New Roman" panose="02020603050405020304" pitchFamily="18" charset="0"/>
                <a:ea typeface="Times New Roman" panose="02020603050405020304" pitchFamily="18" charset="0"/>
                <a:cs typeface="B Zar" panose="00000400000000000000" pitchFamily="2" charset="-78"/>
              </a:rPr>
              <a:t>برای حفظ </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سلامت روانی عاطفی به ‌عنوان یکی از چالش‌های کلیدی در دوران گذار شناسایی شد. </a:t>
            </a:r>
            <a:r>
              <a:rPr lang="fa-IR" sz="3200" dirty="0">
                <a:effectLst/>
                <a:latin typeface="Times New Roman" panose="02020603050405020304" pitchFamily="18" charset="0"/>
                <a:ea typeface="Calibri" panose="020F0502020204030204" pitchFamily="34" charset="0"/>
                <a:cs typeface="B Zar" panose="00000400000000000000" pitchFamily="2" charset="-78"/>
              </a:rPr>
              <a:t>برنامه حمایتی در حوزه عاطفی روانی باید در برنامه های مدیران باشگاه ها و مدیران ورزش قرار گیرد تا از بروز بحران در دوران گذار ورزشی جلوگیری شود.</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2207200" y="18846701"/>
            <a:ext cx="10606683" cy="3670748"/>
          </a:xfrm>
          <a:prstGeom prst="rect">
            <a:avLst/>
          </a:prstGeom>
        </p:spPr>
        <p:txBody>
          <a:bodyPr wrap="square" lIns="0" tIns="0" rIns="0" bIns="0" rtlCol="0" anchor="t">
            <a:spAutoFit/>
          </a:bodyPr>
          <a:lstStyle/>
          <a:p>
            <a:pPr algn="r" rtl="1"/>
            <a:endParaRPr lang="fa-IR" sz="3200" dirty="0">
              <a:solidFill>
                <a:srgbClr val="000001"/>
              </a:solidFill>
              <a:latin typeface="Times New Roman"/>
              <a:ea typeface="Times New Roman"/>
              <a:cs typeface="B Zar" panose="00000400000000000000" pitchFamily="2" charset="-78"/>
              <a:sym typeface="Times New Roman"/>
            </a:endParaRPr>
          </a:p>
          <a:p>
            <a:pPr marL="342900" marR="0" lvl="0" indent="-342900" algn="just" rtl="0">
              <a:lnSpc>
                <a:spcPct val="115000"/>
              </a:lnSpc>
              <a:spcAft>
                <a:spcPts val="800"/>
              </a:spcAft>
              <a:buFont typeface="Calibri" panose="020F0502020204030204" pitchFamily="34" charset="0"/>
              <a:buAutoNum type="arabicPeriod"/>
            </a:pPr>
            <a:r>
              <a:rPr lang="en-US" sz="2400" dirty="0">
                <a:effectLst/>
                <a:latin typeface="Times New Roman" panose="02020603050405020304" pitchFamily="18" charset="0"/>
                <a:ea typeface="Calibri" panose="020F0502020204030204" pitchFamily="34" charset="0"/>
                <a:cs typeface="B Zar" panose="00000400000000000000" pitchFamily="2" charset="-78"/>
              </a:rPr>
              <a:t>Miller D, Wilson R. Proactive vs Reactive: A new era in athlete welfare. Global Sport Management Review. 2024;5(1):10-25</a:t>
            </a:r>
            <a:r>
              <a:rPr lang="fa-IR" sz="2400" dirty="0">
                <a:effectLst/>
                <a:latin typeface="Times New Roman" panose="02020603050405020304" pitchFamily="18" charset="0"/>
                <a:ea typeface="Calibri" panose="020F0502020204030204" pitchFamily="34" charset="0"/>
                <a:cs typeface="B Zar" panose="00000400000000000000" pitchFamily="2" charset="-78"/>
              </a:rPr>
              <a:t>.</a:t>
            </a:r>
            <a:endParaRPr lang="en-US" sz="2400" dirty="0">
              <a:effectLst/>
              <a:latin typeface="Calibri" panose="020F0502020204030204" pitchFamily="34" charset="0"/>
              <a:ea typeface="Calibri" panose="020F0502020204030204" pitchFamily="34" charset="0"/>
              <a:cs typeface="B Zar" panose="00000400000000000000" pitchFamily="2" charset="-78"/>
            </a:endParaRPr>
          </a:p>
          <a:p>
            <a:pPr marL="342900" marR="0" lvl="0" indent="-342900" algn="just">
              <a:lnSpc>
                <a:spcPct val="115000"/>
              </a:lnSpc>
              <a:spcAft>
                <a:spcPts val="800"/>
              </a:spcAft>
              <a:buFont typeface="Calibri" panose="020F0502020204030204" pitchFamily="34" charset="0"/>
              <a:buAutoNum type="arabicPeriod"/>
            </a:pPr>
            <a:r>
              <a:rPr lang="en-US" sz="2400" dirty="0">
                <a:effectLst/>
                <a:latin typeface="Times New Roman" panose="02020603050405020304" pitchFamily="18" charset="0"/>
                <a:ea typeface="Calibri" panose="020F0502020204030204" pitchFamily="34" charset="0"/>
                <a:cs typeface="B Zar" panose="00000400000000000000" pitchFamily="2" charset="-78"/>
              </a:rPr>
              <a:t>Johnson M, Lee T. Social support networks and post-career adjustment in professional soccer players. Front Psychol. 2023;14:112456</a:t>
            </a:r>
            <a:r>
              <a:rPr lang="fa-IR" sz="2400" dirty="0">
                <a:effectLst/>
                <a:latin typeface="Times New Roman" panose="02020603050405020304" pitchFamily="18" charset="0"/>
                <a:ea typeface="Calibri" panose="020F0502020204030204" pitchFamily="34" charset="0"/>
                <a:cs typeface="B Zar" panose="00000400000000000000" pitchFamily="2" charset="-78"/>
              </a:rPr>
              <a:t>.</a:t>
            </a:r>
            <a:endParaRPr lang="en-US" sz="2400" dirty="0">
              <a:effectLst/>
              <a:latin typeface="Calibri" panose="020F0502020204030204" pitchFamily="34" charset="0"/>
              <a:ea typeface="Calibri" panose="020F0502020204030204" pitchFamily="34" charset="0"/>
              <a:cs typeface="B Zar" panose="00000400000000000000" pitchFamily="2" charset="-78"/>
            </a:endParaRPr>
          </a:p>
          <a:p>
            <a:pPr marL="342900" marR="0" lvl="0" indent="-342900" algn="just">
              <a:lnSpc>
                <a:spcPct val="115000"/>
              </a:lnSpc>
              <a:spcAft>
                <a:spcPts val="800"/>
              </a:spcAft>
              <a:buFont typeface="Calibri" panose="020F0502020204030204" pitchFamily="34" charset="0"/>
              <a:buAutoNum type="arabicPeriod"/>
            </a:pPr>
            <a:r>
              <a:rPr lang="en-US" sz="2400" dirty="0">
                <a:effectLst/>
                <a:latin typeface="Times New Roman" panose="02020603050405020304" pitchFamily="18" charset="0"/>
                <a:ea typeface="Calibri" panose="020F0502020204030204" pitchFamily="34" charset="0"/>
                <a:cs typeface="B Zar" panose="00000400000000000000" pitchFamily="2" charset="-78"/>
              </a:rPr>
              <a:t>Kurd, S. (2024). The moderating role of meaningful work on the relationship between loss of self-identity and psychological well-being in retired collegiate athletes [Master’s thesis, San José State University]. SJSU Scholar</a:t>
            </a:r>
            <a:r>
              <a:rPr lang="fa-IR" sz="2400" dirty="0">
                <a:effectLst/>
                <a:latin typeface="Times New Roman" panose="02020603050405020304" pitchFamily="18" charset="0"/>
                <a:ea typeface="Calibri" panose="020F0502020204030204" pitchFamily="34" charset="0"/>
                <a:cs typeface="B Zar" panose="00000400000000000000" pitchFamily="2" charset="-78"/>
              </a:rPr>
              <a:t> </a:t>
            </a:r>
            <a:r>
              <a:rPr lang="en-US" sz="2400" dirty="0">
                <a:effectLst/>
                <a:latin typeface="Times New Roman" panose="02020603050405020304" pitchFamily="18" charset="0"/>
                <a:ea typeface="Calibri" panose="020F0502020204030204" pitchFamily="34" charset="0"/>
                <a:cs typeface="B Zar" panose="00000400000000000000" pitchFamily="2" charset="-78"/>
              </a:rPr>
              <a:t>Works. </a:t>
            </a:r>
            <a:endParaRPr lang="fa-IR" sz="2400" dirty="0">
              <a:solidFill>
                <a:srgbClr val="000001"/>
              </a:solidFill>
              <a:latin typeface="Times New Roman"/>
              <a:ea typeface="Times New Roman"/>
              <a:cs typeface="B Zar" panose="00000400000000000000" pitchFamily="2" charset="-78"/>
              <a:sym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5062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latin typeface="Times New Roman" panose="02020603050405020304" pitchFamily="18" charset="0"/>
                <a:ea typeface="Times New Roman" panose="02020603050405020304" pitchFamily="18" charset="0"/>
                <a:cs typeface="B Zar" panose="00000400000000000000" pitchFamily="2" charset="-78"/>
              </a:rPr>
              <a:t>پژوهش کیفی پدیدارشناسانه و از نظر هدف، ماهیتی کاربردی دارد. رویکرد پدیدارشناسی است. </a:t>
            </a:r>
            <a:r>
              <a:rPr lang="fa-IR" sz="3200" dirty="0">
                <a:latin typeface="Times New Roman" panose="02020603050405020304" pitchFamily="18" charset="0"/>
                <a:ea typeface="Calibri" panose="020F0502020204030204" pitchFamily="34" charset="0"/>
                <a:cs typeface="B Zar" panose="00000400000000000000" pitchFamily="2" charset="-78"/>
              </a:rPr>
              <a:t>جمع‌آوری اطلاعات از طریق مصاحبه‌های نیمه‌ساختاریافته با 19 نفر بازیکن باز نشسته حرفه‌ای</a:t>
            </a:r>
            <a:r>
              <a:rPr lang="ar-SA" sz="3200" dirty="0">
                <a:latin typeface="Times New Roman" panose="02020603050405020304" pitchFamily="18" charset="0"/>
                <a:ea typeface="Times New Roman" panose="02020603050405020304" pitchFamily="18" charset="0"/>
                <a:cs typeface="B Zar" panose="00000400000000000000" pitchFamily="2" charset="-78"/>
              </a:rPr>
              <a:t> به روش نمونه‌گیری هدفمند و گلوله‌برفی</a:t>
            </a:r>
            <a:r>
              <a:rPr lang="fa-IR" sz="3200" dirty="0">
                <a:latin typeface="Times New Roman" panose="02020603050405020304" pitchFamily="18" charset="0"/>
                <a:ea typeface="Calibri" panose="020F0502020204030204" pitchFamily="34" charset="0"/>
                <a:cs typeface="B Zar" panose="00000400000000000000" pitchFamily="2" charset="-78"/>
              </a:rPr>
              <a:t> گردآوری شد. داده‌های گردآوری‌شده با استفاده از روش تحلیل مضمون یا کدگذاری پدیدارشناسانه بررسی و تحلیل شدند. </a:t>
            </a:r>
            <a:r>
              <a:rPr lang="fa-IR" sz="3200" dirty="0">
                <a:latin typeface="Times New Roman" panose="02020603050405020304" pitchFamily="18" charset="0"/>
                <a:ea typeface="Times New Roman" panose="02020603050405020304" pitchFamily="18" charset="0"/>
                <a:cs typeface="B Zar" panose="00000400000000000000" pitchFamily="2" charset="-78"/>
              </a:rPr>
              <a:t>مصاحبه‌ها تا رسیدن به اشباع نظری ادامه یافت.</a:t>
            </a:r>
            <a:r>
              <a:rPr lang="fa-IR" sz="3200" dirty="0">
                <a:effectLst/>
                <a:latin typeface="Times New Roman" panose="02020603050405020304" pitchFamily="18" charset="0"/>
                <a:ea typeface="Calibri" panose="020F0502020204030204" pitchFamily="34" charset="0"/>
                <a:cs typeface="B Zar" panose="00000400000000000000" pitchFamily="2" charset="-78"/>
              </a:rPr>
              <a:t> مصاحبه‌ها به‌گونه‌ای طراحی شدند که تجربیات، احساسات و چالش‌های زیسته بازیکنان در دوران گذار از ورزش حرفه‌ای را آشکار کنند.  برای اطمینان از اعتبار یافته‌ها، فرآیند کدگذاری داده‌ها توسط دو محقق دیگر نیز مورد بازبینی قرار گرفت. برای تفسیر و تجزیه و تحلیل داده‌های به‌دست‌آمده، از رویکرد هفت‌ مرحله‌ای کلایزی (1978) برای مقوله‌های اصلی و زیرمقوله‌ها استفاده شد. </a:t>
            </a:r>
            <a:endParaRPr lang="en-US" sz="3200" dirty="0">
              <a:solidFill>
                <a:srgbClr val="000001"/>
              </a:solidFill>
              <a:latin typeface="Times New Roman"/>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3197840" y="11461809"/>
            <a:ext cx="17190719" cy="10332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lnSpc>
                <a:spcPct val="115000"/>
              </a:lnSpc>
            </a:pPr>
            <a:r>
              <a:rPr lang="ar-SA" sz="3600" dirty="0">
                <a:latin typeface="Times New Roman" panose="02020603050405020304" pitchFamily="18" charset="0"/>
                <a:ea typeface="Times New Roman" panose="02020603050405020304" pitchFamily="18" charset="0"/>
                <a:cs typeface="B Zar" panose="00000400000000000000" pitchFamily="2" charset="-78"/>
              </a:rPr>
              <a:t>داده‌های گردآوری‌شده از طریق مصاحبه‌های نیمه‌ساختاریافته با 19 بازیکن حرفه‌ای فوتبال، والیبال و وزنه‌برداری در ایران، با استفاده از روش پدیدارشناسی توصیفی تحلیل ‌شد. این روش بر درک عمیق تجربه‌های زیسته شرکت‌کنندگان تمرکز دارد و با هدف کشف و تفسیر معانی این تجربیات در بستر خاص گذار از دوران ورزش حرفه‌ای به زندگی پس از ورزش انجام شد. داده‌ها از مصاحبه‌ با بازیکنان بازنشسته‌ای که حداقل یک سال از پایان فعالیت حرفه‌ای‌شان گذشته است، جمع‌آوری گردید. سپس، داده‌های به‌دست‌آمده با استفاده از رویکرد هفت ‌مرحله‌ای کلایزی (1978) کدگذاری و بر اساس مؤلفه­ها، مقوله‌های معنایی استخراج‌شده از تجربیات شرکت‌کنندگان تحلیل شدند.</a:t>
            </a:r>
            <a:endParaRPr lang="en-US" sz="3600" dirty="0">
              <a:latin typeface="Times New Roman" panose="02020603050405020304" pitchFamily="18" charset="0"/>
              <a:ea typeface="Times New Roman" panose="02020603050405020304" pitchFamily="18" charset="0"/>
              <a:cs typeface="B Zar" panose="00000400000000000000" pitchFamily="2" charset="-78"/>
            </a:endParaRPr>
          </a:p>
          <a:p>
            <a:pPr indent="360045" algn="just" rtl="1">
              <a:lnSpc>
                <a:spcPct val="115000"/>
              </a:lnSpc>
            </a:pPr>
            <a:r>
              <a:rPr lang="ar-SA" sz="3600" dirty="0">
                <a:latin typeface="Times New Roman" panose="02020603050405020304" pitchFamily="18" charset="0"/>
                <a:ea typeface="Times New Roman" panose="02020603050405020304" pitchFamily="18" charset="0"/>
                <a:cs typeface="B Zar" panose="00000400000000000000" pitchFamily="2" charset="-78"/>
              </a:rPr>
              <a:t>با تکرار فرآیند تحلیل و بازبینی دقیق داده‌ها، مضمون‌های جامع‌تری استخراج شد که به درک عمیق‌تری از پدیده گذار ورزشکاران منجر گردید. مقوله‌بندی اولیه نه‌تنها به شناسایی روابط میان موضوعات اصلی و فرعی کمک کرد، بلکه به‌عنوان پایه‌ای برای استخراج مؤلفه­های اصلی و درک عمیق‌تر پدیده مورد مطالعه عمل نمود. با توجه به ماهیت پدیدارشناختی تحقیق، که بر فهم تجربه‌های زیسته در بستر خاص فرهنگی ایران تمرکز دارد، مقوله‌ها به‌گونه‌ای طراحی شدند که بازتاب‌دهنده چالش‌های روان‌شناختی، اجتماعی، و حرفه‌ای ورزشکاران باشند.</a:t>
            </a:r>
            <a:endParaRPr lang="en-US" sz="3600" dirty="0">
              <a:latin typeface="Times New Roman" panose="02020603050405020304" pitchFamily="18" charset="0"/>
              <a:ea typeface="Times New Roman" panose="02020603050405020304" pitchFamily="18" charset="0"/>
              <a:cs typeface="B Zar" panose="00000400000000000000" pitchFamily="2" charset="-78"/>
            </a:endParaRPr>
          </a:p>
          <a:p>
            <a:pPr indent="360045" algn="just" rtl="1">
              <a:lnSpc>
                <a:spcPct val="115000"/>
              </a:lnSpc>
            </a:pPr>
            <a:r>
              <a:rPr lang="fa-IR" sz="3600" dirty="0">
                <a:latin typeface="Times New Roman" panose="02020603050405020304" pitchFamily="18" charset="0"/>
                <a:ea typeface="Calibri" panose="020F0502020204030204" pitchFamily="34" charset="0"/>
                <a:cs typeface="B Zar" panose="00000400000000000000" pitchFamily="2" charset="-78"/>
              </a:rPr>
              <a:t>در مرحله مقوله‌بندی اولیه، داده‌های خام ابتدا نام‌گذاری شده، سپس به مفاهیم معنایی تبدیل شدند و در نهایت به‌صورت نظام‌مند طبقه‌بندی گردیدند. در این پژوهش، 245 مقوله اولیه از 19 مصاحبه با ورزشکاران بازنشسته استخراج شد که پایه‌ای برای شناسایی مؤلفه­های اصلی تحقیق فراهم کرد. پنج مقوله اصلی شامل: هویت ورزشی و تحولات خودپنداره( 55 گویه)، سازگاری با سبک زندگی و روزمرگی‌های جدید(40 گویه) ، سلامت روانی و عاطفی(60 گویه)، </a:t>
            </a:r>
            <a:r>
              <a:rPr lang="ar-SA" sz="3600" dirty="0">
                <a:latin typeface="Times New Roman" panose="02020603050405020304" pitchFamily="18" charset="0"/>
                <a:ea typeface="Calibri" panose="020F0502020204030204" pitchFamily="34" charset="0"/>
                <a:cs typeface="B Zar" panose="00000400000000000000" pitchFamily="2" charset="-78"/>
              </a:rPr>
              <a:t>شبکه‌های حمایتی و روابط اجتماعی(40 گویه)، سازگاری حرفه‌ای و ثبات مالی(50 گویه) است. </a:t>
            </a:r>
            <a:endParaRPr lang="en-US" sz="3600" dirty="0">
              <a:latin typeface="Times New Roman" panose="02020603050405020304" pitchFamily="18" charset="0"/>
              <a:ea typeface="Times New Roman" panose="02020603050405020304" pitchFamily="18" charset="0"/>
              <a:cs typeface="B Zar" panose="00000400000000000000" pitchFamily="2" charset="-78"/>
            </a:endParaRPr>
          </a:p>
        </p:txBody>
      </p:sp>
      <p:sp>
        <p:nvSpPr>
          <p:cNvPr id="11" name="TextBox 10">
            <a:extLst>
              <a:ext uri="{FF2B5EF4-FFF2-40B4-BE49-F238E27FC236}">
                <a16:creationId xmlns:a16="http://schemas.microsoft.com/office/drawing/2014/main" id="{EC4418AE-7A8C-4848-343D-B896BAD15710}"/>
              </a:ext>
            </a:extLst>
          </p:cNvPr>
          <p:cNvSpPr txBox="1"/>
          <p:nvPr/>
        </p:nvSpPr>
        <p:spPr>
          <a:xfrm>
            <a:off x="35979374" y="5567462"/>
            <a:ext cx="5828383" cy="4552015"/>
          </a:xfrm>
          <a:prstGeom prst="rect">
            <a:avLst/>
          </a:prstGeom>
          <a:noFill/>
        </p:spPr>
        <p:txBody>
          <a:bodyPr wrap="square">
            <a:spAutoFit/>
          </a:bodyPr>
          <a:lstStyle/>
          <a:p>
            <a:pPr marL="0" marR="0" indent="360045" algn="just" rtl="1">
              <a:lnSpc>
                <a:spcPct val="115000"/>
              </a:lnSpc>
              <a:buNone/>
            </a:pPr>
            <a:r>
              <a:rPr lang="ar-SA" sz="1800" kern="100" dirty="0">
                <a:effectLst/>
                <a:latin typeface="Calibri" panose="020F0502020204030204" pitchFamily="34" charset="0"/>
                <a:ea typeface="SimSun" panose="02010600030101010101" pitchFamily="2" charset="-122"/>
                <a:cs typeface="B Zar" panose="00000400000000000000" pitchFamily="2" charset="-78"/>
              </a:rPr>
              <a:t>گذار از دوران حرفه­ای ورزشکاران با فشارهای روانی، عاطفی و اجتماعی همراه است. پژوهش با هدف کاربردی و واکاوی سلامت روانی عاطفی ورزشکاران حرفهای به شیوه پدیدارشناسی کیفی انجام شد.  </a:t>
            </a:r>
            <a:r>
              <a:rPr lang="fa-IR" sz="1800" dirty="0">
                <a:effectLst/>
                <a:latin typeface="Times New Roman" panose="02020603050405020304" pitchFamily="18" charset="0"/>
                <a:ea typeface="Calibri" panose="020F0502020204030204" pitchFamily="34" charset="0"/>
                <a:cs typeface="B Zar" panose="00000400000000000000" pitchFamily="2" charset="-78"/>
              </a:rPr>
              <a:t>جمع‌آوری اطلاعات از طریق مصاحبه‌های نیمه‌ساختاریافته با 19 نفر بازیکن باز نشسته حرفه‌ای</a:t>
            </a:r>
            <a:r>
              <a:rPr lang="ar-SA" sz="1800" kern="100" dirty="0">
                <a:effectLst/>
                <a:latin typeface="Times New Roman" panose="02020603050405020304" pitchFamily="18" charset="0"/>
                <a:ea typeface="SimSun" panose="02010600030101010101" pitchFamily="2" charset="-122"/>
                <a:cs typeface="B Zar" panose="00000400000000000000" pitchFamily="2" charset="-78"/>
              </a:rPr>
              <a:t> به روش نمونه‌گیری هدفمند و گلوله‌برفی</a:t>
            </a:r>
            <a:r>
              <a:rPr lang="fa-IR" sz="1800" dirty="0">
                <a:effectLst/>
                <a:latin typeface="Times New Roman" panose="02020603050405020304" pitchFamily="18" charset="0"/>
                <a:ea typeface="Calibri" panose="020F0502020204030204" pitchFamily="34" charset="0"/>
                <a:cs typeface="B Zar" panose="00000400000000000000" pitchFamily="2" charset="-78"/>
              </a:rPr>
              <a:t> گردآوری شد. داده‌های گردآوری ‌شده با استفاده از روش تحلیل مضمون یا کدگذاری پدیدارشناسانه بررسی و تحلیل شدند.</a:t>
            </a:r>
            <a:r>
              <a:rPr lang="fa-IR" sz="1800" dirty="0">
                <a:effectLst/>
                <a:latin typeface="Times New Roman" panose="02020603050405020304" pitchFamily="18" charset="0"/>
                <a:ea typeface="Times New Roman" panose="02020603050405020304" pitchFamily="18" charset="0"/>
                <a:cs typeface="B Zar" panose="00000400000000000000" pitchFamily="2" charset="-78"/>
              </a:rPr>
              <a:t> مصاحبه‌ها تا رسیدن به اشباع نظری ادامه یافت.</a:t>
            </a:r>
            <a:r>
              <a:rPr lang="fa-IR" sz="1800" dirty="0">
                <a:effectLst/>
                <a:latin typeface="Times New Roman" panose="02020603050405020304" pitchFamily="18" charset="0"/>
                <a:ea typeface="Calibri" panose="020F0502020204030204" pitchFamily="34" charset="0"/>
                <a:cs typeface="B Zar" panose="00000400000000000000" pitchFamily="2" charset="-78"/>
              </a:rPr>
              <a:t> برای تجزیه و تحلیل داده‌ها از رویکرد هفت‌ مرحله‌ای کلایزی برای تولید دسته‌ها و زیرمجموعه‌ها استفاده شد. نتایج نشان دادکه پنج مقوله اصلی گذار عبارتند از هویت ورزشی و تحولات خودپنداره، سازگاری با سبک زندگی و روزمرگی‌های جدید، سلامت روانی و رفاه عاطفی، </a:t>
            </a:r>
            <a:r>
              <a:rPr lang="ar-SA" sz="1800" dirty="0">
                <a:effectLst/>
                <a:latin typeface="Times New Roman" panose="02020603050405020304" pitchFamily="18" charset="0"/>
                <a:ea typeface="Calibri" panose="020F0502020204030204" pitchFamily="34" charset="0"/>
                <a:cs typeface="B Zar" panose="00000400000000000000" pitchFamily="2" charset="-78"/>
              </a:rPr>
              <a:t>شبکه‌های حمایتی و روابط اجتماعی، سازگاری حرفه‌ای و ثبات مالی است. </a:t>
            </a:r>
            <a:r>
              <a:rPr lang="ar-SA" sz="1800" dirty="0">
                <a:effectLst/>
                <a:latin typeface="Times New Roman" panose="02020603050405020304" pitchFamily="18" charset="0"/>
                <a:ea typeface="Times New Roman" panose="02020603050405020304" pitchFamily="18" charset="0"/>
                <a:cs typeface="B Zar" panose="00000400000000000000" pitchFamily="2" charset="-78"/>
              </a:rPr>
              <a:t>سلامت روانی عاطفی به ‌عنوان یکی از چالش‌های کلیدی در دوران گذار محسوب میشود و </a:t>
            </a:r>
            <a:r>
              <a:rPr lang="fa-IR" sz="1800" dirty="0">
                <a:effectLst/>
                <a:latin typeface="Times New Roman" panose="02020603050405020304" pitchFamily="18" charset="0"/>
                <a:ea typeface="Calibri" panose="020F0502020204030204" pitchFamily="34" charset="0"/>
                <a:cs typeface="B Zar" panose="00000400000000000000" pitchFamily="2" charset="-78"/>
              </a:rPr>
              <a:t>تدوین برنامه­های حمایتی در حوزه عاطفی روانی باید در برنامه­های مدیران باشگاهها و مدیران ورزش قرار گیرد.</a:t>
            </a:r>
            <a:endParaRPr lang="en-US" sz="1800" dirty="0">
              <a:effectLst/>
              <a:latin typeface="Times New Roman" panose="02020603050405020304" pitchFamily="18" charset="0"/>
              <a:ea typeface="Times New Roman" panose="02020603050405020304" pitchFamily="18" charset="0"/>
              <a:cs typeface="B Zar" panose="00000400000000000000" pitchFamily="2" charset="-78"/>
            </a:endParaRPr>
          </a:p>
        </p:txBody>
      </p:sp>
      <p:pic>
        <p:nvPicPr>
          <p:cNvPr id="18" name="Picture 17">
            <a:extLst>
              <a:ext uri="{FF2B5EF4-FFF2-40B4-BE49-F238E27FC236}">
                <a16:creationId xmlns:a16="http://schemas.microsoft.com/office/drawing/2014/main" id="{6E84F28F-1AA4-CED6-93D7-4DAF8EC2F7A2}"/>
              </a:ext>
            </a:extLst>
          </p:cNvPr>
          <p:cNvPicPr>
            <a:picLocks noChangeAspect="1"/>
          </p:cNvPicPr>
          <p:nvPr/>
        </p:nvPicPr>
        <p:blipFill>
          <a:blip r:embed="rId4">
            <a:extLst>
              <a:ext uri="{28A0092B-C50C-407E-A947-70E740481C1C}">
                <a14:useLocalDpi xmlns:a14="http://schemas.microsoft.com/office/drawing/2010/main" val="0"/>
              </a:ext>
            </a:extLst>
          </a:blip>
          <a:srcRect b="5649"/>
          <a:stretch>
            <a:fillRect/>
          </a:stretch>
        </p:blipFill>
        <p:spPr>
          <a:xfrm>
            <a:off x="863422" y="4431536"/>
            <a:ext cx="4101400" cy="4890875"/>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285</TotalTime>
  <Words>1061</Words>
  <Application>Microsoft Office PowerPoint</Application>
  <PresentationFormat>Custom</PresentationFormat>
  <Paragraphs>25</Paragraphs>
  <Slides>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B Nazanin</vt:lpstr>
      <vt:lpstr>B Zar</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f.n</cp:lastModifiedBy>
  <cp:revision>34</cp:revision>
  <dcterms:created xsi:type="dcterms:W3CDTF">2026-09-07T19:22:54Z</dcterms:created>
  <dcterms:modified xsi:type="dcterms:W3CDTF">2026-10-05T16:13:34Z</dcterms:modified>
</cp:coreProperties>
</file>