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23" d="100"/>
          <a:sy n="23" d="100"/>
        </p:scale>
        <p:origin x="773"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9/30/2026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9/30/2026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9/30/2026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9/30/2026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5203467" y="4994781"/>
            <a:ext cx="306952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algn="ctr" rtl="1"/>
            <a:r>
              <a:rPr lang="fa-IR" sz="3600" b="1" dirty="0">
                <a:latin typeface="Times New Roman" panose="02020603050405020304" pitchFamily="18" charset="0"/>
                <a:ea typeface="Times New Roman" panose="02020603050405020304" pitchFamily="18" charset="0"/>
                <a:cs typeface="B Zar" panose="00000400000000000000" pitchFamily="2" charset="-78"/>
              </a:rPr>
              <a:t>راهبردهای نوین پروفیلاکسی علیه عفونت‌های سیتومگالوویروس و قارچی در گیرندگان پیوند سلول‌های بنیادی: مروری بر نقش پایش ویروسی و داروهای جدید</a:t>
            </a:r>
            <a:endParaRPr lang="en-US" sz="3600" dirty="0">
              <a:latin typeface="Times New Roman" panose="02020603050405020304" pitchFamily="18" charset="0"/>
              <a:ea typeface="Times New Roman" panose="02020603050405020304" pitchFamily="18" charset="0"/>
              <a:cs typeface="B Zar" panose="00000400000000000000" pitchFamily="2" charset="-78"/>
            </a:endParaRPr>
          </a:p>
        </p:txBody>
      </p:sp>
      <p:sp>
        <p:nvSpPr>
          <p:cNvPr id="63" name="AutoShape 4">
            <a:extLst>
              <a:ext uri="{FF2B5EF4-FFF2-40B4-BE49-F238E27FC236}">
                <a16:creationId xmlns:a16="http://schemas.microsoft.com/office/drawing/2014/main" id="{7F787EEC-C57D-4B19-88DC-C6D8BEEC610B}"/>
              </a:ext>
            </a:extLst>
          </p:cNvPr>
          <p:cNvSpPr>
            <a:spLocks noChangeArrowheads="1"/>
          </p:cNvSpPr>
          <p:nvPr/>
        </p:nvSpPr>
        <p:spPr bwMode="auto">
          <a:xfrm>
            <a:off x="38743467" y="4595422"/>
            <a:ext cx="1659466" cy="115085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marL="0" marR="0" lvl="0" indent="0" algn="l" defTabSz="457200" rtl="1"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1311</a:t>
            </a:r>
            <a:endParaRPr kumimoji="0" lang="fa-IR" sz="3600" b="1"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endParaRPr>
          </a:p>
        </p:txBody>
      </p:sp>
      <p:sp>
        <p:nvSpPr>
          <p:cNvPr id="64" name="Rounded Rectangle 9">
            <a:extLst>
              <a:ext uri="{FF2B5EF4-FFF2-40B4-BE49-F238E27FC236}">
                <a16:creationId xmlns:a16="http://schemas.microsoft.com/office/drawing/2014/main" id="{69BCCD98-1CB6-4621-909D-4ABDA3EA51DD}"/>
              </a:ext>
            </a:extLst>
          </p:cNvPr>
          <p:cNvSpPr/>
          <p:nvPr/>
        </p:nvSpPr>
        <p:spPr>
          <a:xfrm>
            <a:off x="885328" y="4884811"/>
            <a:ext cx="2859135" cy="2821875"/>
          </a:xfrm>
          <a:prstGeom prst="roundRect">
            <a:avLst/>
          </a:prstGeom>
          <a:noFill/>
          <a:ln>
            <a:solidFill>
              <a:schemeClr val="accent1"/>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fa-IR" sz="5400" b="0" i="0" u="none" strike="noStrike" kern="1200" cap="none" spc="0" normalizeH="0" baseline="0" noProof="0" dirty="0">
                <a:ln>
                  <a:noFill/>
                </a:ln>
                <a:solidFill>
                  <a:srgbClr val="4472C4"/>
                </a:solidFill>
                <a:effectLst/>
                <a:uLnTx/>
                <a:uFillTx/>
                <a:latin typeface="Calibri" panose="020F0502020204030204"/>
                <a:ea typeface="+mn-ea"/>
                <a:cs typeface="B Nazanin" panose="00000400000000000000" pitchFamily="2" charset="-78"/>
              </a:rPr>
              <a:t>عکس نویسنده</a:t>
            </a:r>
            <a:endParaRPr kumimoji="0" lang="en-US" sz="5400" b="0" i="0" u="none" strike="noStrike" kern="1200" cap="none" spc="0" normalizeH="0" baseline="0" noProof="0" dirty="0">
              <a:ln>
                <a:noFill/>
              </a:ln>
              <a:solidFill>
                <a:srgbClr val="4472C4"/>
              </a:solidFill>
              <a:effectLst/>
              <a:uLnTx/>
              <a:uFillTx/>
              <a:latin typeface="Calibri" panose="020F0502020204030204"/>
              <a:ea typeface="+mn-ea"/>
              <a:cs typeface="B Nazanin" panose="00000400000000000000" pitchFamily="2" charset="-78"/>
            </a:endParaRP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1821901" y="7108414"/>
            <a:ext cx="36576000" cy="4690515"/>
          </a:xfrm>
          <a:prstGeom prst="rect">
            <a:avLst/>
          </a:prstGeom>
        </p:spPr>
        <p:txBody>
          <a:bodyPr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rtl="1"/>
            <a:endParaRPr lang="en-US" sz="3600" b="1" dirty="0">
              <a:effectLst/>
              <a:latin typeface="Times New Roman" panose="02020603050405020304" pitchFamily="18" charset="0"/>
              <a:ea typeface="Times New Roman" panose="02020603050405020304" pitchFamily="18" charset="0"/>
              <a:cs typeface="B Zar" panose="00000400000000000000" pitchFamily="2" charset="-78"/>
            </a:endParaRPr>
          </a:p>
          <a:p>
            <a:pPr algn="ctr" rtl="1"/>
            <a:r>
              <a:rPr lang="ar-SA" sz="3600" b="1" dirty="0">
                <a:effectLst/>
                <a:latin typeface="Times New Roman" panose="02020603050405020304" pitchFamily="18" charset="0"/>
                <a:ea typeface="Times New Roman" panose="02020603050405020304" pitchFamily="18" charset="0"/>
                <a:cs typeface="B Zar" panose="00000400000000000000" pitchFamily="2" charset="-78"/>
              </a:rPr>
              <a:t>شیوا نظامی</a:t>
            </a:r>
            <a:endParaRPr lang="en-US" sz="3600" b="1" dirty="0">
              <a:effectLst/>
              <a:latin typeface="Times New Roman" panose="02020603050405020304" pitchFamily="18" charset="0"/>
              <a:ea typeface="Times New Roman" panose="02020603050405020304" pitchFamily="18" charset="0"/>
              <a:cs typeface="B Zar" panose="00000400000000000000" pitchFamily="2" charset="-78"/>
            </a:endParaRPr>
          </a:p>
          <a:p>
            <a:pPr algn="ctr" rtl="1"/>
            <a:r>
              <a:rPr lang="ar-SA" sz="3600" b="1" dirty="0">
                <a:effectLst/>
                <a:latin typeface="Times New Roman" panose="02020603050405020304" pitchFamily="18" charset="0"/>
                <a:ea typeface="Times New Roman" panose="02020603050405020304" pitchFamily="18" charset="0"/>
                <a:cs typeface="B Zar" panose="00000400000000000000" pitchFamily="2" charset="-78"/>
              </a:rPr>
              <a:t>تحقيقات باليني كوثر، دانشگاه علوم پزشکي البرز، كرج، ایران </a:t>
            </a:r>
            <a:endParaRPr lang="en-US" sz="3600" b="1" dirty="0">
              <a:effectLst/>
              <a:latin typeface="Times New Roman" panose="02020603050405020304" pitchFamily="18" charset="0"/>
              <a:ea typeface="Times New Roman" panose="02020603050405020304" pitchFamily="18" charset="0"/>
              <a:cs typeface="B Zar" panose="00000400000000000000" pitchFamily="2" charset="-78"/>
            </a:endParaRPr>
          </a:p>
          <a:p>
            <a:pPr marL="0" marR="0" lvl="0" indent="0" algn="ctr" defTabSz="3761086" rtl="1" eaLnBrk="1" fontAlgn="auto" latinLnBrk="0" hangingPunct="1">
              <a:lnSpc>
                <a:spcPct val="100000"/>
              </a:lnSpc>
              <a:spcBef>
                <a:spcPct val="20000"/>
              </a:spcBef>
              <a:spcAft>
                <a:spcPct val="0"/>
              </a:spcAft>
              <a:buClrTx/>
              <a:buSzTx/>
              <a:buFont typeface="Arial" pitchFamily="34" charset="0"/>
              <a:buNone/>
              <a:tabLst/>
              <a:defRPr/>
            </a:pPr>
            <a:endParaRPr kumimoji="0" lang="fa-IR"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Times New Roman" panose="02020603050405020304" pitchFamily="18" charset="0"/>
              <a:sym typeface="Open Sauce Bold"/>
            </a:endParaRPr>
          </a:p>
          <a:p>
            <a:pPr marL="742950" marR="0" lvl="0" indent="-742950" algn="ctr" defTabSz="3761086" rtl="1" eaLnBrk="1" fontAlgn="auto" latinLnBrk="0" hangingPunct="1">
              <a:lnSpc>
                <a:spcPct val="100000"/>
              </a:lnSpc>
              <a:spcBef>
                <a:spcPct val="20000"/>
              </a:spcBef>
              <a:spcAft>
                <a:spcPct val="0"/>
              </a:spcAft>
              <a:buClrTx/>
              <a:buSzTx/>
              <a:buFont typeface="Arial" pitchFamily="34" charset="0"/>
              <a:buAutoNum type="arabicParenBoth"/>
              <a:tabLst/>
              <a:defRPr/>
            </a:pPr>
            <a:endParaRPr kumimoji="0" lang="fa-IR"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Times New Roman" panose="02020603050405020304" pitchFamily="18" charset="0"/>
              <a:sym typeface="Open Sauce Bold"/>
            </a:endParaRPr>
          </a:p>
          <a:p>
            <a:pPr marL="0" marR="0" lvl="0" indent="0" algn="ctr" defTabSz="3761086" rtl="1" eaLnBrk="1" fontAlgn="auto" latinLnBrk="0" hangingPunct="1">
              <a:lnSpc>
                <a:spcPct val="100000"/>
              </a:lnSpc>
              <a:spcBef>
                <a:spcPct val="20000"/>
              </a:spcBef>
              <a:spcAft>
                <a:spcPct val="0"/>
              </a:spcAft>
              <a:buClrTx/>
              <a:buSzTx/>
              <a:buFont typeface="Arial" pitchFamily="34" charset="0"/>
              <a:buNone/>
              <a:tabLst/>
              <a:defRPr/>
            </a:pPr>
            <a:endParaRPr kumimoji="0" lang="fa-IR"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Times New Roman" panose="02020603050405020304" pitchFamily="18" charset="0"/>
              <a:sym typeface="Open Sauce Bold"/>
            </a:endParaRPr>
          </a:p>
          <a:p>
            <a:pPr marL="0" marR="0" lvl="0" indent="0" algn="ctr" defTabSz="3761086" rtl="0" eaLnBrk="1" fontAlgn="auto" latinLnBrk="0" hangingPunct="1">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rgbClr val="235078"/>
              </a:solidFill>
              <a:effectLst/>
              <a:uLnTx/>
              <a:uFillTx/>
              <a:latin typeface="Times New Roman" panose="02020603050405020304" pitchFamily="18" charset="0"/>
              <a:ea typeface="+mn-ea"/>
              <a:cs typeface="Times New Roman" panose="02020603050405020304" pitchFamily="18" charset="0"/>
            </a:endParaRP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1015477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a:solidFill>
                  <a:schemeClr val="bg1"/>
                </a:solidFill>
                <a:latin typeface="Libre Baskerville" panose="02000000000000000000" pitchFamily="2" charset="0"/>
                <a:cs typeface="B Titr" panose="00000700000000000000" pitchFamily="2" charset="-78"/>
              </a:rPr>
              <a:t>نتیجه گیری</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221983" y="10174884"/>
            <a:ext cx="20713588"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marL="0" marR="0" lvl="0" indent="0" algn="ctr" defTabSz="4702588" rtl="0" eaLnBrk="1" fontAlgn="auto" latinLnBrk="0" hangingPunct="1">
              <a:lnSpc>
                <a:spcPct val="100000"/>
              </a:lnSpc>
              <a:spcBef>
                <a:spcPts val="0"/>
              </a:spcBef>
              <a:spcAft>
                <a:spcPts val="0"/>
              </a:spcAft>
              <a:buClrTx/>
              <a:buSzTx/>
              <a:buFontTx/>
              <a:buNone/>
              <a:tabLst/>
              <a:defRPr/>
            </a:pPr>
            <a:r>
              <a:rPr kumimoji="0" lang="fa-IR"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rPr>
              <a:t>یافته ها</a:t>
            </a:r>
            <a:endPar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endParaRP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148724" y="10141121"/>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lvl="0" algn="ctr" defTabSz="4702588">
              <a:defRPr/>
            </a:pPr>
            <a:r>
              <a:rPr lang="fa-IR" sz="3600" b="1" dirty="0">
                <a:solidFill>
                  <a:prstClr val="white"/>
                </a:solidFill>
                <a:latin typeface="Libre Baskerville" panose="02000000000000000000" pitchFamily="2" charset="0"/>
                <a:cs typeface="B Titr" panose="00000700000000000000" pitchFamily="2" charset="-78"/>
              </a:rPr>
              <a:t>مقدمه</a:t>
            </a:r>
            <a:endPar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endParaRP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402867" y="17002754"/>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marL="0" marR="0" lvl="0" indent="0" algn="ctr" defTabSz="4702588" rtl="0" eaLnBrk="1" fontAlgn="auto" latinLnBrk="0" hangingPunct="1">
              <a:lnSpc>
                <a:spcPct val="100000"/>
              </a:lnSpc>
              <a:spcBef>
                <a:spcPts val="0"/>
              </a:spcBef>
              <a:spcAft>
                <a:spcPts val="0"/>
              </a:spcAft>
              <a:buClrTx/>
              <a:buSzTx/>
              <a:buFontTx/>
              <a:buNone/>
              <a:tabLst/>
              <a:defRPr/>
            </a:pPr>
            <a:r>
              <a:rPr kumimoji="0" lang="fa-IR"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rPr>
              <a:t>رفرنس</a:t>
            </a:r>
            <a:r>
              <a:rPr kumimoji="0" lang="fa-IR" sz="3600" b="1" i="0" u="none" strike="noStrike" kern="1200" cap="none" spc="0" normalizeH="0" noProof="0" dirty="0">
                <a:ln>
                  <a:noFill/>
                </a:ln>
                <a:solidFill>
                  <a:prstClr val="white"/>
                </a:solidFill>
                <a:effectLst/>
                <a:uLnTx/>
                <a:uFillTx/>
                <a:latin typeface="Libre Baskerville" panose="02000000000000000000" pitchFamily="2" charset="0"/>
                <a:ea typeface="+mn-ea"/>
                <a:cs typeface="B Titr" panose="00000700000000000000" pitchFamily="2" charset="-78"/>
              </a:rPr>
              <a:t> ها</a:t>
            </a:r>
            <a:endPar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endParaRP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3468517" y="17065613"/>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a-IR" sz="3600" b="1" i="0" u="none" strike="noStrike" kern="1200" cap="none" spc="0" normalizeH="0" baseline="0" noProof="0" dirty="0">
                <a:ln>
                  <a:noFill/>
                </a:ln>
                <a:solidFill>
                  <a:prstClr val="white"/>
                </a:solidFill>
                <a:effectLst/>
                <a:uLnTx/>
                <a:uFillTx/>
                <a:latin typeface="Times New Roman Bold"/>
                <a:ea typeface="Times New Roman Bold"/>
                <a:cs typeface="B Titr" panose="00000700000000000000" pitchFamily="2" charset="-78"/>
                <a:sym typeface="Times New Roman Bold"/>
              </a:rPr>
              <a:t>روش ها</a:t>
            </a:r>
            <a:endParaRPr kumimoji="0" lang="en-US" sz="3600" b="1" i="0" u="none" strike="noStrike" kern="1200" cap="none" spc="0" normalizeH="0" baseline="0" noProof="0" dirty="0">
              <a:ln>
                <a:noFill/>
              </a:ln>
              <a:solidFill>
                <a:prstClr val="white"/>
              </a:solidFill>
              <a:effectLst/>
              <a:uLnTx/>
              <a:uFillTx/>
              <a:latin typeface="Times New Roman Bold"/>
              <a:ea typeface="Times New Roman Bold"/>
              <a:cs typeface="B Titr" panose="00000700000000000000" pitchFamily="2" charset="-78"/>
              <a:sym typeface="Times New Roman Bold"/>
            </a:endParaRPr>
          </a:p>
        </p:txBody>
      </p:sp>
      <p:sp>
        <p:nvSpPr>
          <p:cNvPr id="73" name="TextBox 72">
            <a:extLst>
              <a:ext uri="{FF2B5EF4-FFF2-40B4-BE49-F238E27FC236}">
                <a16:creationId xmlns:a16="http://schemas.microsoft.com/office/drawing/2014/main" id="{78ACE6C8-764A-491B-97C3-71DD70C00B3C}"/>
              </a:ext>
            </a:extLst>
          </p:cNvPr>
          <p:cNvSpPr txBox="1"/>
          <p:nvPr/>
        </p:nvSpPr>
        <p:spPr>
          <a:xfrm>
            <a:off x="402868" y="11245386"/>
            <a:ext cx="9601200" cy="3416320"/>
          </a:xfrm>
          <a:prstGeom prst="rect">
            <a:avLst/>
          </a:prstGeom>
          <a:noFill/>
        </p:spPr>
        <p:txBody>
          <a:bodyPr wrap="square" rtlCol="0">
            <a:spAutoFit/>
          </a:bodyPr>
          <a:lstStyle>
            <a:defPPr>
              <a:defRPr kern="1200"/>
            </a:defPPr>
          </a:lstStyle>
          <a:p>
            <a:pPr algn="just" rtl="1"/>
            <a:r>
              <a:rPr lang="fa-IR" sz="3600" b="1" kern="0" dirty="0">
                <a:effectLst/>
                <a:latin typeface="Times New Roman" panose="02020603050405020304" pitchFamily="18" charset="0"/>
                <a:ea typeface="Times New Roman" panose="02020603050405020304" pitchFamily="18" charset="0"/>
                <a:cs typeface="B Zar" panose="00000400000000000000" pitchFamily="2" charset="-78"/>
              </a:rPr>
              <a:t>معرفی عوامل هدفمند با عوارض جانبی کمتر، مانند لترموویر، ایساووکونازول و رضافونژین، چشم‌انداز پیشگیری در پیوند سلول‌های بنیادی خون‌ساز (</a:t>
            </a:r>
            <a:r>
              <a:rPr lang="en-US" sz="3600" b="1" kern="0" dirty="0">
                <a:effectLst/>
                <a:latin typeface="Times New Roman" panose="02020603050405020304" pitchFamily="18" charset="0"/>
                <a:ea typeface="Times New Roman" panose="02020603050405020304" pitchFamily="18" charset="0"/>
                <a:cs typeface="B Zar" panose="00000400000000000000" pitchFamily="2" charset="-78"/>
              </a:rPr>
              <a:t>HSCT</a:t>
            </a:r>
            <a:r>
              <a:rPr lang="fa-IR" sz="3600" b="1" kern="0" dirty="0">
                <a:effectLst/>
                <a:latin typeface="Times New Roman" panose="02020603050405020304" pitchFamily="18" charset="0"/>
                <a:ea typeface="Times New Roman" panose="02020603050405020304" pitchFamily="18" charset="0"/>
                <a:cs typeface="B Zar" panose="00000400000000000000" pitchFamily="2" charset="-78"/>
              </a:rPr>
              <a:t>) را متحول کرده است. با این حال، دسترسی نابرابر و هزینه‌های بالا همچنان چالش‌های جدی در محیط‌های با منابع محدود هستند.</a:t>
            </a:r>
            <a:endParaRPr lang="en-US" sz="3600" b="1" dirty="0">
              <a:solidFill>
                <a:srgbClr val="000001"/>
              </a:solidFill>
              <a:latin typeface="Times New Roman"/>
              <a:ea typeface="Times New Roman"/>
              <a:cs typeface="B Zar" panose="00000400000000000000" pitchFamily="2" charset="-78"/>
              <a:sym typeface="Times New Roman"/>
            </a:endParaRPr>
          </a:p>
        </p:txBody>
      </p:sp>
      <p:sp>
        <p:nvSpPr>
          <p:cNvPr id="76" name="TextBox 75">
            <a:extLst>
              <a:ext uri="{FF2B5EF4-FFF2-40B4-BE49-F238E27FC236}">
                <a16:creationId xmlns:a16="http://schemas.microsoft.com/office/drawing/2014/main" id="{82745442-14D6-454C-AEAA-7ECB778143F4}"/>
              </a:ext>
            </a:extLst>
          </p:cNvPr>
          <p:cNvSpPr txBox="1"/>
          <p:nvPr/>
        </p:nvSpPr>
        <p:spPr>
          <a:xfrm>
            <a:off x="33212682" y="11722068"/>
            <a:ext cx="8656465" cy="4524315"/>
          </a:xfrm>
          <a:prstGeom prst="rect">
            <a:avLst/>
          </a:prstGeom>
          <a:noFill/>
        </p:spPr>
        <p:txBody>
          <a:bodyPr wrap="square" rtlCol="0">
            <a:spAutoFit/>
          </a:bodyPr>
          <a:lstStyle>
            <a:defPPr>
              <a:defRPr kern="1200"/>
            </a:defPPr>
          </a:lstStyle>
          <a:p>
            <a:pPr algn="just" rtl="1">
              <a:spcAft>
                <a:spcPts val="1200"/>
              </a:spcAft>
            </a:pPr>
            <a:r>
              <a:rPr lang="fa-IR" sz="3600" b="1" kern="0" dirty="0">
                <a:effectLst/>
                <a:latin typeface="Times New Roman" panose="02020603050405020304" pitchFamily="18" charset="0"/>
                <a:ea typeface="Times New Roman" panose="02020603050405020304" pitchFamily="18" charset="0"/>
                <a:cs typeface="B Zar" panose="00000400000000000000" pitchFamily="2" charset="-78"/>
              </a:rPr>
              <a:t>سیتومگالوویروس (</a:t>
            </a:r>
            <a:r>
              <a:rPr lang="en-US" sz="3600" b="1" kern="0" dirty="0">
                <a:effectLst/>
                <a:latin typeface="Times New Roman" panose="02020603050405020304" pitchFamily="18" charset="0"/>
                <a:ea typeface="Times New Roman" panose="02020603050405020304" pitchFamily="18" charset="0"/>
                <a:cs typeface="B Zar" panose="00000400000000000000" pitchFamily="2" charset="-78"/>
              </a:rPr>
              <a:t>CMV</a:t>
            </a:r>
            <a:r>
              <a:rPr lang="fa-IR" sz="3600" b="1" kern="0" dirty="0">
                <a:effectLst/>
                <a:latin typeface="Times New Roman" panose="02020603050405020304" pitchFamily="18" charset="0"/>
                <a:ea typeface="Times New Roman" panose="02020603050405020304" pitchFamily="18" charset="0"/>
                <a:cs typeface="B Zar" panose="00000400000000000000" pitchFamily="2" charset="-78"/>
              </a:rPr>
              <a:t>) و عفونت‌های قارچی از عوارض جدی پس از پیوند سلول‌های بنیادی خون‌ساز (</a:t>
            </a:r>
            <a:r>
              <a:rPr lang="en-US" sz="3600" b="1" kern="0" dirty="0">
                <a:effectLst/>
                <a:latin typeface="Times New Roman" panose="02020603050405020304" pitchFamily="18" charset="0"/>
                <a:ea typeface="Times New Roman" panose="02020603050405020304" pitchFamily="18" charset="0"/>
                <a:cs typeface="B Zar" panose="00000400000000000000" pitchFamily="2" charset="-78"/>
              </a:rPr>
              <a:t>HSCT</a:t>
            </a:r>
            <a:r>
              <a:rPr lang="fa-IR" sz="3600" b="1" kern="0" dirty="0">
                <a:effectLst/>
                <a:latin typeface="Times New Roman" panose="02020603050405020304" pitchFamily="18" charset="0"/>
                <a:ea typeface="Times New Roman" panose="02020603050405020304" pitchFamily="18" charset="0"/>
                <a:cs typeface="B Zar" panose="00000400000000000000" pitchFamily="2" charset="-78"/>
              </a:rPr>
              <a:t>) با مرگ و میر بالا هستند. علیرغم پیشرفت‌های دارویی، عوارض جانبی، مقاومت دارویی و هزینه‌های بالا همچنان چالش برانگیز هستند. این بررسی با هدف بررسی استراتژی‌های جدید پیشگیری در برابر این عفونت‌ها، با تأکید بر نظارت ویروسی و عوامل جدید انجام شد.</a:t>
            </a:r>
            <a:endParaRPr lang="en-US" sz="3600" b="1" dirty="0">
              <a:effectLst/>
              <a:latin typeface="Times New Roman" panose="02020603050405020304" pitchFamily="18" charset="0"/>
              <a:ea typeface="Times New Roman" panose="02020603050405020304" pitchFamily="18" charset="0"/>
              <a:cs typeface="B Zar" panose="00000400000000000000" pitchFamily="2" charset="-78"/>
            </a:endParaRPr>
          </a:p>
        </p:txBody>
      </p:sp>
      <p:sp>
        <p:nvSpPr>
          <p:cNvPr id="84" name="TextBox 37">
            <a:extLst>
              <a:ext uri="{FF2B5EF4-FFF2-40B4-BE49-F238E27FC236}">
                <a16:creationId xmlns:a16="http://schemas.microsoft.com/office/drawing/2014/main" id="{0CE218E2-C10E-4C6A-95F2-0A69ECC1C187}"/>
              </a:ext>
            </a:extLst>
          </p:cNvPr>
          <p:cNvSpPr txBox="1"/>
          <p:nvPr/>
        </p:nvSpPr>
        <p:spPr>
          <a:xfrm>
            <a:off x="33451815" y="18177286"/>
            <a:ext cx="9729118" cy="2215991"/>
          </a:xfrm>
          <a:prstGeom prst="rect">
            <a:avLst/>
          </a:prstGeom>
        </p:spPr>
        <p:txBody>
          <a:bodyPr wrap="square" lIns="0" tIns="0" rIns="0" bIns="0" rtlCol="0" anchor="t">
            <a:spAutoFit/>
          </a:bodyPr>
          <a:lstStyle/>
          <a:p>
            <a:pPr lvl="0" algn="just" defTabSz="4703763" rtl="1" eaLnBrk="0" hangingPunct="0">
              <a:defRPr/>
            </a:pPr>
            <a:r>
              <a:rPr lang="fa-IR" sz="3600" b="1" kern="0" dirty="0">
                <a:effectLst/>
                <a:latin typeface="Times New Roman" panose="02020603050405020304" pitchFamily="18" charset="0"/>
                <a:ea typeface="Times New Roman" panose="02020603050405020304" pitchFamily="18" charset="0"/>
                <a:cs typeface="B Zar" panose="00000400000000000000" pitchFamily="2" charset="-78"/>
              </a:rPr>
              <a:t>یک جستجوی سیستماتیک در </a:t>
            </a:r>
            <a:r>
              <a:rPr lang="en-US" sz="3600" b="1" kern="0" dirty="0">
                <a:effectLst/>
                <a:latin typeface="Times New Roman" panose="02020603050405020304" pitchFamily="18" charset="0"/>
                <a:ea typeface="Times New Roman" panose="02020603050405020304" pitchFamily="18" charset="0"/>
                <a:cs typeface="B Zar" panose="00000400000000000000" pitchFamily="2" charset="-78"/>
              </a:rPr>
              <a:t>PubMed</a:t>
            </a:r>
            <a:r>
              <a:rPr lang="fa-IR" sz="3600" b="1" kern="0" dirty="0">
                <a:effectLst/>
                <a:latin typeface="Times New Roman" panose="02020603050405020304" pitchFamily="18" charset="0"/>
                <a:ea typeface="Times New Roman" panose="02020603050405020304" pitchFamily="18" charset="0"/>
                <a:cs typeface="B Zar" panose="00000400000000000000" pitchFamily="2" charset="-78"/>
              </a:rPr>
              <a:t>، </a:t>
            </a:r>
            <a:r>
              <a:rPr lang="en-US" sz="3600" b="1" kern="0" dirty="0">
                <a:effectLst/>
                <a:latin typeface="Times New Roman" panose="02020603050405020304" pitchFamily="18" charset="0"/>
                <a:ea typeface="Times New Roman" panose="02020603050405020304" pitchFamily="18" charset="0"/>
                <a:cs typeface="B Zar" panose="00000400000000000000" pitchFamily="2" charset="-78"/>
              </a:rPr>
              <a:t>Scopus</a:t>
            </a:r>
            <a:r>
              <a:rPr lang="fa-IR" sz="3600" b="1" kern="0" dirty="0">
                <a:effectLst/>
                <a:latin typeface="Times New Roman" panose="02020603050405020304" pitchFamily="18" charset="0"/>
                <a:ea typeface="Times New Roman" panose="02020603050405020304" pitchFamily="18" charset="0"/>
                <a:cs typeface="B Zar" panose="00000400000000000000" pitchFamily="2" charset="-78"/>
              </a:rPr>
              <a:t>، </a:t>
            </a:r>
            <a:r>
              <a:rPr lang="en-US" sz="3600" b="1" kern="0" dirty="0">
                <a:effectLst/>
                <a:latin typeface="Times New Roman" panose="02020603050405020304" pitchFamily="18" charset="0"/>
                <a:ea typeface="Times New Roman" panose="02020603050405020304" pitchFamily="18" charset="0"/>
                <a:cs typeface="B Zar" panose="00000400000000000000" pitchFamily="2" charset="-78"/>
              </a:rPr>
              <a:t>ScienceDirect</a:t>
            </a:r>
            <a:r>
              <a:rPr lang="fa-IR" sz="3600" b="1" kern="0" dirty="0">
                <a:effectLst/>
                <a:latin typeface="Times New Roman" panose="02020603050405020304" pitchFamily="18" charset="0"/>
                <a:ea typeface="Times New Roman" panose="02020603050405020304" pitchFamily="18" charset="0"/>
                <a:cs typeface="B Zar" panose="00000400000000000000" pitchFamily="2" charset="-78"/>
              </a:rPr>
              <a:t> و </a:t>
            </a:r>
            <a:r>
              <a:rPr lang="en-US" sz="3600" b="1" kern="0" dirty="0">
                <a:effectLst/>
                <a:latin typeface="Times New Roman" panose="02020603050405020304" pitchFamily="18" charset="0"/>
                <a:ea typeface="Times New Roman" panose="02020603050405020304" pitchFamily="18" charset="0"/>
                <a:cs typeface="B Zar" panose="00000400000000000000" pitchFamily="2" charset="-78"/>
              </a:rPr>
              <a:t>Web of Science</a:t>
            </a:r>
            <a:r>
              <a:rPr lang="fa-IR" sz="3600" b="1" kern="0" dirty="0">
                <a:effectLst/>
                <a:latin typeface="Times New Roman" panose="02020603050405020304" pitchFamily="18" charset="0"/>
                <a:ea typeface="Times New Roman" panose="02020603050405020304" pitchFamily="18" charset="0"/>
                <a:cs typeface="B Zar" panose="00000400000000000000" pitchFamily="2" charset="-78"/>
              </a:rPr>
              <a:t> با استفاده از کلمات کلیدی مرتبط انجام شد. مقالات منتشر شده تا سال 2025 بررسی شدند.</a:t>
            </a:r>
            <a:endParaRPr lang="en-US" sz="3600" b="1" dirty="0">
              <a:solidFill>
                <a:srgbClr val="000001"/>
              </a:solidFill>
              <a:latin typeface="Times New Roman"/>
              <a:cs typeface="B Zar" panose="00000400000000000000" pitchFamily="2" charset="-78"/>
            </a:endParaRPr>
          </a:p>
        </p:txBody>
      </p:sp>
      <p:sp>
        <p:nvSpPr>
          <p:cNvPr id="9" name="Rectangle 2">
            <a:extLst>
              <a:ext uri="{FF2B5EF4-FFF2-40B4-BE49-F238E27FC236}">
                <a16:creationId xmlns:a16="http://schemas.microsoft.com/office/drawing/2014/main"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100" b="0" i="0" u="none" strike="noStrike" kern="1200" cap="none" spc="0" normalizeH="0" baseline="0" noProof="0">
                <a:ln>
                  <a:noFill/>
                </a:ln>
                <a:solidFill>
                  <a:srgbClr val="1F1F1F"/>
                </a:solidFill>
                <a:effectLst/>
                <a:uLnTx/>
                <a:uFillTx/>
                <a:latin typeface="inherit"/>
                <a:ea typeface="+mn-ea"/>
                <a:cs typeface="+mn-cs"/>
              </a:rPr>
              <a:t>if available</a:t>
            </a:r>
            <a:r>
              <a:rPr kumimoji="0" lang="en-US" altLang="en-US" sz="4000" b="0" i="0" u="none" strike="noStrike" kern="1200" cap="none" spc="0" normalizeH="0" baseline="0" noProof="0">
                <a:ln>
                  <a:noFill/>
                </a:ln>
                <a:solidFill>
                  <a:prstClr val="black"/>
                </a:solidFill>
                <a:effectLst/>
                <a:uLnTx/>
                <a:uFillTx/>
                <a:latin typeface="Calibri" panose="020F0502020204030204"/>
                <a:ea typeface="+mn-ea"/>
                <a:cs typeface="+mn-cs"/>
              </a:rPr>
              <a:t> </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8" name="TextBox 97">
            <a:extLst>
              <a:ext uri="{FF2B5EF4-FFF2-40B4-BE49-F238E27FC236}">
                <a16:creationId xmlns:a16="http://schemas.microsoft.com/office/drawing/2014/main" id="{16CE5E7F-6469-44C6-AA51-B785B103A619}"/>
              </a:ext>
            </a:extLst>
          </p:cNvPr>
          <p:cNvSpPr txBox="1"/>
          <p:nvPr/>
        </p:nvSpPr>
        <p:spPr>
          <a:xfrm>
            <a:off x="11721742" y="11914693"/>
            <a:ext cx="9857035" cy="584775"/>
          </a:xfrm>
          <a:prstGeom prst="rect">
            <a:avLst/>
          </a:prstGeom>
          <a:noFill/>
        </p:spPr>
        <p:txBody>
          <a:bodyPr wrap="square" rtlCol="0">
            <a:spAutoFit/>
          </a:bodyPr>
          <a:lstStyle>
            <a:defPPr>
              <a:defRPr kern="1200"/>
            </a:defP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fa-IR" sz="3200" b="0" i="0" u="none" strike="noStrike" kern="1200" cap="none" spc="0" normalizeH="0" baseline="0" noProof="0" dirty="0">
                <a:ln>
                  <a:noFill/>
                </a:ln>
                <a:solidFill>
                  <a:prstClr val="black"/>
                </a:solidFill>
                <a:effectLst/>
                <a:uLnTx/>
                <a:uFillTx/>
                <a:latin typeface="Times New Roman" panose="02020603050405020304" pitchFamily="18" charset="0"/>
                <a:ea typeface="Open Sans" panose="020B0606030504020204" pitchFamily="34" charset="0"/>
                <a:cs typeface="B Zar" panose="00000400000000000000" pitchFamily="2" charset="-78"/>
              </a:rPr>
              <a:t>.</a:t>
            </a:r>
            <a:endPar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Open Sans" panose="020B0606030504020204" pitchFamily="34" charset="0"/>
              <a:cs typeface="B Zar" panose="00000400000000000000" pitchFamily="2" charset="-78"/>
            </a:endParaRPr>
          </a:p>
        </p:txBody>
      </p:sp>
      <p:sp>
        <p:nvSpPr>
          <p:cNvPr id="31" name="Text Box 6">
            <a:extLst>
              <a:ext uri="{FF2B5EF4-FFF2-40B4-BE49-F238E27FC236}">
                <a16:creationId xmlns:a16="http://schemas.microsoft.com/office/drawing/2014/main" id="{A46928D3-007C-4D10-A1E8-BAF59D7F2E2C}"/>
              </a:ext>
            </a:extLst>
          </p:cNvPr>
          <p:cNvSpPr txBox="1">
            <a:spLocks noChangeArrowheads="1"/>
          </p:cNvSpPr>
          <p:nvPr/>
        </p:nvSpPr>
        <p:spPr bwMode="auto">
          <a:xfrm>
            <a:off x="11221984" y="11914694"/>
            <a:ext cx="20274016" cy="2908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lvl="0" algn="just" rtl="1">
              <a:defRPr/>
            </a:pPr>
            <a:r>
              <a:rPr lang="fa-IR" sz="3600" b="1" dirty="0"/>
              <a:t>لترموویر، یک مهارکننده اختصاصی ترمیناز </a:t>
            </a:r>
            <a:r>
              <a:rPr lang="en-US" sz="3600" b="1" dirty="0"/>
              <a:t>CMV</a:t>
            </a:r>
            <a:r>
              <a:rPr lang="fa-IR" sz="3600" b="1" dirty="0"/>
              <a:t>، با کاهش قابل توجه عفونت و بروز عوارض جانبی کمتر نسبت به گانسیکلوویر، به پیشگیری استاندارد در بزرگسالان تبدیل شده است. با این حال، ظهور مقاومت دارویی در بیماران با بار ویروسی بالا، نیاز به نظارت مداوم را برجسته می‌کند. در پیشگیری ضد قارچی، ایساووکونازول اثربخشی مطلوبی با پروفایل تداخل دارویی سودمندتر نشان داده است و رضافونژین یک بار در هفته اثربخشی معادل رژیم‌های استاندارد را نشان داده است. پایش دقیق مولکولی برای تشخیص مقاومت و بهینه‌سازی دوز دارو بسیار مهم است. </a:t>
            </a:r>
            <a:endParaRPr kumimoji="0" lang="en-US" sz="3600" b="1" i="0" u="none" strike="noStrike" kern="1200" cap="none" spc="0" normalizeH="0" baseline="0" noProof="0" dirty="0">
              <a:ln>
                <a:noFill/>
              </a:ln>
              <a:solidFill>
                <a:srgbClr val="000001"/>
              </a:solidFill>
              <a:effectLst/>
              <a:uLnTx/>
              <a:uFillTx/>
              <a:latin typeface="Times New Roman"/>
              <a:cs typeface="B Zar" panose="00000400000000000000" pitchFamily="2" charset="-78"/>
            </a:endParaRPr>
          </a:p>
        </p:txBody>
      </p:sp>
      <p:sp>
        <p:nvSpPr>
          <p:cNvPr id="2" name="Rectangle 1"/>
          <p:cNvSpPr/>
          <p:nvPr/>
        </p:nvSpPr>
        <p:spPr>
          <a:xfrm>
            <a:off x="239989" y="17938914"/>
            <a:ext cx="9764078" cy="6309420"/>
          </a:xfrm>
          <a:prstGeom prst="rect">
            <a:avLst/>
          </a:prstGeom>
        </p:spPr>
        <p:txBody>
          <a:bodyPr wrap="square">
            <a:spAutoFit/>
          </a:bodyPr>
          <a:lstStyle/>
          <a:p>
            <a:pPr marL="342900" lvl="0" indent="-342900" algn="just">
              <a:spcAft>
                <a:spcPts val="1200"/>
              </a:spcAft>
              <a:buFont typeface="+mj-lt"/>
              <a:buAutoNum type="arabicPeriod"/>
              <a:tabLst>
                <a:tab pos="457200" algn="l"/>
              </a:tabLst>
            </a:pPr>
            <a:r>
              <a:rPr lang="en-US" sz="3200" b="1" dirty="0" err="1">
                <a:effectLst/>
                <a:latin typeface="Times New Roman" panose="02020603050405020304" pitchFamily="18" charset="0"/>
                <a:ea typeface="Times New Roman" panose="02020603050405020304" pitchFamily="18" charset="0"/>
                <a:cs typeface="Times New Roman" panose="02020603050405020304" pitchFamily="18" charset="0"/>
              </a:rPr>
              <a:t>Gooley</a:t>
            </a:r>
            <a:r>
              <a:rPr lang="en-US" sz="3200" b="1" dirty="0">
                <a:effectLst/>
                <a:latin typeface="Times New Roman" panose="02020603050405020304" pitchFamily="18" charset="0"/>
                <a:ea typeface="Times New Roman" panose="02020603050405020304" pitchFamily="18" charset="0"/>
                <a:cs typeface="Times New Roman" panose="02020603050405020304" pitchFamily="18" charset="0"/>
              </a:rPr>
              <a:t> TA, </a:t>
            </a:r>
            <a:r>
              <a:rPr lang="en-US" sz="3200" b="1" dirty="0" err="1">
                <a:effectLst/>
                <a:latin typeface="Times New Roman" panose="02020603050405020304" pitchFamily="18" charset="0"/>
                <a:ea typeface="Times New Roman" panose="02020603050405020304" pitchFamily="18" charset="0"/>
                <a:cs typeface="Times New Roman" panose="02020603050405020304" pitchFamily="18" charset="0"/>
              </a:rPr>
              <a:t>Chien</a:t>
            </a:r>
            <a:r>
              <a:rPr lang="en-US" sz="3200" b="1" dirty="0">
                <a:effectLst/>
                <a:latin typeface="Times New Roman" panose="02020603050405020304" pitchFamily="18" charset="0"/>
                <a:ea typeface="Times New Roman" panose="02020603050405020304" pitchFamily="18" charset="0"/>
                <a:cs typeface="Times New Roman" panose="02020603050405020304" pitchFamily="18" charset="0"/>
              </a:rPr>
              <a:t> JW, </a:t>
            </a:r>
            <a:r>
              <a:rPr lang="en-US" sz="3200" b="1" dirty="0" err="1">
                <a:effectLst/>
                <a:latin typeface="Times New Roman" panose="02020603050405020304" pitchFamily="18" charset="0"/>
                <a:ea typeface="Times New Roman" panose="02020603050405020304" pitchFamily="18" charset="0"/>
                <a:cs typeface="Times New Roman" panose="02020603050405020304" pitchFamily="18" charset="0"/>
              </a:rPr>
              <a:t>Pergam</a:t>
            </a:r>
            <a:r>
              <a:rPr lang="en-US" sz="3200" b="1" dirty="0">
                <a:effectLst/>
                <a:latin typeface="Times New Roman" panose="02020603050405020304" pitchFamily="18" charset="0"/>
                <a:ea typeface="Times New Roman" panose="02020603050405020304" pitchFamily="18" charset="0"/>
                <a:cs typeface="Times New Roman" panose="02020603050405020304" pitchFamily="18" charset="0"/>
              </a:rPr>
              <a:t> SA, et al. Reduced mortality after allogeneic hematopoietic-cell transplantation. N </a:t>
            </a:r>
            <a:r>
              <a:rPr lang="en-US" sz="3200" b="1" dirty="0" err="1">
                <a:effectLst/>
                <a:latin typeface="Times New Roman" panose="02020603050405020304" pitchFamily="18" charset="0"/>
                <a:ea typeface="Times New Roman" panose="02020603050405020304" pitchFamily="18" charset="0"/>
                <a:cs typeface="Times New Roman" panose="02020603050405020304" pitchFamily="18" charset="0"/>
              </a:rPr>
              <a:t>Engl</a:t>
            </a:r>
            <a:r>
              <a:rPr lang="en-US" sz="3200" b="1" dirty="0">
                <a:effectLst/>
                <a:latin typeface="Times New Roman" panose="02020603050405020304" pitchFamily="18" charset="0"/>
                <a:ea typeface="Times New Roman" panose="02020603050405020304" pitchFamily="18" charset="0"/>
                <a:cs typeface="Times New Roman" panose="02020603050405020304" pitchFamily="18" charset="0"/>
              </a:rPr>
              <a:t> J Med. 2010;363(22):2091-101.</a:t>
            </a:r>
            <a:endParaRPr lang="en-US" sz="3200" b="1" dirty="0">
              <a:effectLst/>
              <a:latin typeface="Times New Roman" panose="02020603050405020304" pitchFamily="18" charset="0"/>
              <a:ea typeface="Times New Roman" panose="02020603050405020304" pitchFamily="18" charset="0"/>
              <a:cs typeface="B Zar" panose="00000400000000000000" pitchFamily="2" charset="-78"/>
            </a:endParaRPr>
          </a:p>
          <a:p>
            <a:pPr marL="342900" lvl="0" indent="-342900" algn="just">
              <a:spcAft>
                <a:spcPts val="1200"/>
              </a:spcAft>
              <a:buFont typeface="+mj-lt"/>
              <a:buAutoNum type="arabicPeriod"/>
              <a:tabLst>
                <a:tab pos="457200" algn="l"/>
              </a:tabLst>
            </a:pPr>
            <a:r>
              <a:rPr lang="en-US" sz="3200" b="1" dirty="0" err="1">
                <a:effectLst/>
                <a:latin typeface="Times New Roman" panose="02020603050405020304" pitchFamily="18" charset="0"/>
                <a:ea typeface="Times New Roman" panose="02020603050405020304" pitchFamily="18" charset="0"/>
                <a:cs typeface="Times New Roman" panose="02020603050405020304" pitchFamily="18" charset="0"/>
              </a:rPr>
              <a:t>Tomblyn</a:t>
            </a:r>
            <a:r>
              <a:rPr lang="en-US" sz="3200" b="1" dirty="0">
                <a:effectLst/>
                <a:latin typeface="Times New Roman" panose="02020603050405020304" pitchFamily="18" charset="0"/>
                <a:ea typeface="Times New Roman" panose="02020603050405020304" pitchFamily="18" charset="0"/>
                <a:cs typeface="Times New Roman" panose="02020603050405020304" pitchFamily="18" charset="0"/>
              </a:rPr>
              <a:t> M, Chiller T, </a:t>
            </a:r>
            <a:r>
              <a:rPr lang="en-US" sz="3200" b="1" dirty="0" err="1">
                <a:effectLst/>
                <a:latin typeface="Times New Roman" panose="02020603050405020304" pitchFamily="18" charset="0"/>
                <a:ea typeface="Times New Roman" panose="02020603050405020304" pitchFamily="18" charset="0"/>
                <a:cs typeface="Times New Roman" panose="02020603050405020304" pitchFamily="18" charset="0"/>
              </a:rPr>
              <a:t>Einsele</a:t>
            </a:r>
            <a:r>
              <a:rPr lang="en-US" sz="3200" b="1" dirty="0">
                <a:effectLst/>
                <a:latin typeface="Times New Roman" panose="02020603050405020304" pitchFamily="18" charset="0"/>
                <a:ea typeface="Times New Roman" panose="02020603050405020304" pitchFamily="18" charset="0"/>
                <a:cs typeface="Times New Roman" panose="02020603050405020304" pitchFamily="18" charset="0"/>
              </a:rPr>
              <a:t> H, et al. Guidelines for preventing infectious complications among hematopoietic cell transplant recipients: a global perspective. Biol Blood Marrow Transplant. 2009;15(10):1143-238.</a:t>
            </a:r>
            <a:endParaRPr lang="en-US" sz="3200" b="1" dirty="0">
              <a:effectLst/>
              <a:latin typeface="Times New Roman" panose="02020603050405020304" pitchFamily="18" charset="0"/>
              <a:ea typeface="Times New Roman" panose="02020603050405020304" pitchFamily="18" charset="0"/>
              <a:cs typeface="B Zar" panose="00000400000000000000" pitchFamily="2" charset="-78"/>
            </a:endParaRPr>
          </a:p>
          <a:p>
            <a:pPr marL="342900" lvl="0" indent="-342900" algn="just">
              <a:spcAft>
                <a:spcPts val="1200"/>
              </a:spcAft>
              <a:buFont typeface="+mj-lt"/>
              <a:buAutoNum type="arabicPeriod"/>
              <a:tabLst>
                <a:tab pos="457200" algn="l"/>
              </a:tabLst>
            </a:pPr>
            <a:r>
              <a:rPr lang="en-US" sz="3200" b="1" dirty="0">
                <a:effectLst/>
                <a:latin typeface="Times New Roman" panose="02020603050405020304" pitchFamily="18" charset="0"/>
                <a:ea typeface="Times New Roman" panose="02020603050405020304" pitchFamily="18" charset="0"/>
                <a:cs typeface="Times New Roman" panose="02020603050405020304" pitchFamily="18" charset="0"/>
              </a:rPr>
              <a:t>Center for International Blood &amp; Marrow Transplant Research. Transplant Activity Report. CIBMTR; 2023.</a:t>
            </a:r>
            <a:endParaRPr lang="en-US" sz="3200" b="1" dirty="0">
              <a:effectLst/>
              <a:latin typeface="Times New Roman" panose="02020603050405020304" pitchFamily="18" charset="0"/>
              <a:ea typeface="Times New Roman" panose="02020603050405020304" pitchFamily="18" charset="0"/>
              <a:cs typeface="B Zar" panose="00000400000000000000" pitchFamily="2" charset="-78"/>
            </a:endParaRPr>
          </a:p>
        </p:txBody>
      </p:sp>
      <p:pic>
        <p:nvPicPr>
          <p:cNvPr id="8" name="Picture 7">
            <a:extLst>
              <a:ext uri="{FF2B5EF4-FFF2-40B4-BE49-F238E27FC236}">
                <a16:creationId xmlns:a16="http://schemas.microsoft.com/office/drawing/2014/main" id="{A968CE66-1F5A-4B77-AB2D-178012781E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2868" y="4180105"/>
            <a:ext cx="4650750" cy="5099362"/>
          </a:xfrm>
          <a:prstGeom prst="rect">
            <a:avLst/>
          </a:prstGeom>
        </p:spPr>
      </p:pic>
    </p:spTree>
    <p:extLst>
      <p:ext uri="{BB962C8B-B14F-4D97-AF65-F5344CB8AC3E}">
        <p14:creationId xmlns:p14="http://schemas.microsoft.com/office/powerpoint/2010/main" val="222034817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257</TotalTime>
  <Words>377</Words>
  <Application>Microsoft Office PowerPoint</Application>
  <PresentationFormat>Custom</PresentationFormat>
  <Paragraphs>22</Paragraphs>
  <Slides>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Arial</vt:lpstr>
      <vt:lpstr>Calibri</vt:lpstr>
      <vt:lpstr>Calibri Light</vt:lpstr>
      <vt:lpstr>inherit</vt:lpstr>
      <vt:lpstr>Libre Baskerville</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Sun6404</cp:lastModifiedBy>
  <cp:revision>36</cp:revision>
  <dcterms:created xsi:type="dcterms:W3CDTF">2026-09-07T19:22:54Z</dcterms:created>
  <dcterms:modified xsi:type="dcterms:W3CDTF">2026-09-30T18:58:19Z</dcterms:modified>
</cp:coreProperties>
</file>