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5" d="100"/>
          <a:sy n="25" d="100"/>
        </p:scale>
        <p:origin x="42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107" y="4109285"/>
            <a:ext cx="30544167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cs typeface="B Zar" panose="00000400000000000000" pitchFamily="2" charset="-78"/>
              </a:rPr>
              <a:t>بررسی هزینه-اثربخشی سیستم اطلاعات سلامت در مقایسه با سیستم دستی: مطالعه موردی در مرکز تحقیقاتی درمانی دیابت شهر یزد در سال 1403</a:t>
            </a:r>
            <a:endParaRPr lang="en-US" sz="6000" dirty="0">
              <a:cs typeface="B Zar" panose="00000400000000000000" pitchFamily="2" charset="-78"/>
            </a:endParaRPr>
          </a:p>
          <a:p>
            <a:pPr algn="ctr" defTabSz="4029542">
              <a:spcBef>
                <a:spcPct val="20000"/>
              </a:spcBef>
              <a:defRPr/>
            </a:pP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Code:1368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776151" y="6324083"/>
            <a:ext cx="40485698" cy="622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chemeClr val="tx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مهسا قاسمیان(1)، مهدی رعدآبادی(1)، الهام صافی نجف آبادی(2)، سید علی دریجانی(3)، محمد رنجبر(1)</a:t>
            </a:r>
          </a:p>
          <a:p>
            <a:pPr algn="ctr"/>
            <a:r>
              <a:rPr lang="fa-IR" sz="3600" dirty="0">
                <a:solidFill>
                  <a:schemeClr val="tx1"/>
                </a:solidFill>
                <a:cs typeface="B Zar" panose="00000400000000000000" pitchFamily="2" charset="-78"/>
                <a:sym typeface="Open Sauce Bold"/>
              </a:rPr>
              <a:t>(1)</a:t>
            </a:r>
            <a:r>
              <a:rPr lang="ar-SA" sz="3600" dirty="0">
                <a:solidFill>
                  <a:schemeClr val="tx1"/>
                </a:solidFill>
                <a:cs typeface="B Zar" panose="00000400000000000000" pitchFamily="2" charset="-78"/>
              </a:rPr>
              <a:t> مرکز تحقیقات مدیریت و سیاستگذاری سلامت، گروه علوم مدیریت و اقتصاد سلامت، دانشکده بهداشت، دانشگاه علوم پزشکی شهید صدوقی یزد، یزد، ایران</a:t>
            </a:r>
            <a:endParaRPr lang="en-US" sz="3600" dirty="0">
              <a:solidFill>
                <a:schemeClr val="tx1"/>
              </a:solidFill>
              <a:cs typeface="B Zar" panose="00000400000000000000" pitchFamily="2" charset="-78"/>
            </a:endParaRPr>
          </a:p>
          <a:p>
            <a:pPr algn="ctr" rtl="1"/>
            <a:r>
              <a:rPr lang="fa-IR" sz="3600" baseline="30000" dirty="0">
                <a:solidFill>
                  <a:schemeClr val="tx1"/>
                </a:solidFill>
                <a:cs typeface="B Zar" panose="00000400000000000000" pitchFamily="2" charset="-78"/>
              </a:rPr>
              <a:t> </a:t>
            </a:r>
            <a:r>
              <a:rPr lang="fa-IR" sz="3600" dirty="0">
                <a:solidFill>
                  <a:schemeClr val="tx1"/>
                </a:solidFill>
                <a:cs typeface="B Zar" panose="00000400000000000000" pitchFamily="2" charset="-78"/>
              </a:rPr>
              <a:t>(2)دانشجوی دکتری تخصصی سیاستگذاری سلامت، </a:t>
            </a:r>
            <a:r>
              <a:rPr lang="ar-SA" sz="3600" dirty="0">
                <a:solidFill>
                  <a:schemeClr val="tx1"/>
                </a:solidFill>
                <a:cs typeface="B Zar" panose="00000400000000000000" pitchFamily="2" charset="-78"/>
              </a:rPr>
              <a:t>گروه مدیریت و سیاستگذاری سلامت، دانشکده مدیریت و اطلاع رسانی پزشکی، دانشگاه علوم پزشکی تبریز، تبریز، ایران</a:t>
            </a:r>
            <a:endParaRPr lang="en-US" sz="3600" dirty="0">
              <a:solidFill>
                <a:schemeClr val="tx1"/>
              </a:solidFill>
              <a:cs typeface="B Zar" panose="00000400000000000000" pitchFamily="2" charset="-78"/>
            </a:endParaRPr>
          </a:p>
          <a:p>
            <a:pPr algn="ctr" rtl="1"/>
            <a:r>
              <a:rPr lang="fa-IR" sz="3600" dirty="0">
                <a:solidFill>
                  <a:schemeClr val="tx1"/>
                </a:solidFill>
                <a:cs typeface="B Zar" panose="00000400000000000000" pitchFamily="2" charset="-78"/>
              </a:rPr>
              <a:t>(3)دا</a:t>
            </a:r>
            <a:r>
              <a:rPr lang="ar-SA" sz="3600" dirty="0">
                <a:solidFill>
                  <a:schemeClr val="tx1"/>
                </a:solidFill>
                <a:cs typeface="B Zar" panose="00000400000000000000" pitchFamily="2" charset="-78"/>
              </a:rPr>
              <a:t>نشکده پزشکی، دانشگاه علوم پزشکی شهید صدوقی یزد، یزد، ایران</a:t>
            </a:r>
            <a:endParaRPr lang="en-US" sz="3600" dirty="0">
              <a:solidFill>
                <a:schemeClr val="tx1"/>
              </a:solidFill>
              <a:cs typeface="B Zar" panose="00000400000000000000" pitchFamily="2" charset="-78"/>
            </a:endParaRPr>
          </a:p>
          <a:p>
            <a:pPr algn="ctr" rtl="1"/>
            <a:r>
              <a:rPr lang="en-US" sz="3600" dirty="0">
                <a:solidFill>
                  <a:schemeClr val="tx1"/>
                </a:solidFill>
                <a:cs typeface="B Zar" panose="00000400000000000000" pitchFamily="2" charset="-78"/>
              </a:rPr>
              <a:t>*</a:t>
            </a:r>
            <a:r>
              <a:rPr lang="fa-IR" sz="3600" dirty="0">
                <a:solidFill>
                  <a:schemeClr val="tx1"/>
                </a:solidFill>
                <a:cs typeface="B Zar" panose="00000400000000000000" pitchFamily="2" charset="-78"/>
              </a:rPr>
              <a:t>نویسنده مسئول: محمد رنجبر، </a:t>
            </a:r>
            <a:r>
              <a:rPr lang="ar-SA" sz="3600" dirty="0">
                <a:solidFill>
                  <a:schemeClr val="tx1"/>
                </a:solidFill>
                <a:cs typeface="B Zar" panose="00000400000000000000" pitchFamily="2" charset="-78"/>
              </a:rPr>
              <a:t>مرکز تحقیقات مدیریت و سیاستگذاری سلامت، گروه علوم مدیریت و اقتصاد سلامت، دانشکده بهداشت، دانشگاه علوم پزشکی شهید صدوقی یزد، یزد، ایران</a:t>
            </a:r>
            <a:endParaRPr lang="en-US" sz="3600" dirty="0">
              <a:solidFill>
                <a:schemeClr val="tx1"/>
              </a:solidFill>
              <a:cs typeface="B Zar" panose="00000400000000000000" pitchFamily="2" charset="-78"/>
            </a:endParaRPr>
          </a:p>
          <a:p>
            <a:pPr algn="ctr" rtl="1"/>
            <a:r>
              <a:rPr lang="ar-SA" sz="3600" dirty="0">
                <a:solidFill>
                  <a:schemeClr val="tx1"/>
                </a:solidFill>
                <a:cs typeface="B Zar" panose="00000400000000000000" pitchFamily="2" charset="-78"/>
              </a:rPr>
              <a:t>ایمیل: </a:t>
            </a:r>
            <a:r>
              <a:rPr lang="en-US" sz="3600" dirty="0">
                <a:solidFill>
                  <a:schemeClr val="tx1"/>
                </a:solidFill>
                <a:cs typeface="B Zar" panose="00000400000000000000" pitchFamily="2" charset="-78"/>
              </a:rPr>
              <a:t>ranjbar3079@gmail.com</a:t>
            </a:r>
          </a:p>
          <a:p>
            <a:pPr algn="ctr" rtl="1"/>
            <a:endParaRPr lang="fa-IR" sz="2800" b="1" dirty="0">
              <a:solidFill>
                <a:schemeClr val="tx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742950" indent="-742950" algn="ctr" rtl="1">
              <a:buAutoNum type="arabicParenBoth"/>
            </a:pPr>
            <a:endParaRPr lang="fa-IR" sz="2800" b="1" dirty="0">
              <a:solidFill>
                <a:schemeClr val="tx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algn="ctr" rtl="1"/>
            <a:endParaRPr lang="fa-IR" sz="2800" b="1" dirty="0">
              <a:solidFill>
                <a:schemeClr val="tx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algn="ctr"/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600" b="1" dirty="0">
                <a:cs typeface="B Zar" panose="00000400000000000000" pitchFamily="2" charset="-78"/>
              </a:rPr>
              <a:t>سیستم‌های اطلاعات سلامت با تسهیل دسترسی به اطلاعات دقیق و به‌موقع، نقش مهمی در ارتقای کیفیت و کارایی خدمات، کاهش خطاها و هزینه‌های مراقبت و بهبود فرآیندهای درمانی ایفا می‌کنند</a:t>
            </a:r>
            <a:r>
              <a:rPr lang="en-US" sz="3600" b="1" dirty="0">
                <a:cs typeface="B Zar" panose="00000400000000000000" pitchFamily="2" charset="-78"/>
              </a:rPr>
              <a:t>. </a:t>
            </a:r>
            <a:r>
              <a:rPr lang="fa-IR" sz="3600" b="1" dirty="0">
                <a:cs typeface="B Zar" panose="00000400000000000000" pitchFamily="2" charset="-78"/>
              </a:rPr>
              <a:t>این مطالعه با هدف تحلیل هزینه–اثربخشی سیستم اطلاعات سلامت</a:t>
            </a:r>
            <a:r>
              <a:rPr lang="en-US" sz="3600" b="1" dirty="0">
                <a:cs typeface="B Zar" panose="00000400000000000000" pitchFamily="2" charset="-78"/>
              </a:rPr>
              <a:t> (HIS) </a:t>
            </a:r>
            <a:r>
              <a:rPr lang="fa-IR" sz="3600" b="1" dirty="0">
                <a:cs typeface="B Zar" panose="00000400000000000000" pitchFamily="2" charset="-78"/>
              </a:rPr>
              <a:t>در مقایسه با سیستم دستی در مرکز دیابت استان یزد در سال ۱۴۰۳ انجام شد</a:t>
            </a:r>
            <a:r>
              <a:rPr lang="en-US" sz="3600" b="1" dirty="0">
                <a:cs typeface="B Zar" panose="00000400000000000000" pitchFamily="2" charset="-78"/>
              </a:rPr>
              <a:t>.</a:t>
            </a:r>
          </a:p>
          <a:p>
            <a:pPr algn="just" rtl="1"/>
            <a:endParaRPr lang="en-US" sz="3600" b="1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2" y="11383804"/>
            <a:ext cx="960120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600" b="1" dirty="0">
                <a:cs typeface="B Zar" panose="00000400000000000000" pitchFamily="2" charset="-78"/>
              </a:rPr>
              <a:t>به‌طور کلی، نتایج این مطالعه نشان داد که استقرار سیستم اطلاعات سلامت در مرکز دیابت یزد اثرات مثبت و چندجانبه‌ای بر عملکرد مرکز داشته است. این سیستم علاوه بر ارتقای کیفیت خدمات از دیدگاه مدیران و کارکنان، موجب بهبود فرآیندهای آموزشی و پژوهشی، صرفه‌جویی مالی قابل‌توجه و افزایش کارایی سازمانی شده است. با توجه به کاهش چشمگیر هزینه‌ها و افزایش اثربخشی، می‌توان نتیجه گرفت که </a:t>
            </a:r>
            <a:r>
              <a:rPr lang="en-US" sz="3600" b="1" dirty="0">
                <a:cs typeface="B Zar" panose="00000400000000000000" pitchFamily="2" charset="-78"/>
              </a:rPr>
              <a:t>HIS </a:t>
            </a:r>
            <a:r>
              <a:rPr lang="fa-IR" sz="3600" b="1" dirty="0">
                <a:cs typeface="B Zar" panose="00000400000000000000" pitchFamily="2" charset="-78"/>
              </a:rPr>
              <a:t>از نظر اقتصادی و مدیریتی گزینه‌ای به‌صرفه و کارآمد برای مراکز درمانی محسوب می‌شود. </a:t>
            </a:r>
            <a:endParaRPr lang="en-US" sz="3600" b="1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276641" y="19027921"/>
            <a:ext cx="9972471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sym typeface="Times New Roman"/>
              </a:rPr>
              <a:t>1/</a:t>
            </a:r>
            <a:r>
              <a:rPr lang="en-US" sz="2800" dirty="0"/>
              <a:t>Wager KA, Lee FW, Glaser JP. Health care information systems: a practical approach for health care management. John Wiley &amp; Sons; 2021.</a:t>
            </a:r>
          </a:p>
          <a:p>
            <a:pPr algn="just"/>
            <a:r>
              <a:rPr lang="en-US" sz="2800" dirty="0">
                <a:sym typeface="Times New Roman"/>
              </a:rPr>
              <a:t>2/</a:t>
            </a:r>
            <a:r>
              <a:rPr lang="en-US" sz="2800" dirty="0"/>
              <a:t>Osman MS, Azizan A, Hassan KN, Ghani HA, Hassan NH, Yakub F, et al., editors. BLE-based real-time location system integration with hospital information system to reduce patient waiting time. 2021 International Conference on Electrical, Communication, and Computer Engineering (ICECCE); 2021: IEEE.</a:t>
            </a:r>
          </a:p>
          <a:p>
            <a:pPr algn="just"/>
            <a:r>
              <a:rPr lang="en-US" sz="2800" dirty="0">
                <a:sym typeface="Times New Roman"/>
              </a:rPr>
              <a:t>3/</a:t>
            </a:r>
            <a:r>
              <a:rPr lang="en-US" sz="2800" dirty="0"/>
              <a:t>Fava VMD, </a:t>
            </a:r>
            <a:r>
              <a:rPr lang="en-US" sz="2800" dirty="0" err="1"/>
              <a:t>Lapão</a:t>
            </a:r>
            <a:r>
              <a:rPr lang="en-US" sz="2800" dirty="0"/>
              <a:t> LV. Provision of digital primary health care services: overview of reviews. Journal of Medical Internet Research. 2024;26:e53594.</a:t>
            </a:r>
            <a:endParaRPr lang="en-US" sz="2800" dirty="0">
              <a:sym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9727104" cy="401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600" b="1" dirty="0">
                <a:cs typeface="B Zar" panose="00000400000000000000" pitchFamily="2" charset="-78"/>
              </a:rPr>
              <a:t>پژوهش حاضر یک مطالعه ارزشیابی اقتصادی توصیفی–تحلیلی بود. داده‌ها با استفاده از پرسشنامه طیف لیکرت، مصاحبه و بررسی اسناد مالی جمع‌آوری شد. هزینه‌های سیستم دستی و</a:t>
            </a:r>
            <a:r>
              <a:rPr lang="en-US" sz="3600" b="1" dirty="0">
                <a:cs typeface="B Zar" panose="00000400000000000000" pitchFamily="2" charset="-78"/>
              </a:rPr>
              <a:t> HIS </a:t>
            </a:r>
            <a:r>
              <a:rPr lang="fa-IR" sz="3600" b="1" dirty="0">
                <a:cs typeface="B Zar" panose="00000400000000000000" pitchFamily="2" charset="-78"/>
              </a:rPr>
              <a:t>با چک‌لیست استاندارد ثبت و داده‌ها با</a:t>
            </a:r>
            <a:r>
              <a:rPr lang="en-US" sz="3600" b="1" dirty="0">
                <a:cs typeface="B Zar" panose="00000400000000000000" pitchFamily="2" charset="-78"/>
              </a:rPr>
              <a:t> SPSS </a:t>
            </a:r>
            <a:r>
              <a:rPr lang="fa-IR" sz="3600" b="1" dirty="0">
                <a:cs typeface="B Zar" panose="00000400000000000000" pitchFamily="2" charset="-78"/>
              </a:rPr>
              <a:t>نسخه ۲۱ و نسبت</a:t>
            </a:r>
            <a:r>
              <a:rPr lang="en-US" sz="3600" b="1" dirty="0">
                <a:cs typeface="B Zar" panose="00000400000000000000" pitchFamily="2" charset="-78"/>
              </a:rPr>
              <a:t> ACER </a:t>
            </a:r>
            <a:r>
              <a:rPr lang="fa-IR" sz="3600" b="1" dirty="0">
                <a:cs typeface="B Zar" panose="00000400000000000000" pitchFamily="2" charset="-78"/>
              </a:rPr>
              <a:t>تحلیل شدند. سطح معنی‌داری ۰٫۰۵ در نظر گرفته شد</a:t>
            </a:r>
            <a:r>
              <a:rPr lang="en-US" sz="3600" b="1" dirty="0">
                <a:cs typeface="B Zar" panose="00000400000000000000" pitchFamily="2" charset="-78"/>
              </a:rPr>
              <a:t>.</a:t>
            </a:r>
          </a:p>
          <a:p>
            <a:pPr algn="just" rtl="1"/>
            <a:endParaRPr lang="en-US" sz="3600" b="1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F7A506-5523-9CFF-FCEB-2FD93F938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51" y="4814568"/>
            <a:ext cx="3077489" cy="321459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9F1359-8EB3-B134-62AF-A7B6F83D2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335308"/>
              </p:ext>
            </p:extLst>
          </p:nvPr>
        </p:nvGraphicFramePr>
        <p:xfrm>
          <a:off x="11506514" y="11651318"/>
          <a:ext cx="20139760" cy="6141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34940">
                  <a:extLst>
                    <a:ext uri="{9D8B030D-6E8A-4147-A177-3AD203B41FA5}">
                      <a16:colId xmlns:a16="http://schemas.microsoft.com/office/drawing/2014/main" val="3236509165"/>
                    </a:ext>
                  </a:extLst>
                </a:gridCol>
                <a:gridCol w="5034940">
                  <a:extLst>
                    <a:ext uri="{9D8B030D-6E8A-4147-A177-3AD203B41FA5}">
                      <a16:colId xmlns:a16="http://schemas.microsoft.com/office/drawing/2014/main" val="3195544251"/>
                    </a:ext>
                  </a:extLst>
                </a:gridCol>
                <a:gridCol w="5034940">
                  <a:extLst>
                    <a:ext uri="{9D8B030D-6E8A-4147-A177-3AD203B41FA5}">
                      <a16:colId xmlns:a16="http://schemas.microsoft.com/office/drawing/2014/main" val="1100654092"/>
                    </a:ext>
                  </a:extLst>
                </a:gridCol>
                <a:gridCol w="5034940">
                  <a:extLst>
                    <a:ext uri="{9D8B030D-6E8A-4147-A177-3AD203B41FA5}">
                      <a16:colId xmlns:a16="http://schemas.microsoft.com/office/drawing/2014/main" val="2627856997"/>
                    </a:ext>
                  </a:extLst>
                </a:gridCol>
              </a:tblGrid>
              <a:tr h="11772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تغییر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سیستم HIS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سیستم دستی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شاخص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5350225"/>
                  </a:ext>
                </a:extLst>
              </a:tr>
              <a:tr h="11772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۰٫۸۹۸۸+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۳٫۶۴۱۴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۲٫۷۴۲۶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میانگین کیفیت خدمات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4494531"/>
                  </a:ext>
                </a:extLst>
              </a:tr>
              <a:tr h="11772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۱٬۲۳۰٬۰۰۰٬۰۰۰ صرفه‌جویی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۱۷۰٬۰۰۰٬۰۰۰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۱٬۴۰۰٬۰۰۰٬۰۰۰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هزینه سالانه (تومان)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00680"/>
                  </a:ext>
                </a:extLst>
              </a:tr>
              <a:tr h="11772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۹۰٫۸٪ کاهش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۴۶٫۷ میلیون تومان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۵۱۰ میلیون تومان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هزینه به‌ازای یک واحد کیفیت )ACER(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1016618"/>
                  </a:ext>
                </a:extLst>
              </a:tr>
              <a:tr h="11772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۸۷٫۹٪ کاهش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a-IR" sz="4400" dirty="0">
                          <a:cs typeface="B Zar" panose="00000400000000000000" pitchFamily="2" charset="-78"/>
                        </a:rPr>
                        <a:t>تغییر هزینه سالانه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8959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556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 Nazanin</vt:lpstr>
      <vt:lpstr>B Zar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elham safi</cp:lastModifiedBy>
  <cp:revision>34</cp:revision>
  <dcterms:created xsi:type="dcterms:W3CDTF">2026-09-07T19:22:54Z</dcterms:created>
  <dcterms:modified xsi:type="dcterms:W3CDTF">2026-10-12T15:03:02Z</dcterms:modified>
</cp:coreProperties>
</file>