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4" d="100"/>
          <a:sy n="24" d="100"/>
        </p:scale>
        <p:origin x="658" y="1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6" y="4176739"/>
            <a:ext cx="3054416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en-US" sz="4800" b="1" dirty="0">
                <a:cs typeface="B Zar" panose="00000400000000000000" pitchFamily="2" charset="-78"/>
              </a:rPr>
              <a:t> </a:t>
            </a:r>
            <a:r>
              <a:rPr lang="fa-IR" sz="4800" b="1" dirty="0">
                <a:cs typeface="B Zar" panose="00000400000000000000" pitchFamily="2" charset="-78"/>
              </a:rPr>
              <a:t>ارزیابی کیفیت خدمات مراقبت بهداشتی اولیه و تأثیر آن بر کیفیت زندگی مرتبط با سلامت: مطالعه موردی مرکز جامع سلامت شهر یزد</a:t>
            </a:r>
            <a:endParaRPr lang="en-US" sz="4800" dirty="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176558" y="5152825"/>
            <a:ext cx="36576000" cy="518295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4400" b="1" dirty="0">
                <a:solidFill>
                  <a:schemeClr val="tx1"/>
                </a:solidFill>
                <a:cs typeface="B Zar" panose="00000400000000000000" pitchFamily="2" charset="-78"/>
              </a:rPr>
              <a:t>مهدیه حاجی ابراهیمی، مهدی رعدآبادی ، الهام صافی نجف آبادی</a:t>
            </a:r>
            <a:r>
              <a:rPr lang="fa-IR" sz="4400" b="1" baseline="30000" dirty="0">
                <a:solidFill>
                  <a:schemeClr val="tx1"/>
                </a:solidFill>
                <a:cs typeface="B Zar" panose="00000400000000000000" pitchFamily="2" charset="-78"/>
              </a:rPr>
              <a:t>3</a:t>
            </a:r>
            <a:r>
              <a:rPr lang="fa-IR" sz="4400" b="1" dirty="0">
                <a:solidFill>
                  <a:schemeClr val="tx1"/>
                </a:solidFill>
                <a:cs typeface="B Zar" panose="00000400000000000000" pitchFamily="2" charset="-78"/>
              </a:rPr>
              <a:t>، سید علی دریجانی</a:t>
            </a:r>
            <a:r>
              <a:rPr lang="fa-IR" sz="4400" b="1" baseline="30000" dirty="0">
                <a:solidFill>
                  <a:schemeClr val="tx1"/>
                </a:solidFill>
                <a:cs typeface="B Zar" panose="00000400000000000000" pitchFamily="2" charset="-78"/>
              </a:rPr>
              <a:t>4</a:t>
            </a:r>
            <a:r>
              <a:rPr lang="fa-IR" sz="4400" b="1" dirty="0">
                <a:solidFill>
                  <a:schemeClr val="tx1"/>
                </a:solidFill>
                <a:cs typeface="B Zar" panose="00000400000000000000" pitchFamily="2" charset="-78"/>
              </a:rPr>
              <a:t>، عارفه دهقانی تفتی5 ،محمد رنجبر </a:t>
            </a:r>
            <a:r>
              <a:rPr lang="fa-IR" sz="4400" b="1" baseline="30000" dirty="0">
                <a:solidFill>
                  <a:schemeClr val="tx1"/>
                </a:solidFill>
                <a:cs typeface="B Zar" panose="00000400000000000000" pitchFamily="2" charset="-78"/>
              </a:rPr>
              <a:t>6*</a:t>
            </a:r>
            <a:endParaRPr lang="en-US" sz="4400" dirty="0">
              <a:solidFill>
                <a:schemeClr val="tx1"/>
              </a:solidFill>
              <a:cs typeface="B Zar" panose="00000400000000000000" pitchFamily="2" charset="-78"/>
            </a:endParaRPr>
          </a:p>
          <a:p>
            <a:pPr algn="ctr" rtl="1"/>
            <a:r>
              <a:rPr lang="fa-IR" sz="3200" dirty="0">
                <a:solidFill>
                  <a:schemeClr val="tx1"/>
                </a:solidFill>
                <a:cs typeface="B Zar" panose="00000400000000000000" pitchFamily="2" charset="-78"/>
              </a:rPr>
              <a:t>1</a:t>
            </a:r>
            <a:r>
              <a:rPr lang="ar-SA" sz="3200" dirty="0">
                <a:solidFill>
                  <a:schemeClr val="tx1"/>
                </a:solidFill>
                <a:cs typeface="B Zar" panose="00000400000000000000" pitchFamily="2" charset="-78"/>
              </a:rPr>
              <a:t>کارشناسی مدیریت خدمات بهداشتی درمانی، مرکز تحقیقات مدیریت و سیاست گذاری سلامت، گروه علوم مدیریت و اقتصاد سلامت، دانشکده بهداشت، دانشگاه علوم پزشکی شهید صدوقی یزد، یزد، ایران.</a:t>
            </a:r>
            <a:endParaRPr lang="en-US" sz="3200" dirty="0">
              <a:solidFill>
                <a:schemeClr val="tx1"/>
              </a:solidFill>
              <a:cs typeface="B Zar" panose="00000400000000000000" pitchFamily="2" charset="-78"/>
            </a:endParaRPr>
          </a:p>
          <a:p>
            <a:pPr algn="ctr" rtl="1"/>
            <a:r>
              <a:rPr lang="fa-IR" sz="3200" dirty="0">
                <a:solidFill>
                  <a:schemeClr val="tx1"/>
                </a:solidFill>
                <a:cs typeface="B Zar" panose="00000400000000000000" pitchFamily="2" charset="-78"/>
              </a:rPr>
              <a:t>2</a:t>
            </a:r>
            <a:r>
              <a:rPr lang="ar-SA" sz="3200" dirty="0">
                <a:solidFill>
                  <a:schemeClr val="tx1"/>
                </a:solidFill>
                <a:cs typeface="B Zar" panose="00000400000000000000" pitchFamily="2" charset="-78"/>
              </a:rPr>
              <a:t>استادیار اقتصاد سلامت، گروه علوم مدیریت و اقتصاد سلامت، دانشکده بهداشت، دانشگاه علوم پزشکی شهید صدوقی یزد، یزد، ایران</a:t>
            </a:r>
            <a:endParaRPr lang="en-US" sz="3200" dirty="0">
              <a:solidFill>
                <a:schemeClr val="tx1"/>
              </a:solidFill>
              <a:cs typeface="B Zar" panose="00000400000000000000" pitchFamily="2" charset="-78"/>
            </a:endParaRPr>
          </a:p>
          <a:p>
            <a:pPr algn="ctr" rtl="1"/>
            <a:r>
              <a:rPr lang="ar-SA" sz="3200" dirty="0">
                <a:solidFill>
                  <a:schemeClr val="tx1"/>
                </a:solidFill>
                <a:cs typeface="B Zar" panose="00000400000000000000" pitchFamily="2" charset="-78"/>
              </a:rPr>
              <a:t>3دانشجوی دکتری تخصصی سیاستگذاری سلامت، گروه مدیریت و سیاستگذاری سلامت، دانشکده مدیریت و اطلاع رسانی پزشکی، دانشگاه علوم پزشکی تبریز، تبریز، ایران</a:t>
            </a:r>
            <a:endParaRPr lang="en-US" sz="3200" dirty="0">
              <a:solidFill>
                <a:schemeClr val="tx1"/>
              </a:solidFill>
              <a:cs typeface="B Zar" panose="00000400000000000000" pitchFamily="2" charset="-78"/>
            </a:endParaRPr>
          </a:p>
          <a:p>
            <a:pPr algn="ctr" rtl="1"/>
            <a:r>
              <a:rPr lang="ar-SA" sz="3200" dirty="0">
                <a:solidFill>
                  <a:schemeClr val="tx1"/>
                </a:solidFill>
                <a:cs typeface="B Zar" panose="00000400000000000000" pitchFamily="2" charset="-78"/>
              </a:rPr>
              <a:t>4دانشکده پزشکی، دانشگاه علوم پزشکی شهید صدوقی یزد، یزد، ایران</a:t>
            </a:r>
            <a:endParaRPr lang="en-US" sz="3200" dirty="0">
              <a:solidFill>
                <a:schemeClr val="tx1"/>
              </a:solidFill>
              <a:cs typeface="B Zar" panose="00000400000000000000" pitchFamily="2" charset="-78"/>
            </a:endParaRPr>
          </a:p>
          <a:p>
            <a:pPr algn="ctr" rtl="1"/>
            <a:r>
              <a:rPr lang="ar-SA" sz="3200" dirty="0">
                <a:solidFill>
                  <a:schemeClr val="tx1"/>
                </a:solidFill>
                <a:cs typeface="B Zar" panose="00000400000000000000" pitchFamily="2" charset="-78"/>
              </a:rPr>
              <a:t>5استادیار آمار زیستی، گروه آمار زیستی و اپیدمیولوژی، دانشکده بهداشت، دانشگاه علوم پزشکی شهید صدوقی یزد، یزد، ایران</a:t>
            </a:r>
            <a:endParaRPr lang="en-US" sz="3200" dirty="0">
              <a:solidFill>
                <a:schemeClr val="tx1"/>
              </a:solidFill>
              <a:cs typeface="B Zar" panose="00000400000000000000" pitchFamily="2" charset="-78"/>
            </a:endParaRPr>
          </a:p>
          <a:p>
            <a:pPr algn="ctr" rtl="1"/>
            <a:r>
              <a:rPr lang="ar-SA" sz="3200" dirty="0">
                <a:solidFill>
                  <a:schemeClr val="tx1"/>
                </a:solidFill>
                <a:cs typeface="B Zar" panose="00000400000000000000" pitchFamily="2" charset="-78"/>
              </a:rPr>
              <a:t>6استاد سیاستگذاری سلامت، گروه علوم مدیریت و اقتصاد سلامت، دانشکده بهداشت، دانشگاه علوم پزشکی شهید صدوقی یزد، یزد، ایران</a:t>
            </a:r>
            <a:endParaRPr lang="en-US" sz="3200" dirty="0">
              <a:solidFill>
                <a:schemeClr val="tx1"/>
              </a:solidFill>
              <a:cs typeface="B Zar" panose="00000400000000000000" pitchFamily="2" charset="-78"/>
            </a:endParaRPr>
          </a:p>
          <a:p>
            <a:pPr algn="ctr" rtl="1"/>
            <a:r>
              <a:rPr lang="en-US" sz="3200" dirty="0">
                <a:solidFill>
                  <a:schemeClr val="tx1"/>
                </a:solidFill>
                <a:cs typeface="B Zar" panose="00000400000000000000" pitchFamily="2" charset="-78"/>
              </a:rPr>
              <a:t>*</a:t>
            </a:r>
            <a:r>
              <a:rPr lang="ar-SA" sz="3200" dirty="0">
                <a:solidFill>
                  <a:schemeClr val="tx1"/>
                </a:solidFill>
                <a:cs typeface="B Zar" panose="00000400000000000000" pitchFamily="2" charset="-78"/>
              </a:rPr>
              <a:t>نویسنده مسئول: محمد رنجبر، مرکز تحقیقات مدیریت و سیاستگذاری سلامت، گروه علوم مدیریت و اقتصاد سلامت، دانشکده بهداشت، دانشگاه علوم پزشکی شهید صدوقی یزد، یزد، ایران</a:t>
            </a:r>
            <a:r>
              <a:rPr lang="fa-IR" sz="3200" dirty="0">
                <a:solidFill>
                  <a:schemeClr val="tx1"/>
                </a:solidFill>
                <a:cs typeface="B Zar" panose="00000400000000000000" pitchFamily="2" charset="-78"/>
              </a:rPr>
              <a:t> / ایمیل</a:t>
            </a:r>
            <a:r>
              <a:rPr lang="fa-IR" sz="3200" b="1" dirty="0">
                <a:solidFill>
                  <a:schemeClr val="tx1"/>
                </a:solidFill>
                <a:cs typeface="B Zar" panose="00000400000000000000" pitchFamily="2" charset="-78"/>
              </a:rPr>
              <a:t>:</a:t>
            </a:r>
            <a:r>
              <a:rPr lang="en-US" sz="3200" dirty="0">
                <a:solidFill>
                  <a:schemeClr val="tx1"/>
                </a:solidFill>
                <a:cs typeface="B Zar" panose="00000400000000000000" pitchFamily="2" charset="-78"/>
              </a:rPr>
              <a:t>ranjbar3079@gmail.com</a:t>
            </a:r>
          </a:p>
          <a:p>
            <a:pPr algn="ctr"/>
            <a:endParaRPr lang="en-US" sz="2000" dirty="0">
              <a:solidFill>
                <a:schemeClr val="tx1"/>
              </a:solidFill>
              <a:latin typeface="Times New Roman" panose="02020603050405020304" pitchFamily="18" charset="0"/>
              <a:cs typeface="B Zar" panose="00000400000000000000" pitchFamily="2" charset="-78"/>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rtl="1"/>
            <a:r>
              <a:rPr lang="fa-IR" sz="3600" b="1" dirty="0">
                <a:cs typeface="B Zar" panose="00000400000000000000" pitchFamily="2" charset="-78"/>
              </a:rPr>
              <a:t>مراقبت‌های بهداشتی اولیه به‌عنوان نخستین سطح تماس با نظام سلامت، نقش مهمی در ارتقای کیفیت زندگی مرتبط با سلامت دارد. ارزیابی کیفیت خدمات در این سطح می‌تواند به شناسایی نقاط قوت و ضعف و بهبود عملکرد مراکز سلامت کمک کند. این مطالعه با هدف ارزیابی کیفیت خدمات مراقبت‌های بهداشتی اولیه و بررسی ارتباط آن با کیفیت زندگی مرتبط با سلامت در مراجعان مرکز جامع سلامت اکبری انجام شد</a:t>
            </a:r>
            <a:r>
              <a:rPr lang="en-US" sz="3600" b="1" dirty="0">
                <a:cs typeface="B Zar" panose="00000400000000000000" pitchFamily="2" charset="-78"/>
              </a:rPr>
              <a:t>.</a:t>
            </a:r>
            <a:endParaRPr lang="en-US" sz="3600" dirty="0">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0999067"/>
            <a:ext cx="9857035" cy="6555641"/>
          </a:xfrm>
          <a:prstGeom prst="rect">
            <a:avLst/>
          </a:prstGeom>
          <a:noFill/>
        </p:spPr>
        <p:txBody>
          <a:bodyPr wrap="square" rtlCol="0">
            <a:spAutoFit/>
          </a:bodyPr>
          <a:lstStyle>
            <a:defPPr>
              <a:defRPr kern="1200"/>
            </a:defPPr>
          </a:lstStyle>
          <a:p>
            <a:pPr lvl="0" algn="just" rtl="1"/>
            <a:r>
              <a:rPr lang="fa-IR" sz="2800" b="1" dirty="0">
                <a:cs typeface="B Zar" panose="00000400000000000000" pitchFamily="2" charset="-78"/>
              </a:rPr>
              <a:t>سلامت روان و سرزندگی: ارتباط مثبت و معنادار با کیفیت خدمات مراقبت‌های بهداشتی اولیه.</a:t>
            </a:r>
          </a:p>
          <a:p>
            <a:pPr lvl="0" algn="just" rtl="1"/>
            <a:r>
              <a:rPr lang="fa-IR" sz="2800" b="1" dirty="0">
                <a:cs typeface="B Zar" panose="00000400000000000000" pitchFamily="2" charset="-78"/>
              </a:rPr>
              <a:t>سلامت جسمانی: بهبود آن احتمالاً به مداخلات تخصصی‌تر و تقویت نظام ارجاع نیاز دارد.</a:t>
            </a:r>
          </a:p>
          <a:p>
            <a:pPr lvl="0" algn="just" rtl="1"/>
            <a:r>
              <a:rPr lang="fa-IR" sz="2800" b="1" dirty="0">
                <a:cs typeface="B Zar" panose="00000400000000000000" pitchFamily="2" charset="-78"/>
              </a:rPr>
              <a:t>تفاوت‌های جمعیت‌شناختی: مردان کیفیت خدمات را بالاتر ارزیابی کردند؛ تحصیلات پایین‌تر با درد بیشتر مرتبط بود.</a:t>
            </a:r>
          </a:p>
          <a:p>
            <a:pPr lvl="0" algn="just" rtl="1"/>
            <a:r>
              <a:rPr lang="fa-IR" sz="2800" b="1" dirty="0">
                <a:cs typeface="B Zar" panose="00000400000000000000" pitchFamily="2" charset="-78"/>
              </a:rPr>
              <a:t>تداوم مراقبت: مراجعات مکرر با عملکرد اجتماعی بهتر ارتباط داشت.</a:t>
            </a:r>
          </a:p>
          <a:p>
            <a:pPr lvl="0" algn="just" rtl="1"/>
            <a:r>
              <a:rPr lang="fa-IR" sz="2800" b="1" i="1" dirty="0">
                <a:cs typeface="B Zar" panose="00000400000000000000" pitchFamily="2" charset="-78"/>
              </a:rPr>
              <a:t>پیشنهادهای سیاستی:</a:t>
            </a:r>
          </a:p>
          <a:p>
            <a:pPr lvl="0" algn="just" rtl="1"/>
            <a:r>
              <a:rPr lang="fa-IR" sz="2800" b="1" dirty="0">
                <a:cs typeface="B Zar" panose="00000400000000000000" pitchFamily="2" charset="-78"/>
              </a:rPr>
              <a:t>ارتقای کیفیت خدمات با تأکید بر ابعاد روانی‌ـ‌اجتماعی.</a:t>
            </a:r>
          </a:p>
          <a:p>
            <a:pPr lvl="0" algn="just" rtl="1"/>
            <a:r>
              <a:rPr lang="fa-IR" sz="2800" b="1" dirty="0">
                <a:cs typeface="B Zar" panose="00000400000000000000" pitchFamily="2" charset="-78"/>
              </a:rPr>
              <a:t>طراحی خدمات متناسب با نیازهای گروه‌های آسیب‌پذیر، به‌ویژه زنان و افراد با تحصیلات پایین‌تر.</a:t>
            </a:r>
          </a:p>
          <a:p>
            <a:pPr lvl="0" algn="just" rtl="1"/>
            <a:r>
              <a:rPr lang="fa-IR" sz="2800" b="1" dirty="0">
                <a:cs typeface="B Zar" panose="00000400000000000000" pitchFamily="2" charset="-78"/>
              </a:rPr>
              <a:t>تقویت پیگیری منظم بیماران و نظام ارجاع هماهنگ.</a:t>
            </a:r>
          </a:p>
          <a:p>
            <a:pPr algn="just" rtl="1"/>
            <a:r>
              <a:rPr lang="fa-IR" sz="2800" b="1" i="1" dirty="0">
                <a:cs typeface="B Zar" panose="00000400000000000000" pitchFamily="2" charset="-78"/>
              </a:rPr>
              <a:t>پیام کلیدی: </a:t>
            </a:r>
            <a:r>
              <a:rPr lang="fa-IR" sz="2800" b="1" dirty="0">
                <a:cs typeface="B Zar" panose="00000400000000000000" pitchFamily="2" charset="-78"/>
              </a:rPr>
              <a:t>ارتقای کیفیت مراقبت‌های اولیه باید هم‌زمان بر بهبود ابعاد روانی‌ـ‌اجتماعی، تداوم مراقبت و پاسخ‌گویی به نیازهای متفاوت گروه‌های جمعیتی متمرکز باشد.</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1" y="18997295"/>
            <a:ext cx="9729118" cy="5416868"/>
          </a:xfrm>
          <a:prstGeom prst="rect">
            <a:avLst/>
          </a:prstGeom>
        </p:spPr>
        <p:txBody>
          <a:bodyPr wrap="square" lIns="0" tIns="0" rIns="0" bIns="0" rtlCol="0" anchor="t">
            <a:spAutoFit/>
          </a:bodyPr>
          <a:lstStyle/>
          <a:p>
            <a:pPr algn="just"/>
            <a:r>
              <a:rPr lang="en-US" sz="3200" b="1" dirty="0"/>
              <a:t>1/Organization WHO. Primary health care</a:t>
            </a:r>
            <a:r>
              <a:rPr lang="fa-IR" sz="3200" b="1" dirty="0"/>
              <a:t>.</a:t>
            </a:r>
            <a:r>
              <a:rPr lang="en-US" sz="3200" b="1" dirty="0"/>
              <a:t> Geneva, Switzerland: World Health Organization; 2025</a:t>
            </a:r>
            <a:r>
              <a:rPr lang="fa-IR" sz="3200" b="1" dirty="0"/>
              <a:t>.</a:t>
            </a:r>
          </a:p>
          <a:p>
            <a:pPr algn="just"/>
            <a:r>
              <a:rPr lang="en-US" sz="3200" dirty="0">
                <a:solidFill>
                  <a:srgbClr val="000001"/>
                </a:solidFill>
                <a:latin typeface="Times New Roman"/>
                <a:ea typeface="Times New Roman"/>
                <a:cs typeface="B Zar" panose="00000400000000000000" pitchFamily="2" charset="-78"/>
                <a:sym typeface="Times New Roman"/>
              </a:rPr>
              <a:t>2/</a:t>
            </a:r>
            <a:r>
              <a:rPr lang="en-US" sz="3200" b="1" dirty="0"/>
              <a:t>Li X, Krumholz HM, Yip W, Cheng KK, De </a:t>
            </a:r>
            <a:r>
              <a:rPr lang="en-US" sz="3200" b="1" dirty="0" err="1"/>
              <a:t>Maeseneer</a:t>
            </a:r>
            <a:r>
              <a:rPr lang="en-US" sz="3200" b="1" dirty="0"/>
              <a:t> J, Meng Q, et al. Quality of primary health care in China: challenges and recommendations. The Lancet. 2020;395(10239):1802-12</a:t>
            </a:r>
            <a:r>
              <a:rPr lang="fa-IR" sz="3200" b="1" dirty="0"/>
              <a:t>.</a:t>
            </a:r>
            <a:endParaRPr lang="en-US" sz="3200" dirty="0"/>
          </a:p>
          <a:p>
            <a:pPr algn="just"/>
            <a:r>
              <a:rPr lang="en-US" sz="3200" dirty="0">
                <a:solidFill>
                  <a:srgbClr val="000001"/>
                </a:solidFill>
                <a:latin typeface="Times New Roman"/>
                <a:ea typeface="Times New Roman"/>
                <a:cs typeface="B Zar" panose="00000400000000000000" pitchFamily="2" charset="-78"/>
                <a:sym typeface="Times New Roman"/>
              </a:rPr>
              <a:t>3/</a:t>
            </a:r>
            <a:r>
              <a:rPr lang="en-US" sz="3200" b="1" dirty="0"/>
              <a:t>Rezapour R, Tabrizi JS, </a:t>
            </a:r>
            <a:r>
              <a:rPr lang="en-US" sz="3200" b="1" dirty="0" err="1"/>
              <a:t>Farahbakhsh</a:t>
            </a:r>
            <a:r>
              <a:rPr lang="en-US" sz="3200" b="1" dirty="0"/>
              <a:t> M, Saadati M, </a:t>
            </a:r>
            <a:r>
              <a:rPr lang="en-US" sz="3200" b="1" dirty="0" err="1"/>
              <a:t>Abdolahi</a:t>
            </a:r>
            <a:r>
              <a:rPr lang="en-US" sz="3200" b="1" dirty="0"/>
              <a:t> HM. Developing Iranian primary health care quality framework: a national study. BMC public health. 2019;19(1):911</a:t>
            </a:r>
            <a:r>
              <a:rPr lang="fa-IR" sz="3200" b="1" dirty="0"/>
              <a:t>.</a:t>
            </a:r>
            <a:endParaRPr lang="en-US" sz="3200" dirty="0"/>
          </a:p>
          <a:p>
            <a:pPr algn="just"/>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90" name="TextBox 33">
            <a:extLst>
              <a:ext uri="{FF2B5EF4-FFF2-40B4-BE49-F238E27FC236}">
                <a16:creationId xmlns:a16="http://schemas.microsoft.com/office/drawing/2014/main" id="{BE9FA710-7291-447F-A2BE-320A81CA8269}"/>
              </a:ext>
            </a:extLst>
          </p:cNvPr>
          <p:cNvSpPr txBox="1"/>
          <p:nvPr/>
        </p:nvSpPr>
        <p:spPr>
          <a:xfrm>
            <a:off x="36509748" y="9325402"/>
            <a:ext cx="5359399" cy="538609"/>
          </a:xfrm>
          <a:prstGeom prst="rect">
            <a:avLst/>
          </a:prstGeom>
        </p:spPr>
        <p:txBody>
          <a:bodyPr wrap="square" lIns="0" tIns="0" rIns="0" bIns="0" rtlCol="0" anchor="t">
            <a:spAutoFit/>
          </a:bodyPr>
          <a:lstStyle/>
          <a:p>
            <a:pPr>
              <a:lnSpc>
                <a:spcPts val="4200"/>
              </a:lnSpc>
            </a:pPr>
            <a:r>
              <a:rPr lang="fa-IR" sz="3200" dirty="0">
                <a:solidFill>
                  <a:srgbClr val="000001"/>
                </a:solidFill>
                <a:latin typeface="Times New Roman" panose="02020603050405020304" pitchFamily="18" charset="0"/>
                <a:ea typeface="Open Sauce"/>
                <a:cs typeface="B Zar" panose="00000400000000000000" pitchFamily="2" charset="-78"/>
                <a:sym typeface="Open Sauce"/>
              </a:rPr>
              <a:t>چکیده تصویری (در صورت موجود بودن)</a:t>
            </a:r>
            <a:endParaRPr lang="en-US" sz="3200" dirty="0">
              <a:solidFill>
                <a:srgbClr val="000001"/>
              </a:solidFill>
              <a:latin typeface="Times New Roman" panose="02020603050405020304" pitchFamily="18" charset="0"/>
              <a:ea typeface="Open Sauce"/>
              <a:cs typeface="B Zar" panose="00000400000000000000" pitchFamily="2" charset="-78"/>
              <a:sym typeface="Open Sauce"/>
            </a:endParaRPr>
          </a:p>
        </p:txBody>
      </p:sp>
      <p:pic>
        <p:nvPicPr>
          <p:cNvPr id="3" name="Picture 2">
            <a:extLst>
              <a:ext uri="{FF2B5EF4-FFF2-40B4-BE49-F238E27FC236}">
                <a16:creationId xmlns:a16="http://schemas.microsoft.com/office/drawing/2014/main" id="{4509BF5F-A123-4828-A391-618FE915990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6750565" y="5652185"/>
            <a:ext cx="4511284" cy="3491089"/>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b="1" dirty="0">
                <a:cs typeface="B Zar" panose="00000400000000000000" pitchFamily="2" charset="-78"/>
              </a:rPr>
              <a:t>این پژوهش توصیفی–تحلیلی و مقطعی در سال ۱۴۰۳ بر روی ۱۶۲ نفر از مراجعان مرکز جامع سلامت اکبری انجام شد. نمونه‌گیری به روش در دسترس صورت گرفت. داده‌ها با استفاده از پرسشنامه ۲۴ سؤالی کیفیت خدمات مبتنی بر اصول خدمات بهداشتی اولیه و پرسشنامه</a:t>
            </a:r>
            <a:r>
              <a:rPr lang="en-US" sz="3600" b="1" dirty="0">
                <a:cs typeface="B Zar" panose="00000400000000000000" pitchFamily="2" charset="-78"/>
              </a:rPr>
              <a:t> SF-6D </a:t>
            </a:r>
            <a:r>
              <a:rPr lang="fa-IR" sz="3600" b="1" dirty="0">
                <a:cs typeface="B Zar" panose="00000400000000000000" pitchFamily="2" charset="-78"/>
              </a:rPr>
              <a:t>گردآوری و با نرم‌افزار</a:t>
            </a:r>
            <a:r>
              <a:rPr lang="en-US" sz="3600" b="1" dirty="0">
                <a:cs typeface="B Zar" panose="00000400000000000000" pitchFamily="2" charset="-78"/>
              </a:rPr>
              <a:t> SPSS </a:t>
            </a:r>
            <a:r>
              <a:rPr lang="fa-IR" sz="3600" b="1" dirty="0">
                <a:cs typeface="B Zar" panose="00000400000000000000" pitchFamily="2" charset="-78"/>
              </a:rPr>
              <a:t>نسخه ۲۶ و آزمون‌های تی مستقل، آنالیز واریانس، من‌ویتنی و ضریب همبستگی اسپیرمن در سطح معناداری ۰/۰۵ تحلیل شدند</a:t>
            </a:r>
            <a:r>
              <a:rPr lang="en-US" sz="3600" b="1" dirty="0">
                <a:cs typeface="B Zar" panose="00000400000000000000" pitchFamily="2" charset="-78"/>
              </a:rPr>
              <a:t>.</a:t>
            </a:r>
            <a:endParaRPr lang="en-US" sz="3600" dirty="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657208" y="11068291"/>
            <a:ext cx="20211657" cy="290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b="1" dirty="0">
                <a:cs typeface="B Zar" panose="00000400000000000000" pitchFamily="2" charset="-78"/>
              </a:rPr>
              <a:t>میانگین نمره کیفیت خدمات ۳/۹۵±۰/۶۹ و کیفیت زندگی مرتبط با سلامت ۲/۹۱±۰/۶۴ بود. بین جنسیت و کیفیت خدمات تفاوت معناداری مشاهده شد</a:t>
            </a:r>
            <a:r>
              <a:rPr lang="en-US" sz="3600" b="1" dirty="0">
                <a:cs typeface="B Zar" panose="00000400000000000000" pitchFamily="2" charset="-78"/>
              </a:rPr>
              <a:t> (p=0.008) </a:t>
            </a:r>
            <a:r>
              <a:rPr lang="fa-IR" sz="3600" b="1" dirty="0">
                <a:cs typeface="B Zar" panose="00000400000000000000" pitchFamily="2" charset="-78"/>
              </a:rPr>
              <a:t>و مردان کیفیت خدمات را مطلوب‌تر ارزیابی کردند. همچنین، بین کیفیت خدمات و ابعاد سرزندگی</a:t>
            </a:r>
            <a:r>
              <a:rPr lang="en-US" sz="3600" b="1" dirty="0">
                <a:cs typeface="B Zar" panose="00000400000000000000" pitchFamily="2" charset="-78"/>
              </a:rPr>
              <a:t> (r=0.19</a:t>
            </a:r>
            <a:r>
              <a:rPr lang="fa-IR" sz="3600" b="1" dirty="0">
                <a:cs typeface="B Zar" panose="00000400000000000000" pitchFamily="2" charset="-78"/>
              </a:rPr>
              <a:t>، </a:t>
            </a:r>
            <a:r>
              <a:rPr lang="en-US" sz="3600" b="1" dirty="0">
                <a:cs typeface="B Zar" panose="00000400000000000000" pitchFamily="2" charset="-78"/>
              </a:rPr>
              <a:t>p&lt;0.01) </a:t>
            </a:r>
            <a:r>
              <a:rPr lang="fa-IR" sz="3600" b="1" dirty="0">
                <a:cs typeface="B Zar" panose="00000400000000000000" pitchFamily="2" charset="-78"/>
              </a:rPr>
              <a:t>و سلامت روانی</a:t>
            </a:r>
            <a:r>
              <a:rPr lang="en-US" sz="3600" b="1" dirty="0">
                <a:cs typeface="B Zar" panose="00000400000000000000" pitchFamily="2" charset="-78"/>
              </a:rPr>
              <a:t> (r=0.115</a:t>
            </a:r>
            <a:r>
              <a:rPr lang="fa-IR" sz="3600" b="1" dirty="0">
                <a:cs typeface="B Zar" panose="00000400000000000000" pitchFamily="2" charset="-78"/>
              </a:rPr>
              <a:t>، </a:t>
            </a:r>
            <a:r>
              <a:rPr lang="en-US" sz="3600" b="1" dirty="0">
                <a:cs typeface="B Zar" panose="00000400000000000000" pitchFamily="2" charset="-78"/>
              </a:rPr>
              <a:t>p&lt;0.01) </a:t>
            </a:r>
            <a:r>
              <a:rPr lang="fa-IR" sz="3600" b="1" dirty="0">
                <a:cs typeface="B Zar" panose="00000400000000000000" pitchFamily="2" charset="-78"/>
              </a:rPr>
              <a:t>رابطه مثبت و معناداری وجود داشت، در حالی که این رابطه با درد و عملکرد فیزیکی معنادار نبود. تأهل، نوع بیمه و دفعات مراجعه نیز ارتباط معناداری با کیفیت خدمات یا کیفیت زندگی نداشتند</a:t>
            </a:r>
            <a:r>
              <a:rPr lang="en-US" sz="3600" b="1" dirty="0">
                <a:cs typeface="B Zar" panose="00000400000000000000" pitchFamily="2" charset="-78"/>
              </a:rPr>
              <a:t>.</a:t>
            </a:r>
            <a:endParaRPr lang="en-US" sz="3600" dirty="0">
              <a:cs typeface="B Zar" panose="00000400000000000000" pitchFamily="2" charset="-78"/>
            </a:endParaRPr>
          </a:p>
        </p:txBody>
      </p:sp>
      <p:pic>
        <p:nvPicPr>
          <p:cNvPr id="2" name="Picture 1">
            <a:extLst>
              <a:ext uri="{FF2B5EF4-FFF2-40B4-BE49-F238E27FC236}">
                <a16:creationId xmlns:a16="http://schemas.microsoft.com/office/drawing/2014/main" id="{CACC7A7F-B3D5-F22C-C145-F2AE55CB7D11}"/>
              </a:ext>
            </a:extLst>
          </p:cNvPr>
          <p:cNvPicPr>
            <a:picLocks noChangeAspect="1"/>
          </p:cNvPicPr>
          <p:nvPr/>
        </p:nvPicPr>
        <p:blipFill>
          <a:blip r:embed="rId4"/>
          <a:stretch>
            <a:fillRect/>
          </a:stretch>
        </p:blipFill>
        <p:spPr>
          <a:xfrm>
            <a:off x="885328" y="4667505"/>
            <a:ext cx="3315207" cy="3491089"/>
          </a:xfrm>
          <a:prstGeom prst="rect">
            <a:avLst/>
          </a:prstGeom>
        </p:spPr>
      </p:pic>
      <p:pic>
        <p:nvPicPr>
          <p:cNvPr id="8" name="Picture 7">
            <a:extLst>
              <a:ext uri="{FF2B5EF4-FFF2-40B4-BE49-F238E27FC236}">
                <a16:creationId xmlns:a16="http://schemas.microsoft.com/office/drawing/2014/main" id="{9382FA0B-ADCF-5857-2FEB-0EC7F917F3A8}"/>
              </a:ext>
            </a:extLst>
          </p:cNvPr>
          <p:cNvPicPr>
            <a:picLocks noChangeAspect="1"/>
          </p:cNvPicPr>
          <p:nvPr/>
        </p:nvPicPr>
        <p:blipFill>
          <a:blip r:embed="rId5"/>
          <a:stretch>
            <a:fillRect/>
          </a:stretch>
        </p:blipFill>
        <p:spPr>
          <a:xfrm>
            <a:off x="10335363" y="18207730"/>
            <a:ext cx="8824995" cy="5894544"/>
          </a:xfrm>
          <a:prstGeom prst="rect">
            <a:avLst/>
          </a:prstGeom>
        </p:spPr>
      </p:pic>
      <p:pic>
        <p:nvPicPr>
          <p:cNvPr id="11" name="Picture 10">
            <a:extLst>
              <a:ext uri="{FF2B5EF4-FFF2-40B4-BE49-F238E27FC236}">
                <a16:creationId xmlns:a16="http://schemas.microsoft.com/office/drawing/2014/main" id="{B3C08796-AA12-9673-E90A-3455D7384AF3}"/>
              </a:ext>
            </a:extLst>
          </p:cNvPr>
          <p:cNvPicPr>
            <a:picLocks noChangeAspect="1"/>
          </p:cNvPicPr>
          <p:nvPr/>
        </p:nvPicPr>
        <p:blipFill>
          <a:blip r:embed="rId6"/>
          <a:stretch>
            <a:fillRect/>
          </a:stretch>
        </p:blipFill>
        <p:spPr>
          <a:xfrm>
            <a:off x="20031864" y="13943507"/>
            <a:ext cx="11797643" cy="786509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495</TotalTime>
  <Words>738</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elham safi</cp:lastModifiedBy>
  <cp:revision>33</cp:revision>
  <dcterms:created xsi:type="dcterms:W3CDTF">2026-09-07T19:22:54Z</dcterms:created>
  <dcterms:modified xsi:type="dcterms:W3CDTF">2026-10-12T14:54:39Z</dcterms:modified>
</cp:coreProperties>
</file>