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4" d="100"/>
          <a:sy n="24" d="100"/>
        </p:scale>
        <p:origin x="658" y="1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10/12/2026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61noori@gmail.com" TargetMode="External"/><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965581" y="3961481"/>
            <a:ext cx="30544167"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a:r>
              <a:rPr lang="en-US" sz="5400" b="1" dirty="0"/>
              <a:t>Identifying the components of providing hospital medical services to children and adolescents: a systematic review</a:t>
            </a:r>
            <a:endParaRPr lang="en-US" sz="5400" dirty="0"/>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Code:1541</a:t>
            </a:r>
            <a:endParaRPr lang="fa-IR" sz="4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en-US" sz="5400" dirty="0">
                <a:solidFill>
                  <a:schemeClr val="accent1"/>
                </a:solidFill>
                <a:cs typeface="B Nazanin" panose="00000400000000000000" pitchFamily="2" charset="-78"/>
              </a:rPr>
              <a:t>Author’s</a:t>
            </a:r>
            <a:r>
              <a:rPr lang="fa-IR" sz="5400" dirty="0">
                <a:solidFill>
                  <a:schemeClr val="accent1"/>
                </a:solidFill>
                <a:cs typeface="B Nazanin" panose="00000400000000000000" pitchFamily="2" charset="-78"/>
              </a:rPr>
              <a:t> </a:t>
            </a:r>
            <a:r>
              <a:rPr lang="en-US" sz="5400" dirty="0">
                <a:solidFill>
                  <a:schemeClr val="accent1"/>
                </a:solidFill>
                <a:cs typeface="B Nazanin" panose="00000400000000000000" pitchFamily="2" charset="-78"/>
              </a:rPr>
              <a:t>photo</a:t>
            </a: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6773607" y="5858390"/>
            <a:ext cx="32232600" cy="3416320"/>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GB" sz="5400" b="1" dirty="0">
                <a:solidFill>
                  <a:schemeClr val="tx1"/>
                </a:solidFill>
                <a:latin typeface="+mn-lt"/>
              </a:rPr>
              <a:t>Leila</a:t>
            </a:r>
            <a:r>
              <a:rPr lang="en-GB" sz="5400" b="1" baseline="30000" dirty="0">
                <a:solidFill>
                  <a:schemeClr val="tx1"/>
                </a:solidFill>
                <a:latin typeface="+mn-lt"/>
              </a:rPr>
              <a:t>  </a:t>
            </a:r>
            <a:r>
              <a:rPr lang="en-GB" sz="5400" b="1" dirty="0" err="1">
                <a:solidFill>
                  <a:schemeClr val="tx1"/>
                </a:solidFill>
                <a:latin typeface="+mn-lt"/>
              </a:rPr>
              <a:t>Mohammadinia</a:t>
            </a:r>
            <a:r>
              <a:rPr lang="en-US" sz="5400" b="1" baseline="30000" dirty="0">
                <a:solidFill>
                  <a:schemeClr val="tx1"/>
                </a:solidFill>
                <a:latin typeface="+mn-lt"/>
              </a:rPr>
              <a:t>1</a:t>
            </a:r>
            <a:r>
              <a:rPr lang="en-GB" sz="5400" b="1" dirty="0">
                <a:solidFill>
                  <a:schemeClr val="tx1"/>
                </a:solidFill>
                <a:latin typeface="+mn-lt"/>
              </a:rPr>
              <a:t>,</a:t>
            </a:r>
            <a:r>
              <a:rPr lang="en-GB" sz="5400" b="1" baseline="30000" dirty="0">
                <a:solidFill>
                  <a:schemeClr val="tx1"/>
                </a:solidFill>
                <a:latin typeface="+mn-lt"/>
              </a:rPr>
              <a:t> </a:t>
            </a:r>
            <a:r>
              <a:rPr lang="en-GB" sz="5400" b="1" dirty="0">
                <a:solidFill>
                  <a:schemeClr val="tx1"/>
                </a:solidFill>
                <a:latin typeface="+mn-lt"/>
              </a:rPr>
              <a:t>Ali Behforouz</a:t>
            </a:r>
            <a:r>
              <a:rPr lang="en-US" sz="5400" b="1" baseline="30000" dirty="0">
                <a:solidFill>
                  <a:schemeClr val="tx1"/>
                </a:solidFill>
                <a:latin typeface="+mn-lt"/>
              </a:rPr>
              <a:t>2</a:t>
            </a:r>
            <a:r>
              <a:rPr lang="en-GB" sz="5400" b="1" dirty="0">
                <a:solidFill>
                  <a:schemeClr val="tx1"/>
                </a:solidFill>
                <a:latin typeface="+mn-lt"/>
              </a:rPr>
              <a:t>,</a:t>
            </a:r>
            <a:r>
              <a:rPr lang="ar-SA" sz="5400" b="1" baseline="30000" dirty="0">
                <a:solidFill>
                  <a:schemeClr val="tx1"/>
                </a:solidFill>
                <a:latin typeface="+mn-lt"/>
              </a:rPr>
              <a:t>  </a:t>
            </a:r>
            <a:r>
              <a:rPr lang="en-GB" sz="5400" b="1" dirty="0">
                <a:solidFill>
                  <a:schemeClr val="tx1"/>
                </a:solidFill>
                <a:latin typeface="+mn-lt"/>
              </a:rPr>
              <a:t>Mohsen Nouri </a:t>
            </a:r>
            <a:r>
              <a:rPr lang="en-US" sz="5400" b="1" baseline="30000" dirty="0">
                <a:solidFill>
                  <a:schemeClr val="tx1"/>
                </a:solidFill>
                <a:latin typeface="+mn-lt"/>
              </a:rPr>
              <a:t>3</a:t>
            </a:r>
            <a:r>
              <a:rPr lang="en-GB" sz="5400" b="1" dirty="0">
                <a:solidFill>
                  <a:schemeClr val="tx1"/>
                </a:solidFill>
                <a:latin typeface="+mn-lt"/>
              </a:rPr>
              <a:t>*,Elham Safi Najaf Abad</a:t>
            </a:r>
            <a:r>
              <a:rPr lang="en-US" sz="5400" b="1" dirty="0">
                <a:solidFill>
                  <a:schemeClr val="tx1"/>
                </a:solidFill>
                <a:latin typeface="+mn-lt"/>
              </a:rPr>
              <a:t>i</a:t>
            </a:r>
            <a:r>
              <a:rPr lang="en-US" sz="5400" b="1" baseline="30000" dirty="0">
                <a:solidFill>
                  <a:schemeClr val="tx1"/>
                </a:solidFill>
                <a:latin typeface="+mn-lt"/>
              </a:rPr>
              <a:t>4</a:t>
            </a:r>
            <a:endParaRPr lang="en-US" sz="5400" b="1" dirty="0">
              <a:solidFill>
                <a:schemeClr val="tx1"/>
              </a:solidFill>
              <a:latin typeface="+mn-lt"/>
            </a:endParaRPr>
          </a:p>
          <a:p>
            <a:r>
              <a:rPr lang="en-US" sz="2800" b="1" dirty="0">
                <a:solidFill>
                  <a:schemeClr val="tx1"/>
                </a:solidFill>
                <a:latin typeface="+mn-lt"/>
              </a:rPr>
              <a:t>1. Associate Professor, Ph.D. Health in Disasters and Emergencies, Department of Health Policy and Management, School of Management and Medical Informatics, Tabriz University of Medical Sciences, Tabriz, Iran. </a:t>
            </a:r>
          </a:p>
          <a:p>
            <a:r>
              <a:rPr lang="en-US" sz="2800" b="1" dirty="0">
                <a:solidFill>
                  <a:schemeClr val="tx1"/>
                </a:solidFill>
                <a:latin typeface="+mn-lt"/>
              </a:rPr>
              <a:t>2 .M.Sc. Student of Health Services Management, Department of Health Policy and Management, School of Management and Medical Informatics, Tabriz University of Medical Sciences, Tabriz, Iran. </a:t>
            </a:r>
          </a:p>
          <a:p>
            <a:r>
              <a:rPr lang="en-US" sz="2800" b="1" dirty="0">
                <a:solidFill>
                  <a:schemeClr val="tx1"/>
                </a:solidFill>
                <a:latin typeface="+mn-lt"/>
              </a:rPr>
              <a:t>3. Department of Health in Disasters and Emergencies, School of Health Management and Information Sciences, Iran University of Medical Sciences, Tehran, Iran</a:t>
            </a:r>
          </a:p>
          <a:p>
            <a:r>
              <a:rPr lang="en-US" sz="2800" b="1" dirty="0">
                <a:solidFill>
                  <a:schemeClr val="tx1"/>
                </a:solidFill>
                <a:latin typeface="+mn-lt"/>
              </a:rPr>
              <a:t>*Corresponding 1: </a:t>
            </a:r>
            <a:r>
              <a:rPr lang="en-US" sz="2800" b="1" u="sng" dirty="0">
                <a:solidFill>
                  <a:schemeClr val="tx1"/>
                </a:solidFill>
                <a:latin typeface="+mn-lt"/>
                <a:hlinkClick r:id="rId3">
                  <a:extLst>
                    <a:ext uri="{A12FA001-AC4F-418D-AE19-62706E023703}">
                      <ahyp:hlinkClr xmlns:ahyp="http://schemas.microsoft.com/office/drawing/2018/hyperlinkcolor" val="tx"/>
                    </a:ext>
                  </a:extLst>
                </a:hlinkClick>
              </a:rPr>
              <a:t>M61noori@gmail.com</a:t>
            </a:r>
            <a:endParaRPr lang="en-US" sz="2800" b="1" dirty="0">
              <a:solidFill>
                <a:schemeClr val="tx1"/>
              </a:solidFill>
              <a:latin typeface="+mn-lt"/>
            </a:endParaRPr>
          </a:p>
          <a:p>
            <a:r>
              <a:rPr lang="en-US" sz="2800" b="1" dirty="0">
                <a:solidFill>
                  <a:schemeClr val="tx1"/>
                </a:solidFill>
                <a:latin typeface="+mn-lt"/>
              </a:rPr>
              <a:t>4. Ph.D. Student in Health Policy, Department of Health Policy and Management, School of Management and Medical Informatics, Tabriz University of Medical Sciences, Tabriz, Iran.</a:t>
            </a:r>
            <a:endParaRPr lang="en-US" sz="2800" b="1" dirty="0">
              <a:solidFill>
                <a:schemeClr val="tx1"/>
              </a:solidFill>
              <a:latin typeface="+mn-lt"/>
              <a:ea typeface="Open Sauce"/>
              <a:sym typeface="Open Sauce"/>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9734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6" name="TextBox 75">
            <a:extLst>
              <a:ext uri="{FF2B5EF4-FFF2-40B4-BE49-F238E27FC236}">
                <a16:creationId xmlns:a16="http://schemas.microsoft.com/office/drawing/2014/main" id="{82745442-14D6-454C-AEAA-7ECB778143F4}"/>
              </a:ext>
            </a:extLst>
          </p:cNvPr>
          <p:cNvSpPr txBox="1"/>
          <p:nvPr/>
        </p:nvSpPr>
        <p:spPr>
          <a:xfrm>
            <a:off x="33148724" y="11320414"/>
            <a:ext cx="9857035" cy="6555641"/>
          </a:xfrm>
          <a:prstGeom prst="rect">
            <a:avLst/>
          </a:prstGeom>
          <a:noFill/>
        </p:spPr>
        <p:txBody>
          <a:bodyPr wrap="square" rtlCol="0">
            <a:spAutoFit/>
          </a:bodyPr>
          <a:lstStyle>
            <a:defPPr>
              <a:defRPr kern="1200"/>
            </a:defPPr>
          </a:lstStyle>
          <a:p>
            <a:pPr lvl="0"/>
            <a:r>
              <a:rPr lang="fa-IR" sz="2800" b="1" dirty="0"/>
              <a:t>Child-friendly environment: Improve hospital design and recreational facilities.</a:t>
            </a:r>
          </a:p>
          <a:p>
            <a:pPr lvl="0"/>
            <a:r>
              <a:rPr lang="fa-IR" sz="2800" b="1" dirty="0"/>
              <a:t>Psychological support: Reduce anxiety and stress.</a:t>
            </a:r>
          </a:p>
          <a:p>
            <a:pPr lvl="0"/>
            <a:r>
              <a:rPr lang="fa-IR" sz="2800" b="1" dirty="0"/>
              <a:t>Child preferences: Consider children’s choices in hospital design and nurse uniform colors.</a:t>
            </a:r>
          </a:p>
          <a:p>
            <a:pPr lvl="0"/>
            <a:r>
              <a:rPr lang="fa-IR" sz="2800" b="1" dirty="0"/>
              <a:t>Therapeutic interventions: Use music therapy and other supportive therapies.</a:t>
            </a:r>
          </a:p>
          <a:p>
            <a:pPr lvl="0"/>
            <a:r>
              <a:rPr lang="fa-IR" sz="2800" b="1" dirty="0"/>
              <a:t>Nutritional support: Reduce consumption of sugar-sweetened beverages.</a:t>
            </a:r>
          </a:p>
          <a:p>
            <a:pPr lvl="0"/>
            <a:r>
              <a:rPr lang="fa-IR" sz="2800" b="1" dirty="0"/>
              <a:t>Parental support: Reduce family stress and provide emotional support.</a:t>
            </a:r>
          </a:p>
          <a:p>
            <a:pPr lvl="0"/>
            <a:r>
              <a:rPr lang="fa-IR" sz="2800" b="1" dirty="0"/>
              <a:t>Information provision: </a:t>
            </a:r>
            <a:r>
              <a:rPr lang="en-US" sz="2800" b="1" dirty="0"/>
              <a:t>Clearly explain treatment procedures </a:t>
            </a:r>
            <a:r>
              <a:rPr lang="fa-IR" sz="2800" b="1" dirty="0"/>
              <a:t>to children.</a:t>
            </a:r>
          </a:p>
          <a:p>
            <a:pPr lvl="0"/>
            <a:r>
              <a:rPr lang="fa-IR" sz="2800" b="1" dirty="0"/>
              <a:t>Future research: Address underexplored areas of pediatric care.</a:t>
            </a:r>
          </a:p>
          <a:p>
            <a:pPr algn="just"/>
            <a:endParaRPr lang="en-US" sz="2800" b="1" dirty="0">
              <a:solidFill>
                <a:srgbClr val="000001"/>
              </a:solidFill>
              <a:latin typeface="Times New Roman"/>
              <a:ea typeface="Times New Roman"/>
              <a:cs typeface="Times New Roman"/>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276641" y="18940917"/>
            <a:ext cx="9729118" cy="4739759"/>
          </a:xfrm>
          <a:prstGeom prst="rect">
            <a:avLst/>
          </a:prstGeom>
        </p:spPr>
        <p:txBody>
          <a:bodyPr wrap="square" lIns="0" tIns="0" rIns="0" bIns="0" rtlCol="0" anchor="t">
            <a:spAutoFit/>
          </a:bodyPr>
          <a:lstStyle/>
          <a:p>
            <a:r>
              <a:rPr lang="en-US" sz="2800" b="1" dirty="0"/>
              <a:t>1.Afshari A, Eslami A-a, Mostafavi F, </a:t>
            </a:r>
            <a:r>
              <a:rPr lang="en-US" sz="2800" b="1" dirty="0" err="1"/>
              <a:t>Moazam</a:t>
            </a:r>
            <a:r>
              <a:rPr lang="en-US" sz="2800" b="1" dirty="0"/>
              <a:t> E, </a:t>
            </a:r>
            <a:r>
              <a:rPr lang="en-US" sz="2800" b="1" dirty="0" err="1"/>
              <a:t>Golzari</a:t>
            </a:r>
            <a:r>
              <a:rPr lang="en-US" sz="2800" b="1" dirty="0"/>
              <a:t> M, </a:t>
            </a:r>
            <a:r>
              <a:rPr lang="en-US" sz="2800" b="1" dirty="0" err="1"/>
              <a:t>Etminani</a:t>
            </a:r>
            <a:r>
              <a:rPr lang="en-US" sz="2800" b="1" dirty="0"/>
              <a:t> R. Self-assessment for implementation of health promotion standards in hospitals, in medical education centers of Isfahan city. Iranian Journal of Health Education and Health Promotion</a:t>
            </a:r>
            <a:r>
              <a:rPr lang="ar-SA" sz="2800" b="1" dirty="0"/>
              <a:t>.</a:t>
            </a:r>
            <a:r>
              <a:rPr lang="en-US" sz="2800" b="1" dirty="0"/>
              <a:t>2020;8(3):249-60</a:t>
            </a:r>
            <a:r>
              <a:rPr lang="ar-SA" sz="2800" b="1" dirty="0"/>
              <a:t>.</a:t>
            </a:r>
            <a:endParaRPr lang="en-US" sz="2800" b="1" dirty="0"/>
          </a:p>
          <a:p>
            <a:r>
              <a:rPr lang="en-US" sz="2800" b="1" dirty="0"/>
              <a:t>2.Aufegger L, Bùi KH, Bicknell C, Darzi A. Designing a </a:t>
            </a:r>
            <a:r>
              <a:rPr lang="en-US" sz="2800" b="1" dirty="0" err="1"/>
              <a:t>paediatric</a:t>
            </a:r>
            <a:r>
              <a:rPr lang="en-US" sz="2800" b="1" dirty="0"/>
              <a:t> hospital information tool with children, parents, and healthcare staff: a UX study. BMC Pediatrics. 2020;20(1):1-10</a:t>
            </a:r>
            <a:r>
              <a:rPr lang="ar-SA" sz="2800" b="1" dirty="0"/>
              <a:t>.</a:t>
            </a:r>
            <a:endParaRPr lang="en-US" sz="2800" b="1" dirty="0"/>
          </a:p>
          <a:p>
            <a:r>
              <a:rPr lang="en-US" sz="2800" b="1" dirty="0"/>
              <a:t>3.Hinic K, Kowalski MO, Holtzman K, Mobus K. The effect of a pet therapy and comparison intervention on anxiety in hospitalized children. Journal of Pediatric Nursing. 2019;46:55-61</a:t>
            </a:r>
            <a:r>
              <a:rPr lang="ar-SA" sz="2800" b="1" dirty="0"/>
              <a:t>.</a:t>
            </a:r>
            <a:endParaRPr lang="en-US" sz="2800" b="1" dirty="0">
              <a:solidFill>
                <a:srgbClr val="000001"/>
              </a:solidFill>
              <a:latin typeface="Times New Roman"/>
              <a:ea typeface="Times New Roman"/>
              <a:cs typeface="Times New Roman"/>
              <a:sym typeface="Times New Roman"/>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150579" y="17973400"/>
            <a:ext cx="10058400" cy="60478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b="1" dirty="0"/>
              <a:t>This study is a systematic review conducted using relevant keywords and an unrestricted time search up to February 2023 in databases including PubMed, EMBASE, CINAHL, Web of Science, Scopus, </a:t>
            </a:r>
            <a:r>
              <a:rPr lang="en-US" sz="3200" b="1" dirty="0" err="1"/>
              <a:t>OpenGrey</a:t>
            </a:r>
            <a:r>
              <a:rPr lang="en-US" sz="3200" b="1" dirty="0"/>
              <a:t>, and Ovid. Initially, 1,092 documents were found. After removing duplicates and reviewing the content, 21 relevant documents were selected, and 8 were chosen for detailed analysis. The quality of these articles was evaluated using the CASP checklist, and the search process followed the PRISMA flow diagram.</a:t>
            </a: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1179264" y="11146338"/>
            <a:ext cx="10058400" cy="4570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600" b="1" dirty="0"/>
              <a:t>Key components identified include environmental design, staff attire, therapeutic support, and assistance for parents. The study concludes that policymakers should emphasize informational and therapeutic support, as well as environmental design, in pediatric healthcare planning and development.</a:t>
            </a:r>
            <a:endParaRPr lang="en-US" sz="3600" b="1" dirty="0">
              <a:solidFill>
                <a:srgbClr val="000001"/>
              </a:solidFill>
              <a:latin typeface="Times New Roman"/>
              <a:cs typeface="Times New Roman"/>
            </a:endParaRPr>
          </a:p>
        </p:txBody>
      </p:sp>
      <p:pic>
        <p:nvPicPr>
          <p:cNvPr id="4" name="Picture 3">
            <a:extLst>
              <a:ext uri="{FF2B5EF4-FFF2-40B4-BE49-F238E27FC236}">
                <a16:creationId xmlns:a16="http://schemas.microsoft.com/office/drawing/2014/main" id="{57D5F9D3-8832-4EF2-3CAC-4E914B38C21C}"/>
              </a:ext>
            </a:extLst>
          </p:cNvPr>
          <p:cNvPicPr>
            <a:picLocks noChangeAspect="1"/>
          </p:cNvPicPr>
          <p:nvPr/>
        </p:nvPicPr>
        <p:blipFill>
          <a:blip r:embed="rId4"/>
          <a:stretch>
            <a:fillRect/>
          </a:stretch>
        </p:blipFill>
        <p:spPr>
          <a:xfrm>
            <a:off x="776151" y="4814568"/>
            <a:ext cx="3077489" cy="3214598"/>
          </a:xfrm>
          <a:prstGeom prst="rect">
            <a:avLst/>
          </a:prstGeom>
        </p:spPr>
      </p:pic>
      <p:pic>
        <p:nvPicPr>
          <p:cNvPr id="6" name="Picture 5">
            <a:extLst>
              <a:ext uri="{FF2B5EF4-FFF2-40B4-BE49-F238E27FC236}">
                <a16:creationId xmlns:a16="http://schemas.microsoft.com/office/drawing/2014/main" id="{9F270C8A-2DD8-B44A-D5C0-F9F43B61198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442368" y="15965200"/>
            <a:ext cx="13279061" cy="8163492"/>
          </a:xfrm>
          <a:prstGeom prst="rect">
            <a:avLst/>
          </a:prstGeom>
          <a:noFill/>
          <a:ln>
            <a:noFill/>
          </a:ln>
        </p:spPr>
      </p:pic>
      <p:sp>
        <p:nvSpPr>
          <p:cNvPr id="10" name="TextBox 9">
            <a:extLst>
              <a:ext uri="{FF2B5EF4-FFF2-40B4-BE49-F238E27FC236}">
                <a16:creationId xmlns:a16="http://schemas.microsoft.com/office/drawing/2014/main" id="{0FA19294-8CB5-4C5B-6D2D-5C665664480B}"/>
              </a:ext>
            </a:extLst>
          </p:cNvPr>
          <p:cNvSpPr txBox="1"/>
          <p:nvPr/>
        </p:nvSpPr>
        <p:spPr>
          <a:xfrm>
            <a:off x="255450" y="11183232"/>
            <a:ext cx="9748617" cy="5262979"/>
          </a:xfrm>
          <a:prstGeom prst="rect">
            <a:avLst/>
          </a:prstGeom>
          <a:noFill/>
        </p:spPr>
        <p:txBody>
          <a:bodyPr wrap="square">
            <a:spAutoFit/>
          </a:bodyPr>
          <a:lstStyle/>
          <a:p>
            <a:pPr algn="just">
              <a:buNone/>
            </a:pPr>
            <a:r>
              <a:rPr lang="fa-IR" sz="2400" b="1" dirty="0"/>
              <a:t>Hospitals play a vital role in improving community health and must provide high-quality, safe, and efficient healthcare services through standardized performance indicators. However, children have unique physical, psychological, and developmental needs that make them more vulnerable to medical errors and injuries, requiring specialized care and trained healthcare professionals. Despite the importance of pediatric healthcare, existing quality assessment initiatives have largely focused on maternal and infant health, particularly breastfeeding and children under two years of age, while insufficient attention has been paid to sick children, especially those older than six years. Therefore, there is a need for comprehensive standards and assessment tools that address the specific healthcare needs of all children and adolescents under 18 years of age. This study aims to identify the relevant domains and components and develop a checklist for evaluating the quality of healthcare services provided to this population.</a:t>
            </a:r>
          </a:p>
        </p:txBody>
      </p:sp>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208</TotalTime>
  <Words>692</Words>
  <Application>Microsoft Office PowerPoint</Application>
  <PresentationFormat>Custom</PresentationFormat>
  <Paragraphs>29</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B Nazanin</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elham safi</cp:lastModifiedBy>
  <cp:revision>27</cp:revision>
  <dcterms:created xsi:type="dcterms:W3CDTF">2026-09-07T19:22:54Z</dcterms:created>
  <dcterms:modified xsi:type="dcterms:W3CDTF">2026-10-12T15:26:24Z</dcterms:modified>
</cp:coreProperties>
</file>