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8" d="100"/>
          <a:sy n="18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fa-IR" sz="2600"/>
              <a:t>توزیع نوع سرطان (درصد)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درصد</c:v>
                </c:pt>
              </c:strCache>
            </c:strRef>
          </c:tx>
          <c:spPr>
            <a:solidFill>
              <a:srgbClr val="1B7F79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200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پستان</c:v>
                </c:pt>
                <c:pt idx="1">
                  <c:v>ریه</c:v>
                </c:pt>
                <c:pt idx="2">
                  <c:v>سر و گردن</c:v>
                </c:pt>
                <c:pt idx="3">
                  <c:v>دهانه رحم</c:v>
                </c:pt>
                <c:pt idx="4">
                  <c:v>پروستات</c:v>
                </c:pt>
                <c:pt idx="5">
                  <c:v>سایر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28</c:v>
                </c:pt>
                <c:pt idx="1">
                  <c:v>26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  <c:pt idx="5">
                  <c:v>22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78D-4EC1-99D9-C88AF9D4CE2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2200">
          <a:solidFill>
            <a:srgbClr val="12292C"/>
          </a:solidFill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آلفای کرونباخ</c:v>
                </c:pt>
              </c:strCache>
            </c:strRef>
          </c:tx>
          <c:spPr>
            <a:solidFill>
              <a:srgbClr val="1B7F79"/>
            </a:solidFill>
          </c:spPr>
          <c:invertIfNegative val="1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نگرش</c:v>
                </c:pt>
                <c:pt idx="1">
                  <c:v>انس</c:v>
                </c:pt>
                <c:pt idx="2">
                  <c:v>ایمان و امید</c:v>
                </c:pt>
                <c:pt idx="3">
                  <c:v>کل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0.92</c:v>
                </c:pt>
                <c:pt idx="1">
                  <c:v>0.98</c:v>
                </c:pt>
                <c:pt idx="2">
                  <c:v>0.98</c:v>
                </c:pt>
                <c:pt idx="3">
                  <c:v>0.98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A7F2-4609-8BB7-EF70A67C10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ICC</c:v>
                </c:pt>
              </c:strCache>
            </c:strRef>
          </c:tx>
          <c:spPr>
            <a:solidFill>
              <a:srgbClr val="D9A441"/>
            </a:solidFill>
          </c:spPr>
          <c:invertIfNegative val="1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نگرش</c:v>
                </c:pt>
                <c:pt idx="1">
                  <c:v>انس</c:v>
                </c:pt>
                <c:pt idx="2">
                  <c:v>ایمان و امید</c:v>
                </c:pt>
                <c:pt idx="3">
                  <c:v>کل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0.92</c:v>
                </c:pt>
                <c:pt idx="1">
                  <c:v>0.98</c:v>
                </c:pt>
                <c:pt idx="2">
                  <c:v>0.98</c:v>
                </c:pt>
                <c:pt idx="3">
                  <c:v>0.98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A7F2-4609-8BB7-EF70A67C10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پیرسون</c:v>
                </c:pt>
              </c:strCache>
            </c:strRef>
          </c:tx>
          <c:spPr>
            <a:solidFill>
              <a:srgbClr val="0E3B43"/>
            </a:solidFill>
          </c:spPr>
          <c:invertIfNegative val="1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نگرش</c:v>
                </c:pt>
                <c:pt idx="1">
                  <c:v>انس</c:v>
                </c:pt>
                <c:pt idx="2">
                  <c:v>ایمان و امید</c:v>
                </c:pt>
                <c:pt idx="3">
                  <c:v>کل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0.85</c:v>
                </c:pt>
                <c:pt idx="1">
                  <c:v>0.88</c:v>
                </c:pt>
                <c:pt idx="2">
                  <c:v>0.92</c:v>
                </c:pt>
                <c:pt idx="3">
                  <c:v>0.96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A7F2-4609-8BB7-EF70A67C10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1.1499999999999999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-206802733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2200">
          <a:solidFill>
            <a:srgbClr val="12292C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613ECF-2F0B-49C9-88FB-EA4D6747434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D847E-D18A-423E-BF88-431B4461F0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4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8D847E-D18A-423E-BF88-431B4461F0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57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11" Type="http://schemas.openxmlformats.org/officeDocument/2006/relationships/image" Target="../media/image6.png"/><Relationship Id="rId5" Type="http://schemas.openxmlformats.org/officeDocument/2006/relationships/chart" Target="../charts/chart1.xml"/><Relationship Id="rId10" Type="http://schemas.openxmlformats.org/officeDocument/2006/relationships/image" Target="../media/image5.jpg"/><Relationship Id="rId4" Type="http://schemas.openxmlformats.org/officeDocument/2006/relationships/image" Target="../media/image2.png"/><Relationship Id="rId9" Type="http://schemas.openxmlformats.org/officeDocument/2006/relationships/hyperlink" Target="http://ethics.research.ac.ir/IR.MUI.NUREMA.REC.1404.15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4297680"/>
            <a:ext cx="33106659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marL="0" indent="0" algn="ctr" defTabSz="4029542" rtl="1">
              <a:spcBef>
                <a:spcPct val="20000"/>
              </a:spcBef>
              <a:defRPr/>
            </a:pPr>
            <a:r>
              <a:rPr lang="fa-IR" sz="60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طراحی و اعتبارسنجی پرسشنامه سنجش نگرش، انس، ایمان و امید به زندگی مبتنی بر حکمت‌های نهج‌البلاغه در بیماران مسلمان مبتلا به سرطان</a:t>
            </a:r>
            <a:endParaRPr lang="en-US" sz="88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4114800" y="6628581"/>
            <a:ext cx="35295840" cy="2831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1">
              <a:buNone/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سید حسام‌الدین حسینی¹، شکوفه خادم²، محمدصادق ابوطالبی¹، محمدمهدی عزیزی³، کورش صابر³*</a:t>
            </a:r>
          </a:p>
          <a:p>
            <a:pPr marL="0" indent="0" algn="ctr" rtl="1">
              <a:buNone/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۱ کمیته تحقیقات دانشجویی، دانشکده پرستاری و مامایی، دانشگاه علوم پزشکی اصفهان</a:t>
            </a:r>
          </a:p>
          <a:p>
            <a:pPr marL="0" indent="0" algn="ctr" rtl="1">
              <a:buNone/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۲ دانشجوی کارشناسی ارشد پرستاری، دانشگاه آزاد اسلامی واحد اصفهان (خوراسگان)</a:t>
            </a:r>
          </a:p>
          <a:p>
            <a:pPr marL="0" indent="0" algn="ctr" rtl="1">
              <a:buNone/>
            </a:pP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۳ گروه فیزیک پزشکی، دانشکده پزشکی، دانشگاه علوم پزشکی اصفهان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9811" y="9905869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92719" y="15173068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365760" y="11247120"/>
            <a:ext cx="9601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indent="0" algn="just" rtl="1">
              <a:buNone/>
            </a:pPr>
            <a:r>
              <a:rPr lang="fa-IR" sz="36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سرطان یکی از مهم‌ترین مشکلات سلامت عمومی جهان است و علاوه بر پیامدهای جسمی، با اضطراب، افسردگی، کاهش امید به زندگی و افت کیفیت زندگی همراه است. بسیاری از بیماران مسلمان برای آرامش و امید به آموزه‌های دینی پناه می‌برند و نهج‌البلاغه گنجینه‌ای از حکمت و معنویت است. هدف: طراحی و اعتبارسنجی پرسشنامه‌ای برای سنجش نگرش، انس، ایمان و امید به زندگی مبتنی بر حکمت‌های نهج‌البلاغه در بیماران مسلمان مبتلا به سرطان.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92719" y="11704320"/>
            <a:ext cx="98755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indent="0" algn="just" rtl="1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مطالعه برای نخستین بار ابزار ۱۲ گویه‌ای سنجش نگرش، انس، ایمان و امید به زندگی مبتنی بر حکمت‌های نهج‌البلاغه را در بیماران مسلمان مبتلا به سرطان طراحی کرد. روایی و پایایی آن بسیار مطلوب است و در مطالعات مرتبط با سلامت معنوی و امید بیماران قابل استفاده است. محدودیت: حجم نمونه اندک.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167549" y="16491060"/>
            <a:ext cx="13172740" cy="27699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indent="0" algn="just" rtl="0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Saber K, et al. 2025. J Isfahan Med Sch</a:t>
            </a:r>
            <a:endParaRPr lang="en-US" sz="4000" dirty="0">
              <a:solidFill>
                <a:srgbClr val="000001"/>
              </a:solidFill>
              <a:latin typeface="Times New Roman"/>
              <a:ea typeface="Times New Roman"/>
              <a:cs typeface="+mj-cs"/>
              <a:sym typeface="Times New Roman"/>
            </a:endParaRPr>
          </a:p>
          <a:p>
            <a:pPr marL="0" indent="0" algn="just" rtl="0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Mirzaei S, et al. 2020. J Res Health</a:t>
            </a:r>
            <a:endParaRPr lang="en-US" sz="4000" dirty="0">
              <a:solidFill>
                <a:srgbClr val="000001"/>
              </a:solidFill>
              <a:latin typeface="Times New Roman"/>
              <a:ea typeface="Times New Roman"/>
              <a:cs typeface="+mj-cs"/>
              <a:sym typeface="Times New Roman"/>
            </a:endParaRPr>
          </a:p>
          <a:p>
            <a:pPr marL="0" indent="0" algn="just" rtl="0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Rahimian E, et al. 2013. Stud Islam Psychol</a:t>
            </a:r>
            <a:endParaRPr lang="en-US" sz="4000" dirty="0">
              <a:solidFill>
                <a:srgbClr val="000001"/>
              </a:solidFill>
              <a:latin typeface="Times New Roman"/>
              <a:ea typeface="Times New Roman"/>
              <a:cs typeface="+mj-cs"/>
              <a:sym typeface="Times New Roman"/>
            </a:endParaRPr>
          </a:p>
          <a:p>
            <a:pPr marL="0" indent="0" algn="just" rtl="0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Lawshe CH. 1975. Pers Psychol</a:t>
            </a:r>
            <a:endParaRPr lang="en-US" sz="4000" dirty="0">
              <a:solidFill>
                <a:srgbClr val="000001"/>
              </a:solidFill>
              <a:latin typeface="Times New Roman"/>
              <a:ea typeface="Times New Roman"/>
              <a:cs typeface="+mj-cs"/>
              <a:sym typeface="Times New Roman"/>
            </a:endParaRPr>
          </a:p>
          <a:p>
            <a:pPr marL="0" indent="0" algn="just" rtl="0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+mj-cs"/>
                <a:sym typeface="Times New Roman"/>
              </a:rPr>
              <a:t>Siegel RL, et al. 2019. CA Cancer J Clin</a:t>
            </a:r>
            <a:endParaRPr lang="en-US" sz="4000" dirty="0">
              <a:solidFill>
                <a:srgbClr val="000001"/>
              </a:solidFill>
              <a:latin typeface="Times New Roman"/>
              <a:ea typeface="Times New Roman"/>
              <a:cs typeface="+mj-cs"/>
              <a:sym typeface="Times New Roman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" y="18105120"/>
            <a:ext cx="9601200" cy="401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just" rtl="1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مطالعه تحلیلی–مقطعی در سال ۱۴۰۴–۱۴۰۵ روی ۱۰۰ بیمار مبتلا به سرطان در بیمارستان سیدالشهدا اصفهان. گویه‌ها با مرور نظام‌مند و نظر خبرگان تدوین شد. روایی صوری (امتیاز تأثیر)، روایی محتوایی (CVR ≥ ۰٫۶۲ و I-CVI ≥ ۰٫۷۹)، روایی سازه (تحلیل عاملی اکتشافی، KMO، بارتلت) و پایایی (آلفای کرونباخ، آزمون–بازآزمون و ICC روی ۲۰ نفر) بررسی شد. تحلیل با SPSS 26 و AMOS.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430000" y="11338560"/>
            <a:ext cx="1005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0" indent="0" algn="r" rtl="1">
              <a:buNone/>
            </a:pPr>
            <a:r>
              <a:rPr lang="fa-IR" sz="36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میانگین سن ۵۰٫۴۲ سال (انحراف معیار ۱۱٫۵۸)؛ ۵۳٪ زن و ۸۴٪ متأهل؛ شایع‌ترین سرطان‌ها: پستان (۲۸٪) و ریه (۲۶٪).</a:t>
            </a:r>
            <a:endParaRPr lang="en-US" sz="36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7040" y="11003664"/>
            <a:ext cx="10058400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just" rtl="1">
              <a:buNone/>
            </a:pPr>
            <a:r>
              <a:rPr lang="fa-IR" sz="36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روایی: امتیاز تأثیر همه گویه‌ها ۴٫۹–۵٫۰ (تأیید کامل)؛ CVR بین ۰٫۸ و ۱ (حد ≥ ۰٫۶۲)؛ I-CVI برابر ۱٫۰. روایی سازه: KMO = ۰٫۸۵، بارتلت P&lt;۰٫۰۰۱؛ سه بعد با ۹۴٫۵۴٪ واریانس؛ بار عاملی ۰٫۶۵ تا ۰٫۹۸.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62720" y="17403626"/>
            <a:ext cx="1005840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0" indent="0" algn="r" rtl="1">
              <a:buNone/>
            </a:pPr>
            <a:r>
              <a:rPr lang="fa-IR" sz="36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پرسشنامه ۱۲ گویه‌ای با سه بعد نگرش (گویه ۱–۴)، انس (۵–۸) و ایمان و امید (۹–۱۲)؛ آلفای کل ۰٫۹۸ و ICC برابر ۰٫۹۸.</a:t>
            </a:r>
            <a:endParaRPr lang="en-US" sz="36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100" name="Picture 99" descr="scr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96735" y="19110959"/>
            <a:ext cx="8503920" cy="5010912"/>
          </a:xfrm>
          <a:prstGeom prst="rect">
            <a:avLst/>
          </a:prstGeom>
        </p:spPr>
      </p:pic>
      <p:graphicFrame>
        <p:nvGraphicFramePr>
          <p:cNvPr id="101" name="Chart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501633"/>
              </p:ext>
            </p:extLst>
          </p:nvPr>
        </p:nvGraphicFramePr>
        <p:xfrm>
          <a:off x="11208497" y="13356044"/>
          <a:ext cx="10058400" cy="4937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2" name="Chart 10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2054813"/>
              </p:ext>
            </p:extLst>
          </p:nvPr>
        </p:nvGraphicFramePr>
        <p:xfrm>
          <a:off x="22298908" y="12576598"/>
          <a:ext cx="987552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9" name="AutoShape 4">
            <a:extLst>
              <a:ext uri="{FF2B5EF4-FFF2-40B4-BE49-F238E27FC236}">
                <a16:creationId xmlns:a16="http://schemas.microsoft.com/office/drawing/2014/main" id="{D58C5031-2986-4CF5-9873-58217406A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3350" y="5947585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Code:1377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8D7348-6BA6-4C30-BCD8-87D2959BB1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867" y="5524552"/>
            <a:ext cx="2871465" cy="28348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48D594D-FAC6-4BD9-8C58-D3FADAA1B1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387" y="18725377"/>
            <a:ext cx="9176012" cy="57652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0FF3C29-F6E7-4FE9-8B10-49737F460029}"/>
              </a:ext>
            </a:extLst>
          </p:cNvPr>
          <p:cNvSpPr/>
          <p:nvPr/>
        </p:nvSpPr>
        <p:spPr>
          <a:xfrm>
            <a:off x="402867" y="22806212"/>
            <a:ext cx="89562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3085460" rtl="1">
              <a:spcAft>
                <a:spcPts val="800"/>
              </a:spcAft>
            </a:pPr>
            <a:r>
              <a:rPr lang="fa-IR" sz="3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/>
              </a:rPr>
              <a:t>(</a:t>
            </a:r>
            <a:r>
              <a:rPr lang="ar-SA" sz="36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B Nazanin" panose="00000400000000000000"/>
              </a:rPr>
              <a:t>کد اخلاق: </a:t>
            </a:r>
            <a:r>
              <a:rPr lang="en-US" sz="3600" dirty="0">
                <a:hlinkClick r:id="rId9"/>
              </a:rPr>
              <a:t>IR.MUI.NUREMA.REC.1404.151</a:t>
            </a:r>
            <a:endParaRPr lang="fa-IR" sz="36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B Nazanin" panose="0000040000000000000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8A3963-FBC6-4C47-82F7-664C70E555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5104728"/>
            <a:ext cx="3811610" cy="42071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64A594-3117-4B7B-BBAD-6040A58618E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3725" y="6202423"/>
            <a:ext cx="2109399" cy="281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245</TotalTime>
  <Words>495</Words>
  <Application>Microsoft Office PowerPoint</Application>
  <PresentationFormat>Custom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3" baseType="lpstr">
      <vt:lpstr>Arial</vt:lpstr>
      <vt:lpstr>B Nazanin</vt:lpstr>
      <vt:lpstr>B Titr</vt:lpstr>
      <vt:lpstr>B Zar</vt:lpstr>
      <vt:lpstr>Calibri</vt:lpstr>
      <vt:lpstr>Calibri Light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dr</cp:lastModifiedBy>
  <cp:revision>34</cp:revision>
  <dcterms:created xsi:type="dcterms:W3CDTF">2026-09-07T19:22:54Z</dcterms:created>
  <dcterms:modified xsi:type="dcterms:W3CDTF">2026-09-29T17:23:59Z</dcterms:modified>
</cp:coreProperties>
</file>