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59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4AEBD-43D5-436D-BED0-9ABA31F8AD2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857250"/>
            <a:ext cx="4127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88A3E-56A2-4F34-80EB-9C872CBB4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82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8A3E-56A2-4F34-80EB-9C872CBB49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50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4455" y="5347961"/>
            <a:ext cx="22293647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Language Learning, Social Connectedness, and Mental Well-Being in Adult EFL Learners</a:t>
            </a: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92160" y="4419667"/>
            <a:ext cx="9960660" cy="5178862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b="1" dirty="0">
                <a:solidFill>
                  <a:schemeClr val="tx1"/>
                </a:solidFill>
                <a:cs typeface="B Nazanin" panose="00000400000000000000" pitchFamily="2" charset="-78"/>
              </a:rPr>
              <a:t>Abstract</a:t>
            </a:r>
          </a:p>
          <a:p>
            <a:pPr rtl="1">
              <a:defRPr/>
            </a:pPr>
            <a:r>
              <a:rPr lang="en-US" dirty="0">
                <a:solidFill>
                  <a:schemeClr val="tx1"/>
                </a:solidFill>
                <a:cs typeface="B Nazanin" panose="00000400000000000000" pitchFamily="2" charset="-78"/>
              </a:rPr>
              <a:t>This study investigated the relationships among these three variables among adult EFL learners. A quantitative correlational design was adopted, and 100 adult EFL learners (22-30) were selected through convenience sampling to participate. Accordingly, data were collected through measures of English-language learning experience, social relationships, and mental well-being. To analyze the collected data, descriptive statistics, Pearson product-moment correlations, and multiple linear regression were used. The results revealed a significant positive relationship between English language learning experience and social connectedness. It was also found that social connectedness and mental well-being were significantly and positively related. Moreover, the regression analysis indicated that both English language learning experience and social connectedness significantly predicted learners’ mental well-being, jointly explaining approximately 24.6% of its variance, and social connectedness made a more significant contribution. The findings suggest that adult EFL classrooms may provide socially meaningful environments associated with learners’ psychological well-being, and are not merely physical sites for linguistic development. The study highlights the importance of creating supportive, interactive, and socially connected EFL learning environments for adult learners.</a:t>
            </a: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5400" dirty="0">
                <a:solidFill>
                  <a:schemeClr val="accent1"/>
                </a:solidFill>
                <a:cs typeface="B Nazanin" panose="00000400000000000000" pitchFamily="2" charset="-78"/>
              </a:rPr>
              <a:t>Author’s</a:t>
            </a:r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 </a:t>
            </a:r>
            <a:r>
              <a:rPr lang="en-US" sz="5400" dirty="0">
                <a:solidFill>
                  <a:schemeClr val="accent1"/>
                </a:solidFill>
                <a:cs typeface="B Nazanin" panose="00000400000000000000" pitchFamily="2" charset="-78"/>
              </a:rPr>
              <a:t>photo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264226" y="7501281"/>
            <a:ext cx="36576000" cy="238834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Sousan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Sattar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Boroujeni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(1)</a:t>
            </a:r>
          </a:p>
          <a:p>
            <a:pPr marL="514350" indent="-514350" algn="ctr">
              <a:buAutoNum type="arabicParenBoth"/>
            </a:pP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English Department,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Na.C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., Islamic Azad University,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Najafabad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Iran. Email: sousansattar@iau.ac.ir</a:t>
            </a:r>
          </a:p>
          <a:p>
            <a:pPr algn="ctr"/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55" y="9268277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Backgrounds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9027" y="9226249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83099" y="9709595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55" y="1651776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92160" y="1744915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References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373255" y="10143308"/>
            <a:ext cx="96012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l"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Traditional View:</a:t>
            </a:r>
            <a:r>
              <a:rPr lang="en-US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Language learning is often viewed merely as acquiring vocabulary, grammar, and communicative competence.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Social Reality:</a:t>
            </a:r>
            <a:r>
              <a:rPr lang="en-US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Adult EFL learners are social beings. Classrooms provide opportunities for interaction, friendship, and a sense of belonging.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Gap:</a:t>
            </a:r>
            <a:r>
              <a:rPr lang="en-US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While social connectedness is linked to well-being in psychology, limited research examines this relationship specifically within adult EFL contexts.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Research Aim:</a:t>
            </a:r>
            <a:r>
              <a:rPr lang="en-US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To examine the relationships among English language learning experience, social connectedness, and mental well-being among adult EFL learners (ages 22–30).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24396" y="10679598"/>
            <a:ext cx="9857035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200" b="1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EFL Classrooms are Social Environments: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Positive English-learning experiences are significantly associated with greater social connectedness, which in turn is strongly linked to mental well-being.</a:t>
            </a:r>
          </a:p>
          <a:p>
            <a:pPr algn="just"/>
            <a:r>
              <a:rPr lang="en-US" sz="3200" b="1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 Connectedness Matters Most: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When predicting mental well-being, social connectedness made a stronger unique contribution than the language learning experience itself.</a:t>
            </a:r>
          </a:p>
          <a:p>
            <a:pPr algn="just"/>
            <a:r>
              <a:rPr lang="en-US" sz="3200" b="1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Pedagogical Takeaway: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Teachers should foster supportive, interactive, and socially connected EFL environments (e.g., pair work, group discussions, collaborative tasks) to potentially enhance adult learners' psychological well-being.</a:t>
            </a:r>
          </a:p>
        </p:txBody>
      </p:sp>
      <p:sp>
        <p:nvSpPr>
          <p:cNvPr id="82" name="TextBox 33">
            <a:extLst>
              <a:ext uri="{FF2B5EF4-FFF2-40B4-BE49-F238E27FC236}">
                <a16:creationId xmlns:a16="http://schemas.microsoft.com/office/drawing/2014/main" id="{6AB3CE38-74F0-4C0F-A133-52B753FC00F4}"/>
              </a:ext>
            </a:extLst>
          </p:cNvPr>
          <p:cNvSpPr txBox="1"/>
          <p:nvPr/>
        </p:nvSpPr>
        <p:spPr>
          <a:xfrm flipH="1" flipV="1">
            <a:off x="51680532" y="14122399"/>
            <a:ext cx="68657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r.</a:t>
            </a:r>
          </a:p>
        </p:txBody>
      </p:sp>
      <p:sp>
        <p:nvSpPr>
          <p:cNvPr id="83" name="TextBox 34">
            <a:extLst>
              <a:ext uri="{FF2B5EF4-FFF2-40B4-BE49-F238E27FC236}">
                <a16:creationId xmlns:a16="http://schemas.microsoft.com/office/drawing/2014/main" id="{2105AE90-D3B6-42CF-B13B-BF501CA20CCB}"/>
              </a:ext>
            </a:extLst>
          </p:cNvPr>
          <p:cNvSpPr txBox="1"/>
          <p:nvPr/>
        </p:nvSpPr>
        <p:spPr>
          <a:xfrm flipH="1">
            <a:off x="46028069" y="15959259"/>
            <a:ext cx="4571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124396" y="18697630"/>
            <a:ext cx="10228577" cy="6309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indent="-409575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Dewaele</a:t>
            </a:r>
            <a:r>
              <a:rPr lang="en-US" sz="32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JM, </a:t>
            </a:r>
            <a:r>
              <a:rPr lang="en-US" sz="32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Guedat-Bittighoffer</a:t>
            </a:r>
            <a:r>
              <a:rPr lang="en-US" sz="32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D, </a:t>
            </a:r>
            <a:r>
              <a:rPr lang="en-US" sz="32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Botes</a:t>
            </a:r>
            <a:r>
              <a:rPr lang="en-US" sz="32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E, </a:t>
            </a:r>
            <a:r>
              <a:rPr lang="en-US" sz="32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Dat</a:t>
            </a:r>
            <a:r>
              <a:rPr lang="en-US" sz="32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MA. How intense and authentic communication in foreign language classes has a positive effect on learner emotions. Can Mod Lang Rev. 2024;80(4):262-284. doi:10.3138/cmlr-2023-0012</a:t>
            </a:r>
          </a:p>
          <a:p>
            <a:pPr marL="457200" marR="0" indent="-409575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.Liu Z, Sun D, Zhang L, Wang X, Yang Y. The impact of classroom interaction on willingness to communicate: the mediating roles of speaking self-efficacy and foreign language enjoyment. </a:t>
            </a:r>
            <a:r>
              <a:rPr lang="en-US" sz="32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PLoS</a:t>
            </a:r>
            <a:r>
              <a:rPr lang="en-US" sz="32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One. 2025;20(7):e0328226. doi:10.1371/journal.pone.0328226.</a:t>
            </a:r>
            <a:endParaRPr lang="en-US" sz="3200" kern="100" dirty="0">
              <a:effectLst/>
              <a:latin typeface="Aptos"/>
              <a:ea typeface="Aptos"/>
              <a:cs typeface="Arial" panose="020B0604020202020204" pitchFamily="34" charset="0"/>
            </a:endParaRPr>
          </a:p>
          <a:p>
            <a:pPr algn="l"/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Text Box 6">
            <a:extLst>
              <a:ext uri="{FF2B5EF4-FFF2-40B4-BE49-F238E27FC236}">
                <a16:creationId xmlns:a16="http://schemas.microsoft.com/office/drawing/2014/main" id="{44BFE7F8-789D-45EE-A81D-BE072485E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6523" y="20239876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Social Connectedness was a stronger unique predictor (β = .359, p &lt; .001) compared to English Learning Experience (β = .232, p = .017).</a:t>
            </a:r>
          </a:p>
        </p:txBody>
      </p:sp>
      <p:sp>
        <p:nvSpPr>
          <p:cNvPr id="90" name="TextBox 33">
            <a:extLst>
              <a:ext uri="{FF2B5EF4-FFF2-40B4-BE49-F238E27FC236}">
                <a16:creationId xmlns:a16="http://schemas.microsoft.com/office/drawing/2014/main" id="{BE9FA710-7291-447F-A2BE-320A81CA8269}"/>
              </a:ext>
            </a:extLst>
          </p:cNvPr>
          <p:cNvSpPr txBox="1"/>
          <p:nvPr/>
        </p:nvSpPr>
        <p:spPr>
          <a:xfrm>
            <a:off x="46073789" y="8768140"/>
            <a:ext cx="45720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fa-IR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</a:t>
            </a:r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620" y="17448997"/>
            <a:ext cx="10058400" cy="7032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200" b="1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Design: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Quantitative, cross-sectional correlational design.</a:t>
            </a:r>
            <a:endParaRPr lang="en-US" sz="3200" b="1" dirty="0">
              <a:solidFill>
                <a:srgbClr val="00000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just"/>
            <a:r>
              <a:rPr lang="en-US" sz="3200" b="1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Participants: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 adult EFL learners (ages 22–30) enrolled in private English institutes. Selected via convenience sampling.</a:t>
            </a:r>
            <a:endParaRPr lang="en-US" sz="3200" b="1" dirty="0">
              <a:solidFill>
                <a:srgbClr val="00000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just"/>
            <a:r>
              <a:rPr lang="en-US" sz="3200" b="1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Instruments: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 Language Learning Experience Scale (ELLES): 10 items, 5-point Likert scale.</a:t>
            </a:r>
            <a:endParaRPr lang="en-US" sz="3200" b="1" dirty="0">
              <a:solidFill>
                <a:srgbClr val="00000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 Connectedness Scale: Measures interpersonal closeness and belonging.</a:t>
            </a: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Warwick-Edinburgh Mental Well-being Scale (WEMWBS): 14-item scale measuring positive mental well-being. mental well-being.</a:t>
            </a:r>
          </a:p>
          <a:p>
            <a:pPr algn="just"/>
            <a:r>
              <a:rPr lang="en-US" sz="3200" b="1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Analysis: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Descriptive statistics, Pearson product-moment correlations, and multiple linear regression (p &lt; .05).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0860" y="11421592"/>
            <a:ext cx="10058400" cy="752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RQ1: ELLE &amp; Social Connectedness: A significant positive correlation was found (r = .38, p &lt; .001). Learners with more positive English learning experiences reported higher social connectedness.</a:t>
            </a:r>
          </a:p>
          <a:p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RQ2: Social Connectedness &amp; Mental Well-Being: A significant positive correlation was found (r = .45, p &lt; .001). Stronger social connectedness was linked to higher mental well-being.</a:t>
            </a:r>
          </a:p>
          <a:p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RQ3: Predicting Mental Well-Being: The regression model was significant (F(2,97) = 15.86, p &lt; .001). English learning experience and social connectedness jointly explained 24.6% of the variance in mental well-being.</a:t>
            </a:r>
          </a:p>
          <a:p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9ED986-DF24-4D32-A77A-DBDDBC535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61" y="4925376"/>
            <a:ext cx="272940" cy="3639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C93BEE-9B3A-4B84-82A9-B9378E1E8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816" y="4652089"/>
            <a:ext cx="2258859" cy="30118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E25585-FA84-4DBF-A225-53F108635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7355" y="10460899"/>
            <a:ext cx="9789695" cy="134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</TotalTime>
  <Words>778</Words>
  <Application>Microsoft Office PowerPoint</Application>
  <PresentationFormat>Custom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Susan Sattar</cp:lastModifiedBy>
  <cp:revision>35</cp:revision>
  <dcterms:created xsi:type="dcterms:W3CDTF">2026-09-07T19:22:54Z</dcterms:created>
  <dcterms:modified xsi:type="dcterms:W3CDTF">2026-10-13T13:51:58Z</dcterms:modified>
</cp:coreProperties>
</file>