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2" d="100"/>
          <a:sy n="22" d="100"/>
        </p:scale>
        <p:origin x="590"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an Sattar" userId="0b991baf5ceb962b" providerId="LiveId" clId="{1C7AC1AB-0907-4E62-8137-78EF225451A0}"/>
    <pc:docChg chg="undo custSel modSld">
      <pc:chgData name="Susan Sattar" userId="0b991baf5ceb962b" providerId="LiveId" clId="{1C7AC1AB-0907-4E62-8137-78EF225451A0}" dt="2026-10-13T14:37:48.317" v="296" actId="1076"/>
      <pc:docMkLst>
        <pc:docMk/>
      </pc:docMkLst>
      <pc:sldChg chg="addSp delSp modSp mod">
        <pc:chgData name="Susan Sattar" userId="0b991baf5ceb962b" providerId="LiveId" clId="{1C7AC1AB-0907-4E62-8137-78EF225451A0}" dt="2026-10-13T14:37:48.317" v="296" actId="1076"/>
        <pc:sldMkLst>
          <pc:docMk/>
          <pc:sldMk cId="2784909739" sldId="256"/>
        </pc:sldMkLst>
        <pc:spChg chg="add del mod">
          <ac:chgData name="Susan Sattar" userId="0b991baf5ceb962b" providerId="LiveId" clId="{1C7AC1AB-0907-4E62-8137-78EF225451A0}" dt="2026-10-13T14:14:53.173" v="66"/>
          <ac:spMkLst>
            <pc:docMk/>
            <pc:sldMk cId="2784909739" sldId="256"/>
            <ac:spMk id="3" creationId="{81F15299-46D5-4023-B944-671FF7F7B252}"/>
          </ac:spMkLst>
        </pc:spChg>
        <pc:spChg chg="add del mod">
          <ac:chgData name="Susan Sattar" userId="0b991baf5ceb962b" providerId="LiveId" clId="{1C7AC1AB-0907-4E62-8137-78EF225451A0}" dt="2026-10-13T14:14:53.173" v="66"/>
          <ac:spMkLst>
            <pc:docMk/>
            <pc:sldMk cId="2784909739" sldId="256"/>
            <ac:spMk id="4" creationId="{8B308D55-8DD0-497A-88B9-C602BA1395E0}"/>
          </ac:spMkLst>
        </pc:spChg>
        <pc:spChg chg="mod">
          <ac:chgData name="Susan Sattar" userId="0b991baf5ceb962b" providerId="LiveId" clId="{1C7AC1AB-0907-4E62-8137-78EF225451A0}" dt="2026-10-13T14:07:26.910" v="0"/>
          <ac:spMkLst>
            <pc:docMk/>
            <pc:sldMk cId="2784909739" sldId="256"/>
            <ac:spMk id="62" creationId="{5FCEA758-BCEF-456B-B1A4-AECE53182BFC}"/>
          </ac:spMkLst>
        </pc:spChg>
        <pc:spChg chg="mod">
          <ac:chgData name="Susan Sattar" userId="0b991baf5ceb962b" providerId="LiveId" clId="{1C7AC1AB-0907-4E62-8137-78EF225451A0}" dt="2026-10-13T14:35:58.357" v="277" actId="255"/>
          <ac:spMkLst>
            <pc:docMk/>
            <pc:sldMk cId="2784909739" sldId="256"/>
            <ac:spMk id="63" creationId="{7F787EEC-C57D-4B19-88DC-C6D8BEEC610B}"/>
          </ac:spMkLst>
        </pc:spChg>
        <pc:spChg chg="mod">
          <ac:chgData name="Susan Sattar" userId="0b991baf5ceb962b" providerId="LiveId" clId="{1C7AC1AB-0907-4E62-8137-78EF225451A0}" dt="2026-10-13T14:13:39.172" v="64" actId="1076"/>
          <ac:spMkLst>
            <pc:docMk/>
            <pc:sldMk cId="2784909739" sldId="256"/>
            <ac:spMk id="66" creationId="{BD69687D-5543-46AE-AC86-3F40CDEDE143}"/>
          </ac:spMkLst>
        </pc:spChg>
        <pc:spChg chg="mod">
          <ac:chgData name="Susan Sattar" userId="0b991baf5ceb962b" providerId="LiveId" clId="{1C7AC1AB-0907-4E62-8137-78EF225451A0}" dt="2026-10-13T14:13:34.694" v="63" actId="1076"/>
          <ac:spMkLst>
            <pc:docMk/>
            <pc:sldMk cId="2784909739" sldId="256"/>
            <ac:spMk id="73" creationId="{78ACE6C8-764A-491B-97C3-71DD70C00B3C}"/>
          </ac:spMkLst>
        </pc:spChg>
        <pc:spChg chg="mod">
          <ac:chgData name="Susan Sattar" userId="0b991baf5ceb962b" providerId="LiveId" clId="{1C7AC1AB-0907-4E62-8137-78EF225451A0}" dt="2026-10-13T14:31:28.750" v="263" actId="20577"/>
          <ac:spMkLst>
            <pc:docMk/>
            <pc:sldMk cId="2784909739" sldId="256"/>
            <ac:spMk id="76" creationId="{82745442-14D6-454C-AEAA-7ECB778143F4}"/>
          </ac:spMkLst>
        </pc:spChg>
        <pc:spChg chg="mod">
          <ac:chgData name="Susan Sattar" userId="0b991baf5ceb962b" providerId="LiveId" clId="{1C7AC1AB-0907-4E62-8137-78EF225451A0}" dt="2026-10-13T14:33:24.673" v="273" actId="1076"/>
          <ac:spMkLst>
            <pc:docMk/>
            <pc:sldMk cId="2784909739" sldId="256"/>
            <ac:spMk id="84" creationId="{0CE218E2-C10E-4C6A-95F2-0A69ECC1C187}"/>
          </ac:spMkLst>
        </pc:spChg>
        <pc:spChg chg="del mod">
          <ac:chgData name="Susan Sattar" userId="0b991baf5ceb962b" providerId="LiveId" clId="{1C7AC1AB-0907-4E62-8137-78EF225451A0}" dt="2026-10-13T14:28:27.110" v="231" actId="478"/>
          <ac:spMkLst>
            <pc:docMk/>
            <pc:sldMk cId="2784909739" sldId="256"/>
            <ac:spMk id="88" creationId="{44BFE7F8-789D-45EE-A81D-BE072485E37E}"/>
          </ac:spMkLst>
        </pc:spChg>
        <pc:spChg chg="mod">
          <ac:chgData name="Susan Sattar" userId="0b991baf5ceb962b" providerId="LiveId" clId="{1C7AC1AB-0907-4E62-8137-78EF225451A0}" dt="2026-10-13T14:23:45.568" v="175" actId="1076"/>
          <ac:spMkLst>
            <pc:docMk/>
            <pc:sldMk cId="2784909739" sldId="256"/>
            <ac:spMk id="96" creationId="{BC3C95CE-436E-4FC3-8AAD-2B0E1BCB16FE}"/>
          </ac:spMkLst>
        </pc:spChg>
        <pc:spChg chg="mod">
          <ac:chgData name="Susan Sattar" userId="0b991baf5ceb962b" providerId="LiveId" clId="{1C7AC1AB-0907-4E62-8137-78EF225451A0}" dt="2026-10-13T14:37:48.317" v="296" actId="1076"/>
          <ac:spMkLst>
            <pc:docMk/>
            <pc:sldMk cId="2784909739" sldId="256"/>
            <ac:spMk id="99" creationId="{B736FB75-C98F-40ED-A29C-684FE7581D07}"/>
          </ac:spMkLst>
        </pc:spChg>
        <pc:graphicFrameChg chg="add del mod">
          <ac:chgData name="Susan Sattar" userId="0b991baf5ceb962b" providerId="LiveId" clId="{1C7AC1AB-0907-4E62-8137-78EF225451A0}" dt="2026-10-13T14:14:53.173" v="66"/>
          <ac:graphicFrameMkLst>
            <pc:docMk/>
            <pc:sldMk cId="2784909739" sldId="256"/>
            <ac:graphicFrameMk id="2" creationId="{C53E217F-65A2-4EE3-9A2C-A6BF1BE9F0A3}"/>
          </ac:graphicFrameMkLst>
        </pc:graphicFrameChg>
        <pc:picChg chg="add mod">
          <ac:chgData name="Susan Sattar" userId="0b991baf5ceb962b" providerId="LiveId" clId="{1C7AC1AB-0907-4E62-8137-78EF225451A0}" dt="2026-10-13T14:37:05.410" v="279" actId="14100"/>
          <ac:picMkLst>
            <pc:docMk/>
            <pc:sldMk cId="2784909739" sldId="256"/>
            <ac:picMk id="5" creationId="{DEA83A82-33C5-4E75-8881-8C9C5E24A28D}"/>
          </ac:picMkLst>
        </pc:picChg>
        <pc:picChg chg="del">
          <ac:chgData name="Susan Sattar" userId="0b991baf5ceb962b" providerId="LiveId" clId="{1C7AC1AB-0907-4E62-8137-78EF225451A0}" dt="2026-10-13T14:24:29.214" v="176" actId="478"/>
          <ac:picMkLst>
            <pc:docMk/>
            <pc:sldMk cId="2784909739" sldId="256"/>
            <ac:picMk id="14" creationId="{7BE25585-FA84-4DBF-A225-53F10863563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7F24AEBD-43D5-436D-BED0-9ABA31F8AD23}" type="datetimeFigureOut">
              <a:rPr lang="en-US" smtClean="0"/>
              <a:t>10/13/2026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64D88A3E-56A2-4F34-80EB-9C872CBB492C}" type="slidenum">
              <a:rPr lang="en-US" smtClean="0"/>
              <a:t>‹#›</a:t>
            </a:fld>
            <a:endParaRPr lang="en-US"/>
          </a:p>
        </p:txBody>
      </p:sp>
    </p:spTree>
    <p:extLst>
      <p:ext uri="{BB962C8B-B14F-4D97-AF65-F5344CB8AC3E}">
        <p14:creationId xmlns:p14="http://schemas.microsoft.com/office/powerpoint/2010/main" val="3550582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88A3E-56A2-4F34-80EB-9C872CBB492C}" type="slidenum">
              <a:rPr lang="en-US" smtClean="0"/>
              <a:t>1</a:t>
            </a:fld>
            <a:endParaRPr lang="en-US"/>
          </a:p>
        </p:txBody>
      </p:sp>
    </p:spTree>
    <p:extLst>
      <p:ext uri="{BB962C8B-B14F-4D97-AF65-F5344CB8AC3E}">
        <p14:creationId xmlns:p14="http://schemas.microsoft.com/office/powerpoint/2010/main" val="325350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9974455" y="5347961"/>
            <a:ext cx="22293647"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5400" b="1" dirty="0">
                <a:solidFill>
                  <a:schemeClr val="tx1"/>
                </a:solidFill>
                <a:latin typeface="Times New Roman" panose="02020603050405020304" pitchFamily="18" charset="0"/>
                <a:cs typeface="Times New Roman" panose="02020603050405020304" pitchFamily="18" charset="0"/>
              </a:rPr>
              <a:t>AI-Assisted English Language Learning and Psychological Well-Being among Adult EFL Learners</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3192160" y="4084000"/>
            <a:ext cx="9960660" cy="5850195"/>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2200" b="1" dirty="0">
                <a:solidFill>
                  <a:schemeClr val="tx1"/>
                </a:solidFill>
                <a:latin typeface="Times New Roman" panose="02020603050405020304" pitchFamily="18" charset="0"/>
                <a:cs typeface="Times New Roman" panose="02020603050405020304" pitchFamily="18" charset="0"/>
              </a:rPr>
              <a:t>Abstract</a:t>
            </a:r>
          </a:p>
          <a:p>
            <a:pPr rtl="1">
              <a:defRPr/>
            </a:pPr>
            <a:r>
              <a:rPr lang="en-US" sz="2200" dirty="0">
                <a:solidFill>
                  <a:schemeClr val="tx1"/>
                </a:solidFill>
                <a:latin typeface="Times New Roman" panose="02020603050405020304" pitchFamily="18" charset="0"/>
                <a:cs typeface="Times New Roman" panose="02020603050405020304" pitchFamily="18" charset="0"/>
              </a:rPr>
              <a:t>AI integration in language education has created flexible, individualized learning opportunities, yet less attention has been paid to its psychological benefits, particularly among adult EFL learners. This study investigated the relationship between AI-assisted English language learning, social connectedness, and psychological well-being among 100 adult EFL learners aged 30 and above. Using a quantitative correlational design, participants completed measures of AI-assisted learning experience, social connectedness, and psychological well-being. Multiple regression analysis revealed that AI-assisted learning (r = .46) and social connectedness (r = .52) were significantly and positively correlated with psychological well-being. Together, they explained 35% of the variance, with social connectedness emerging as the stronger predictor (β = .43). Findings suggest that AI-assisted English learning may offer psychological benefits beyond linguistic development and highlight the continued importance of human connection in adult language education.</a:t>
            </a: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gd name="adj" fmla="val 50000"/>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388346"/>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Sousan</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Sattar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Boroujeni</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(1)</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English Department,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Na.C</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Islamic Azad University, </a:t>
            </a:r>
            <a:r>
              <a:rPr lang="en-US" sz="3200" dirty="0" err="1">
                <a:solidFill>
                  <a:srgbClr val="000001"/>
                </a:solidFill>
                <a:latin typeface="Times New Roman" panose="02020603050405020304" pitchFamily="18" charset="0"/>
                <a:ea typeface="Open Sauce"/>
                <a:cs typeface="Times New Roman" panose="02020603050405020304" pitchFamily="18" charset="0"/>
                <a:sym typeface="Open Sauce"/>
              </a:rPr>
              <a:t>Najafabad</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 Iran. Email: sousansattar@iau.ac.ir</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332721" y="909120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009027" y="9226249"/>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83099" y="9709595"/>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189055" y="1651776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92160" y="1744915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279008" y="10039384"/>
            <a:ext cx="9789694" cy="6494085"/>
          </a:xfrm>
          <a:prstGeom prst="rect">
            <a:avLst/>
          </a:prstGeom>
          <a:noFill/>
        </p:spPr>
        <p:txBody>
          <a:bodyPr wrap="square" rtlCol="0">
            <a:spAutoFit/>
          </a:bodyPr>
          <a:lstStyle>
            <a:defPPr>
              <a:defRPr kern="1200"/>
            </a:defPPr>
          </a:lstStyle>
          <a:p>
            <a:pPr algn="l"/>
            <a:r>
              <a:rPr lang="en-US" sz="2600" i="0" dirty="0">
                <a:solidFill>
                  <a:srgbClr val="0F1115"/>
                </a:solidFill>
                <a:effectLst/>
                <a:latin typeface="Times New Roman" panose="02020603050405020304" pitchFamily="18" charset="0"/>
                <a:cs typeface="Times New Roman" panose="02020603050405020304" pitchFamily="18" charset="0"/>
              </a:rPr>
              <a:t>AI has transformed language education through conversational systems, intelligent tutoring, automated feedback, and generative AI tools.</a:t>
            </a:r>
          </a:p>
          <a:p>
            <a:pPr algn="l"/>
            <a:r>
              <a:rPr lang="en-US" sz="2600" i="0" dirty="0">
                <a:solidFill>
                  <a:srgbClr val="0F1115"/>
                </a:solidFill>
                <a:effectLst/>
                <a:latin typeface="Times New Roman" panose="02020603050405020304" pitchFamily="18" charset="0"/>
                <a:cs typeface="Times New Roman" panose="02020603050405020304" pitchFamily="18" charset="0"/>
              </a:rPr>
              <a:t>Adult EFL learners (30+) often need flexible, individualized learning due to work and family responsibilities. Existing research focuses on linguistic outcomes, with less attention to psychological benefits</a:t>
            </a:r>
            <a:endParaRPr lang="en-US" sz="2600" b="1" i="0" dirty="0">
              <a:solidFill>
                <a:srgbClr val="0F1115"/>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sz="2600" b="1" i="0" dirty="0">
                <a:solidFill>
                  <a:srgbClr val="0F1115"/>
                </a:solidFill>
                <a:effectLst/>
                <a:latin typeface="Times New Roman" panose="02020603050405020304" pitchFamily="18" charset="0"/>
                <a:cs typeface="Times New Roman" panose="02020603050405020304" pitchFamily="18" charset="0"/>
              </a:rPr>
              <a:t>Research Gap: </a:t>
            </a:r>
            <a:r>
              <a:rPr lang="en-US" sz="2600" i="0" dirty="0">
                <a:solidFill>
                  <a:srgbClr val="0F1115"/>
                </a:solidFill>
                <a:effectLst/>
                <a:latin typeface="Times New Roman" panose="02020603050405020304" pitchFamily="18" charset="0"/>
                <a:cs typeface="Times New Roman" panose="02020603050405020304" pitchFamily="18" charset="0"/>
              </a:rPr>
              <a:t>Limited research on AI-assisted learning and psychological well-being in adult learners. Social connectedness rarely examined alongside AI-assisted learning. Also, most studies focus on university students, not adults aged 30+.</a:t>
            </a:r>
            <a:endParaRPr lang="en-US" sz="2600" b="1" i="0" dirty="0">
              <a:solidFill>
                <a:srgbClr val="0F1115"/>
              </a:solidFill>
              <a:effectLst/>
              <a:latin typeface="Times New Roman" panose="02020603050405020304" pitchFamily="18" charset="0"/>
              <a:cs typeface="Times New Roman" panose="02020603050405020304" pitchFamily="18" charset="0"/>
            </a:endParaRPr>
          </a:p>
          <a:p>
            <a:pPr algn="l"/>
            <a:r>
              <a:rPr lang="en-US" sz="2600" b="1" i="0" dirty="0">
                <a:solidFill>
                  <a:srgbClr val="0F1115"/>
                </a:solidFill>
                <a:effectLst/>
                <a:latin typeface="Times New Roman" panose="02020603050405020304" pitchFamily="18" charset="0"/>
                <a:cs typeface="Times New Roman" panose="02020603050405020304" pitchFamily="18" charset="0"/>
              </a:rPr>
              <a:t>Research Questions:</a:t>
            </a:r>
          </a:p>
          <a:p>
            <a:pPr algn="l">
              <a:buFont typeface="Arial" panose="020B0604020202020204" pitchFamily="34" charset="0"/>
              <a:buChar char="•"/>
            </a:pPr>
            <a:r>
              <a:rPr lang="en-US" sz="2600" i="0" dirty="0">
                <a:solidFill>
                  <a:srgbClr val="0F1115"/>
                </a:solidFill>
                <a:effectLst/>
                <a:latin typeface="Times New Roman" panose="02020603050405020304" pitchFamily="18" charset="0"/>
                <a:cs typeface="Times New Roman" panose="02020603050405020304" pitchFamily="18" charset="0"/>
              </a:rPr>
              <a:t>Is there a significant relationship between AI-assisted English language learning experience and psychological well-being?</a:t>
            </a:r>
          </a:p>
          <a:p>
            <a:pPr algn="l">
              <a:buFont typeface="Arial" panose="020B0604020202020204" pitchFamily="34" charset="0"/>
              <a:buChar char="•"/>
            </a:pPr>
            <a:r>
              <a:rPr lang="en-US" sz="2600" i="0" dirty="0">
                <a:solidFill>
                  <a:srgbClr val="0F1115"/>
                </a:solidFill>
                <a:effectLst/>
                <a:latin typeface="Times New Roman" panose="02020603050405020304" pitchFamily="18" charset="0"/>
                <a:cs typeface="Times New Roman" panose="02020603050405020304" pitchFamily="18" charset="0"/>
              </a:rPr>
              <a:t>Is there a significant relationship between social connectedness and psychological well-being?</a:t>
            </a:r>
          </a:p>
          <a:p>
            <a:pPr algn="l">
              <a:buFont typeface="Arial" panose="020B0604020202020204" pitchFamily="34" charset="0"/>
              <a:buChar char="•"/>
            </a:pPr>
            <a:r>
              <a:rPr lang="en-US" sz="2600" i="0" dirty="0">
                <a:solidFill>
                  <a:srgbClr val="0F1115"/>
                </a:solidFill>
                <a:effectLst/>
                <a:latin typeface="Times New Roman" panose="02020603050405020304" pitchFamily="18" charset="0"/>
                <a:cs typeface="Times New Roman" panose="02020603050405020304" pitchFamily="18" charset="0"/>
              </a:rPr>
              <a:t>To what extent do AI-assisted learning and social connectedness predict psychological well-being?</a:t>
            </a:r>
            <a:endParaRPr lang="en-US" sz="26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24396" y="10679598"/>
            <a:ext cx="9857035" cy="6494085"/>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AI-assisted English learning is positively associated with psychological well-being among adult EFL learners. Social connectedness remains a crucial factor—stronger than AI experience in this sample. AI should complement, not replace, human interaction in language learning. Findings support a multidimensional view of language learning: linguistic + psychological + social</a:t>
            </a:r>
          </a:p>
          <a:p>
            <a:pPr algn="just"/>
            <a:r>
              <a:rPr lang="en-US" sz="3200" b="1" dirty="0">
                <a:solidFill>
                  <a:srgbClr val="000001"/>
                </a:solidFill>
                <a:latin typeface="Times New Roman"/>
                <a:ea typeface="Times New Roman"/>
                <a:cs typeface="Times New Roman"/>
                <a:sym typeface="Times New Roman"/>
              </a:rPr>
              <a:t>Pedagogical Implications:</a:t>
            </a:r>
          </a:p>
          <a:p>
            <a:pPr algn="just"/>
            <a:r>
              <a:rPr lang="en-US" sz="3200" dirty="0">
                <a:solidFill>
                  <a:srgbClr val="000001"/>
                </a:solidFill>
                <a:latin typeface="Times New Roman"/>
                <a:ea typeface="Times New Roman"/>
                <a:cs typeface="Times New Roman"/>
                <a:sym typeface="Times New Roman"/>
              </a:rPr>
              <a:t>Integrate AI activities that promote autonomy and personal growth</a:t>
            </a:r>
          </a:p>
          <a:p>
            <a:pPr algn="just"/>
            <a:r>
              <a:rPr lang="en-US" sz="3200" dirty="0">
                <a:solidFill>
                  <a:srgbClr val="000001"/>
                </a:solidFill>
                <a:latin typeface="Times New Roman"/>
                <a:ea typeface="Times New Roman"/>
                <a:cs typeface="Times New Roman"/>
                <a:sym typeface="Times New Roman"/>
              </a:rPr>
              <a:t>Guide learners in strategic (not passive) AI use</a:t>
            </a:r>
          </a:p>
          <a:p>
            <a:pPr algn="just"/>
            <a:r>
              <a:rPr lang="en-US" sz="3200" dirty="0">
                <a:solidFill>
                  <a:srgbClr val="000001"/>
                </a:solidFill>
                <a:latin typeface="Times New Roman"/>
                <a:ea typeface="Times New Roman"/>
                <a:cs typeface="Times New Roman"/>
                <a:sym typeface="Times New Roman"/>
              </a:rPr>
              <a:t>Maintain collaborative and interpersonal learning opportunities</a:t>
            </a:r>
          </a:p>
        </p:txBody>
      </p:sp>
      <p:sp>
        <p:nvSpPr>
          <p:cNvPr id="82" name="TextBox 33">
            <a:extLst>
              <a:ext uri="{FF2B5EF4-FFF2-40B4-BE49-F238E27FC236}">
                <a16:creationId xmlns:a16="http://schemas.microsoft.com/office/drawing/2014/main" id="{6AB3CE38-74F0-4C0F-A133-52B753FC00F4}"/>
              </a:ext>
            </a:extLst>
          </p:cNvPr>
          <p:cNvSpPr txBox="1"/>
          <p:nvPr/>
        </p:nvSpPr>
        <p:spPr>
          <a:xfrm flipH="1" flipV="1">
            <a:off x="51680532" y="14122399"/>
            <a:ext cx="68657" cy="1038746"/>
          </a:xfrm>
          <a:prstGeom prst="rect">
            <a:avLst/>
          </a:prstGeom>
        </p:spPr>
        <p:txBody>
          <a:bodyPr wrap="square" lIns="0" tIns="0" rIns="0" bIns="0" rtlCol="0" anchor="t">
            <a:spAutoFit/>
          </a:bodyPr>
          <a:lstStyle/>
          <a:p>
            <a:pPr algn="ctr">
              <a:lnSpc>
                <a:spcPts val="4200"/>
              </a:lnSpc>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r.</a:t>
            </a:r>
          </a:p>
        </p:txBody>
      </p:sp>
      <p:sp>
        <p:nvSpPr>
          <p:cNvPr id="83" name="TextBox 34">
            <a:extLst>
              <a:ext uri="{FF2B5EF4-FFF2-40B4-BE49-F238E27FC236}">
                <a16:creationId xmlns:a16="http://schemas.microsoft.com/office/drawing/2014/main" id="{2105AE90-D3B6-42CF-B13B-BF501CA20CCB}"/>
              </a:ext>
            </a:extLst>
          </p:cNvPr>
          <p:cNvSpPr txBox="1"/>
          <p:nvPr/>
        </p:nvSpPr>
        <p:spPr>
          <a:xfrm flipH="1">
            <a:off x="46028069" y="15959259"/>
            <a:ext cx="45719" cy="492443"/>
          </a:xfrm>
          <a:prstGeom prst="rect">
            <a:avLst/>
          </a:prstGeom>
        </p:spPr>
        <p:txBody>
          <a:bodyPr wrap="square" lIns="0" tIns="0" rIns="0" bIns="0" rtlCol="0" anchor="t">
            <a:spAutoFit/>
          </a:bodyPr>
          <a:lstStyle/>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192160" y="18254752"/>
            <a:ext cx="10228577" cy="6568721"/>
          </a:xfrm>
          <a:prstGeom prst="rect">
            <a:avLst/>
          </a:prstGeom>
        </p:spPr>
        <p:txBody>
          <a:bodyPr wrap="square" lIns="0" tIns="0" rIns="0" bIns="0" rtlCol="0" anchor="t">
            <a:spAutoFit/>
          </a:bodyPr>
          <a:lstStyle/>
          <a:p>
            <a:pPr marL="457200" marR="0" indent="-409575">
              <a:lnSpc>
                <a:spcPct val="115000"/>
              </a:lnSpc>
              <a:spcBef>
                <a:spcPts val="0"/>
              </a:spcBef>
              <a:spcAft>
                <a:spcPts val="600"/>
              </a:spcAft>
            </a:pP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Crompton, H., et al. (2024). AI and English language teaching. Br J Educ Technol, 55(6), 2503-2529.</a:t>
            </a:r>
          </a:p>
          <a:p>
            <a:pPr marL="457200" marR="0" indent="-409575">
              <a:lnSpc>
                <a:spcPct val="115000"/>
              </a:lnSpc>
              <a:spcBef>
                <a:spcPts val="0"/>
              </a:spcBef>
              <a:spcAft>
                <a:spcPts val="600"/>
              </a:spcAft>
            </a:pP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Huang, F., et al. (2024). Modelling generative AI acceptance... Eur J Educ, 59(4).</a:t>
            </a:r>
          </a:p>
          <a:p>
            <a:pPr marL="457200" marR="0" indent="-409575">
              <a:lnSpc>
                <a:spcPct val="115000"/>
              </a:lnSpc>
              <a:spcBef>
                <a:spcPts val="0"/>
              </a:spcBef>
              <a:spcAft>
                <a:spcPts val="600"/>
              </a:spcAft>
            </a:pPr>
            <a:r>
              <a:rPr lang="en-US" sz="3200" kern="0" dirty="0" err="1">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Nahmatova</a:t>
            </a: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 U., et al. (2023). Social connectedness and mental wellbeing. </a:t>
            </a:r>
            <a:r>
              <a:rPr lang="en-US" sz="3200" kern="0" dirty="0" err="1">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Discov</a:t>
            </a: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 Psychol, 3:15.</a:t>
            </a:r>
          </a:p>
          <a:p>
            <a:pPr marL="457200" marR="0" indent="-409575">
              <a:lnSpc>
                <a:spcPct val="115000"/>
              </a:lnSpc>
              <a:spcBef>
                <a:spcPts val="0"/>
              </a:spcBef>
              <a:spcAft>
                <a:spcPts val="600"/>
              </a:spcAft>
            </a:pPr>
            <a:r>
              <a:rPr lang="en-US" sz="3200" kern="0" dirty="0" err="1">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Rezai</a:t>
            </a: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 A., et al. (2024). </a:t>
            </a:r>
            <a:r>
              <a:rPr lang="en-US" sz="3200" kern="0" dirty="0" err="1">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ChatGPT</a:t>
            </a: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 and well-being in EFL learners. Eur J Educ, 59(4).</a:t>
            </a:r>
          </a:p>
          <a:p>
            <a:pPr marL="457200" marR="0" indent="-409575">
              <a:lnSpc>
                <a:spcPct val="115000"/>
              </a:lnSpc>
              <a:spcBef>
                <a:spcPts val="0"/>
              </a:spcBef>
              <a:spcAft>
                <a:spcPts val="600"/>
              </a:spcAft>
            </a:pPr>
            <a:r>
              <a:rPr lang="en-US" sz="3200" kern="0" dirty="0" err="1">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Ryff</a:t>
            </a: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 C.D. (1989). Happiness is everything, or is it? J Pers Soc Psychol, 57(6), 1069-1081.</a:t>
            </a:r>
          </a:p>
          <a:p>
            <a:pPr marL="457200" marR="0" indent="-409575">
              <a:lnSpc>
                <a:spcPct val="115000"/>
              </a:lnSpc>
              <a:spcBef>
                <a:spcPts val="0"/>
              </a:spcBef>
              <a:spcAft>
                <a:spcPts val="600"/>
              </a:spcAft>
            </a:pPr>
            <a:r>
              <a:rPr lang="en-US" sz="3200" kern="0" dirty="0">
                <a:solidFill>
                  <a:srgbClr val="222222"/>
                </a:solidFill>
                <a:effectLst/>
                <a:latin typeface="Times New Roman" panose="02020603050405020304" pitchFamily="18" charset="0"/>
                <a:ea typeface="Times New Roman" panose="02020603050405020304" pitchFamily="18" charset="0"/>
                <a:cs typeface="Arial" panose="020B0604020202020204" pitchFamily="34" charset="0"/>
              </a:rPr>
              <a:t>.</a:t>
            </a:r>
            <a:endParaRPr lang="en-US" sz="3200" dirty="0">
              <a:solidFill>
                <a:srgbClr val="000001"/>
              </a:solidFill>
              <a:latin typeface="Times New Roman"/>
              <a:ea typeface="Times New Roman"/>
              <a:cs typeface="Times New Roman"/>
              <a:sym typeface="Times New Roman"/>
            </a:endParaRPr>
          </a:p>
        </p:txBody>
      </p:sp>
      <p:sp>
        <p:nvSpPr>
          <p:cNvPr id="90" name="TextBox 33">
            <a:extLst>
              <a:ext uri="{FF2B5EF4-FFF2-40B4-BE49-F238E27FC236}">
                <a16:creationId xmlns:a16="http://schemas.microsoft.com/office/drawing/2014/main" id="{BE9FA710-7291-447F-A2BE-320A81CA8269}"/>
              </a:ext>
            </a:extLst>
          </p:cNvPr>
          <p:cNvSpPr txBox="1"/>
          <p:nvPr/>
        </p:nvSpPr>
        <p:spPr>
          <a:xfrm>
            <a:off x="46073789" y="8768140"/>
            <a:ext cx="45720" cy="1038746"/>
          </a:xfrm>
          <a:prstGeom prst="rect">
            <a:avLst/>
          </a:prstGeom>
        </p:spPr>
        <p:txBody>
          <a:bodyPr wrap="square" lIns="0" tIns="0" rIns="0" bIns="0" rtlCol="0" anchor="t">
            <a:spAutoFit/>
          </a:bodyPr>
          <a:lstStyle/>
          <a:p>
            <a:pPr>
              <a:lnSpc>
                <a:spcPts val="4200"/>
              </a:lnSpc>
            </a:pPr>
            <a:r>
              <a:rPr lang="fa-IR" sz="3200" dirty="0">
                <a:solidFill>
                  <a:srgbClr val="000001"/>
                </a:solidFill>
                <a:latin typeface="Times New Roman" panose="02020603050405020304" pitchFamily="18" charset="0"/>
                <a:ea typeface="Open Sauce"/>
                <a:cs typeface="Times New Roman" panose="02020603050405020304" pitchFamily="18" charset="0"/>
                <a:sym typeface="Open Sauce"/>
              </a:rPr>
              <a:t> </a:t>
            </a: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67718" y="17795926"/>
            <a:ext cx="10058400" cy="65402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b="1" dirty="0">
                <a:solidFill>
                  <a:srgbClr val="000001"/>
                </a:solidFill>
                <a:latin typeface="Times New Roman"/>
                <a:ea typeface="Times New Roman"/>
                <a:cs typeface="Times New Roman"/>
                <a:sym typeface="Times New Roman"/>
              </a:rPr>
              <a:t>Design:</a:t>
            </a:r>
            <a:r>
              <a:rPr lang="en-US" sz="3200" dirty="0">
                <a:solidFill>
                  <a:srgbClr val="000001"/>
                </a:solidFill>
                <a:latin typeface="Times New Roman"/>
                <a:ea typeface="Times New Roman"/>
                <a:cs typeface="Times New Roman"/>
                <a:sym typeface="Times New Roman"/>
              </a:rPr>
              <a:t> Quantitative correlational study.</a:t>
            </a:r>
            <a:endParaRPr lang="en-US" sz="3200" b="1" dirty="0">
              <a:solidFill>
                <a:srgbClr val="000001"/>
              </a:solidFill>
              <a:latin typeface="Times New Roman"/>
              <a:ea typeface="Times New Roman"/>
              <a:cs typeface="Times New Roman"/>
              <a:sym typeface="Times New Roman"/>
            </a:endParaRPr>
          </a:p>
          <a:p>
            <a:pPr algn="just"/>
            <a:r>
              <a:rPr lang="en-US" sz="3200" b="1" dirty="0">
                <a:solidFill>
                  <a:srgbClr val="000001"/>
                </a:solidFill>
                <a:latin typeface="Times New Roman"/>
                <a:ea typeface="Times New Roman"/>
                <a:cs typeface="Times New Roman"/>
                <a:sym typeface="Times New Roman"/>
              </a:rPr>
              <a:t>Participants: 1</a:t>
            </a:r>
            <a:r>
              <a:rPr lang="en-US" sz="3200" dirty="0">
                <a:solidFill>
                  <a:srgbClr val="000001"/>
                </a:solidFill>
                <a:latin typeface="Times New Roman"/>
                <a:ea typeface="Times New Roman"/>
                <a:cs typeface="Times New Roman"/>
                <a:sym typeface="Times New Roman"/>
              </a:rPr>
              <a:t>00 adult EFL learners aged 30+, recruited from English language institutes and selected via convenience sampling having experience with at least one AI tool for English learning.</a:t>
            </a:r>
            <a:endParaRPr lang="en-US" sz="3200" b="1" dirty="0">
              <a:solidFill>
                <a:srgbClr val="000001"/>
              </a:solidFill>
              <a:latin typeface="Times New Roman"/>
              <a:ea typeface="Times New Roman"/>
              <a:cs typeface="Times New Roman"/>
              <a:sym typeface="Times New Roman"/>
            </a:endParaRPr>
          </a:p>
          <a:p>
            <a:pPr algn="just"/>
            <a:r>
              <a:rPr lang="en-US" sz="3200" b="1" dirty="0">
                <a:solidFill>
                  <a:srgbClr val="000001"/>
                </a:solidFill>
                <a:latin typeface="Times New Roman"/>
                <a:ea typeface="Times New Roman"/>
                <a:cs typeface="Times New Roman"/>
                <a:sym typeface="Times New Roman"/>
              </a:rPr>
              <a:t>Instruments: </a:t>
            </a:r>
            <a:r>
              <a:rPr lang="en-US" sz="3200" dirty="0">
                <a:solidFill>
                  <a:srgbClr val="000001"/>
                </a:solidFill>
                <a:latin typeface="Times New Roman"/>
                <a:ea typeface="Times New Roman"/>
                <a:cs typeface="Times New Roman"/>
                <a:sym typeface="Times New Roman"/>
              </a:rPr>
              <a:t>AI-Assisted Learning Experience: frequency, usefulness, personalization, autonomy, satisfaction.</a:t>
            </a:r>
          </a:p>
          <a:p>
            <a:pPr algn="just"/>
            <a:r>
              <a:rPr lang="en-US" sz="3200" dirty="0">
                <a:solidFill>
                  <a:srgbClr val="000001"/>
                </a:solidFill>
                <a:latin typeface="Times New Roman"/>
                <a:ea typeface="Times New Roman"/>
                <a:cs typeface="Times New Roman"/>
                <a:sym typeface="Times New Roman"/>
              </a:rPr>
              <a:t>Social Connectedness Scale: belonging, closeness, social environment connection</a:t>
            </a:r>
          </a:p>
          <a:p>
            <a:pPr algn="just"/>
            <a:r>
              <a:rPr lang="en-US" sz="3200" dirty="0">
                <a:solidFill>
                  <a:srgbClr val="000001"/>
                </a:solidFill>
                <a:latin typeface="Times New Roman"/>
                <a:ea typeface="Times New Roman"/>
                <a:cs typeface="Times New Roman"/>
                <a:sym typeface="Times New Roman"/>
              </a:rPr>
              <a:t>Psychological Well-Being: personal growth, autonomy, positive relations, purpose, self-acceptance</a:t>
            </a:r>
          </a:p>
          <a:p>
            <a:pPr algn="just"/>
            <a:r>
              <a:rPr lang="en-US" sz="3200" b="1" dirty="0">
                <a:solidFill>
                  <a:srgbClr val="000001"/>
                </a:solidFill>
                <a:latin typeface="Times New Roman"/>
                <a:ea typeface="Times New Roman"/>
                <a:cs typeface="Times New Roman"/>
                <a:sym typeface="Times New Roman"/>
              </a:rPr>
              <a:t>Data Analysis: </a:t>
            </a:r>
            <a:r>
              <a:rPr lang="en-US" sz="3200" dirty="0">
                <a:solidFill>
                  <a:srgbClr val="000001"/>
                </a:solidFill>
                <a:latin typeface="Times New Roman"/>
                <a:ea typeface="Times New Roman"/>
                <a:cs typeface="Times New Roman"/>
                <a:sym typeface="Times New Roman"/>
              </a:rPr>
              <a:t>Pearson correlation (RQ1, RQ2), Multiple regression (RQ3), Significance level: p &lt; .05</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141375" y="10582895"/>
            <a:ext cx="9118131" cy="13311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3600" b="1" dirty="0">
                <a:solidFill>
                  <a:srgbClr val="000001"/>
                </a:solidFill>
                <a:latin typeface="Times New Roman"/>
                <a:ea typeface="Times New Roman"/>
                <a:cs typeface="Times New Roman"/>
                <a:sym typeface="Times New Roman"/>
              </a:rPr>
              <a:t>Discussion:</a:t>
            </a:r>
          </a:p>
          <a:p>
            <a:endParaRPr lang="en-US" sz="3600" b="1" dirty="0">
              <a:solidFill>
                <a:srgbClr val="000001"/>
              </a:solidFill>
              <a:latin typeface="Times New Roman"/>
              <a:ea typeface="Times New Roman"/>
              <a:cs typeface="Times New Roman"/>
              <a:sym typeface="Times New Roman"/>
            </a:endParaRPr>
          </a:p>
          <a:p>
            <a:r>
              <a:rPr lang="en-US" sz="3600" b="1" dirty="0">
                <a:solidFill>
                  <a:srgbClr val="000001"/>
                </a:solidFill>
                <a:latin typeface="Times New Roman"/>
                <a:ea typeface="Times New Roman"/>
                <a:cs typeface="Times New Roman"/>
                <a:sym typeface="Times New Roman"/>
              </a:rPr>
              <a:t>RQ1: </a:t>
            </a:r>
            <a:r>
              <a:rPr lang="en-US" sz="3600" dirty="0">
                <a:solidFill>
                  <a:srgbClr val="000001"/>
                </a:solidFill>
                <a:latin typeface="Times New Roman"/>
                <a:ea typeface="Times New Roman"/>
                <a:cs typeface="Times New Roman"/>
                <a:sym typeface="Times New Roman"/>
              </a:rPr>
              <a:t>AI-Assisted Learning &amp; Well-Being</a:t>
            </a:r>
          </a:p>
          <a:p>
            <a:r>
              <a:rPr lang="en-US" sz="3600" dirty="0">
                <a:solidFill>
                  <a:srgbClr val="000001"/>
                </a:solidFill>
                <a:latin typeface="Times New Roman"/>
                <a:ea typeface="Times New Roman"/>
                <a:cs typeface="Times New Roman"/>
                <a:sym typeface="Times New Roman"/>
              </a:rPr>
              <a:t>Significant positive relationship supports emerging research (</a:t>
            </a:r>
            <a:r>
              <a:rPr lang="en-US" sz="3600" dirty="0" err="1">
                <a:solidFill>
                  <a:srgbClr val="000001"/>
                </a:solidFill>
                <a:latin typeface="Times New Roman"/>
                <a:ea typeface="Times New Roman"/>
                <a:cs typeface="Times New Roman"/>
                <a:sym typeface="Times New Roman"/>
              </a:rPr>
              <a:t>Rezai</a:t>
            </a:r>
            <a:r>
              <a:rPr lang="en-US" sz="3600" dirty="0">
                <a:solidFill>
                  <a:srgbClr val="000001"/>
                </a:solidFill>
                <a:latin typeface="Times New Roman"/>
                <a:ea typeface="Times New Roman"/>
                <a:cs typeface="Times New Roman"/>
                <a:sym typeface="Times New Roman"/>
              </a:rPr>
              <a:t> et al., 2024; Huang et al., 2024). AI may support autonomy, competence, and personal growth. Low-pressure environment may reduce language anxiety</a:t>
            </a:r>
          </a:p>
          <a:p>
            <a:endParaRPr lang="en-US" sz="3600" b="1" dirty="0">
              <a:solidFill>
                <a:srgbClr val="000001"/>
              </a:solidFill>
              <a:latin typeface="Times New Roman"/>
              <a:ea typeface="Times New Roman"/>
              <a:cs typeface="Times New Roman"/>
              <a:sym typeface="Times New Roman"/>
            </a:endParaRPr>
          </a:p>
          <a:p>
            <a:r>
              <a:rPr lang="en-US" sz="3600" b="1" dirty="0">
                <a:solidFill>
                  <a:srgbClr val="000001"/>
                </a:solidFill>
                <a:latin typeface="Times New Roman"/>
                <a:ea typeface="Times New Roman"/>
                <a:cs typeface="Times New Roman"/>
                <a:sym typeface="Times New Roman"/>
              </a:rPr>
              <a:t>RQ2: </a:t>
            </a:r>
            <a:r>
              <a:rPr lang="en-US" sz="3600" dirty="0">
                <a:solidFill>
                  <a:srgbClr val="000001"/>
                </a:solidFill>
                <a:latin typeface="Times New Roman"/>
                <a:ea typeface="Times New Roman"/>
                <a:cs typeface="Times New Roman"/>
                <a:sym typeface="Times New Roman"/>
              </a:rPr>
              <a:t>Social Connectedness &amp; Well-Being</a:t>
            </a:r>
          </a:p>
          <a:p>
            <a:r>
              <a:rPr lang="en-US" sz="3600" dirty="0">
                <a:solidFill>
                  <a:srgbClr val="000001"/>
                </a:solidFill>
                <a:latin typeface="Times New Roman"/>
                <a:ea typeface="Times New Roman"/>
                <a:cs typeface="Times New Roman"/>
                <a:sym typeface="Times New Roman"/>
              </a:rPr>
              <a:t>Consistent with </a:t>
            </a:r>
            <a:r>
              <a:rPr lang="en-US" sz="3600" dirty="0" err="1">
                <a:solidFill>
                  <a:srgbClr val="000001"/>
                </a:solidFill>
                <a:latin typeface="Times New Roman"/>
                <a:ea typeface="Times New Roman"/>
                <a:cs typeface="Times New Roman"/>
                <a:sym typeface="Times New Roman"/>
              </a:rPr>
              <a:t>Nahmatova</a:t>
            </a:r>
            <a:r>
              <a:rPr lang="en-US" sz="3600" dirty="0">
                <a:solidFill>
                  <a:srgbClr val="000001"/>
                </a:solidFill>
                <a:latin typeface="Times New Roman"/>
                <a:ea typeface="Times New Roman"/>
                <a:cs typeface="Times New Roman"/>
                <a:sym typeface="Times New Roman"/>
              </a:rPr>
              <a:t> et al. (2023) among adults in Azerbaijan. Positive relations are a core dimension of psychological well-being (</a:t>
            </a:r>
            <a:r>
              <a:rPr lang="en-US" sz="3600" dirty="0" err="1">
                <a:solidFill>
                  <a:srgbClr val="000001"/>
                </a:solidFill>
                <a:latin typeface="Times New Roman"/>
                <a:ea typeface="Times New Roman"/>
                <a:cs typeface="Times New Roman"/>
                <a:sym typeface="Times New Roman"/>
              </a:rPr>
              <a:t>Ryff</a:t>
            </a:r>
            <a:r>
              <a:rPr lang="en-US" sz="3600" dirty="0">
                <a:solidFill>
                  <a:srgbClr val="000001"/>
                </a:solidFill>
                <a:latin typeface="Times New Roman"/>
                <a:ea typeface="Times New Roman"/>
                <a:cs typeface="Times New Roman"/>
                <a:sym typeface="Times New Roman"/>
              </a:rPr>
              <a:t>, 1989)</a:t>
            </a:r>
          </a:p>
          <a:p>
            <a:endParaRPr lang="en-US" sz="3600" b="1" dirty="0">
              <a:solidFill>
                <a:srgbClr val="000001"/>
              </a:solidFill>
              <a:latin typeface="Times New Roman"/>
              <a:ea typeface="Times New Roman"/>
              <a:cs typeface="Times New Roman"/>
              <a:sym typeface="Times New Roman"/>
            </a:endParaRPr>
          </a:p>
          <a:p>
            <a:r>
              <a:rPr lang="en-US" sz="3600" b="1" dirty="0">
                <a:solidFill>
                  <a:srgbClr val="000001"/>
                </a:solidFill>
                <a:latin typeface="Times New Roman"/>
                <a:ea typeface="Times New Roman"/>
                <a:cs typeface="Times New Roman"/>
                <a:sym typeface="Times New Roman"/>
              </a:rPr>
              <a:t>RQ3: </a:t>
            </a:r>
            <a:r>
              <a:rPr lang="en-US" sz="3600" dirty="0">
                <a:solidFill>
                  <a:srgbClr val="000001"/>
                </a:solidFill>
                <a:latin typeface="Times New Roman"/>
                <a:ea typeface="Times New Roman"/>
                <a:cs typeface="Times New Roman"/>
                <a:sym typeface="Times New Roman"/>
              </a:rPr>
              <a:t>Combined Prediction</a:t>
            </a:r>
          </a:p>
          <a:p>
            <a:r>
              <a:rPr lang="en-US" sz="3600" dirty="0">
                <a:solidFill>
                  <a:srgbClr val="000001"/>
                </a:solidFill>
                <a:latin typeface="Times New Roman"/>
                <a:ea typeface="Times New Roman"/>
                <a:cs typeface="Times New Roman"/>
                <a:sym typeface="Times New Roman"/>
              </a:rPr>
              <a:t>Both variables jointly explain 35% of variance in well-being. Social connectedness emerged as the stronger predictor (β = .43). Technology complements but does not replace human connection</a:t>
            </a:r>
          </a:p>
          <a:p>
            <a:endParaRPr lang="en-US" sz="3200" dirty="0">
              <a:solidFill>
                <a:srgbClr val="000001"/>
              </a:solidFill>
              <a:latin typeface="Times New Roman"/>
              <a:ea typeface="Times New Roman"/>
              <a:cs typeface="Times New Roman"/>
              <a:sym typeface="Times New Roman"/>
            </a:endParaRPr>
          </a:p>
          <a:p>
            <a:endParaRPr lang="en-US" sz="3200" dirty="0">
              <a:solidFill>
                <a:srgbClr val="000001"/>
              </a:solidFill>
              <a:latin typeface="Times New Roman"/>
              <a:ea typeface="Times New Roman"/>
              <a:cs typeface="Times New Roman"/>
              <a:sym typeface="Times New Roman"/>
            </a:endParaRPr>
          </a:p>
        </p:txBody>
      </p:sp>
      <p:pic>
        <p:nvPicPr>
          <p:cNvPr id="6" name="Picture 5">
            <a:extLst>
              <a:ext uri="{FF2B5EF4-FFF2-40B4-BE49-F238E27FC236}">
                <a16:creationId xmlns:a16="http://schemas.microsoft.com/office/drawing/2014/main" id="{899ED986-DF24-4D32-A77A-DBDDBC5358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8961" y="4925376"/>
            <a:ext cx="272940" cy="363920"/>
          </a:xfrm>
          <a:prstGeom prst="rect">
            <a:avLst/>
          </a:prstGeom>
        </p:spPr>
      </p:pic>
      <p:pic>
        <p:nvPicPr>
          <p:cNvPr id="10" name="Picture 9">
            <a:extLst>
              <a:ext uri="{FF2B5EF4-FFF2-40B4-BE49-F238E27FC236}">
                <a16:creationId xmlns:a16="http://schemas.microsoft.com/office/drawing/2014/main" id="{84C93BEE-9B3A-4B84-82A9-B9378E1E8E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816" y="4652089"/>
            <a:ext cx="2258859" cy="3011812"/>
          </a:xfrm>
          <a:prstGeom prst="rect">
            <a:avLst/>
          </a:prstGeom>
        </p:spPr>
      </p:pic>
      <p:pic>
        <p:nvPicPr>
          <p:cNvPr id="5" name="Picture 4">
            <a:extLst>
              <a:ext uri="{FF2B5EF4-FFF2-40B4-BE49-F238E27FC236}">
                <a16:creationId xmlns:a16="http://schemas.microsoft.com/office/drawing/2014/main" id="{DEA83A82-33C5-4E75-8881-8C9C5E24A28D}"/>
              </a:ext>
            </a:extLst>
          </p:cNvPr>
          <p:cNvPicPr>
            <a:picLocks noChangeAspect="1"/>
          </p:cNvPicPr>
          <p:nvPr/>
        </p:nvPicPr>
        <p:blipFill>
          <a:blip r:embed="rId5"/>
          <a:stretch>
            <a:fillRect/>
          </a:stretch>
        </p:blipFill>
        <p:spPr>
          <a:xfrm>
            <a:off x="11250739" y="10582895"/>
            <a:ext cx="10058400" cy="13056038"/>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283</TotalTime>
  <Words>762</Words>
  <Application>Microsoft Office PowerPoint</Application>
  <PresentationFormat>Custom</PresentationFormat>
  <Paragraphs>50</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Susan Sattar</cp:lastModifiedBy>
  <cp:revision>38</cp:revision>
  <dcterms:created xsi:type="dcterms:W3CDTF">2026-09-07T19:22:54Z</dcterms:created>
  <dcterms:modified xsi:type="dcterms:W3CDTF">2026-10-13T14:37:55Z</dcterms:modified>
</cp:coreProperties>
</file>