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sldIdLst>
    <p:sldId id="257"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8" d="100"/>
          <a:sy n="18" d="100"/>
        </p:scale>
        <p:origin x="990"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10/9/2026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5203467" y="4994781"/>
            <a:ext cx="30544167" cy="2400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lvl="0" algn="ctr" defTabSz="4029542" rtl="1">
              <a:spcBef>
                <a:spcPct val="20000"/>
              </a:spcBef>
              <a:defRPr/>
            </a:pPr>
            <a:r>
              <a:rPr lang="fa-IR" sz="6000" b="1" dirty="0">
                <a:latin typeface="Times New Roman" panose="02020603050405020304" pitchFamily="18" charset="0"/>
                <a:ea typeface="Times New Roman" panose="02020603050405020304" pitchFamily="18" charset="0"/>
                <a:cs typeface="B Zar" panose="00000400000000000000" pitchFamily="2" charset="-78"/>
              </a:rPr>
              <a:t>تاثیر ماساژدرمانی بر بهبود شاخص های آسیب </a:t>
            </a:r>
            <a:r>
              <a:rPr lang="fa-IR" sz="6000" b="1" dirty="0" smtClean="0">
                <a:latin typeface="Times New Roman" panose="02020603050405020304" pitchFamily="18" charset="0"/>
                <a:ea typeface="Times New Roman" panose="02020603050405020304" pitchFamily="18" charset="0"/>
                <a:cs typeface="B Zar" panose="00000400000000000000" pitchFamily="2" charset="-78"/>
              </a:rPr>
              <a:t>عضلانی</a:t>
            </a:r>
          </a:p>
          <a:p>
            <a:pPr lvl="0" algn="ctr" defTabSz="4029542" rtl="1">
              <a:spcBef>
                <a:spcPct val="20000"/>
              </a:spcBef>
              <a:defRPr/>
            </a:pPr>
            <a:r>
              <a:rPr lang="fa-IR" sz="6000" b="1" dirty="0">
                <a:latin typeface="Times New Roman" panose="02020603050405020304" pitchFamily="18" charset="0"/>
                <a:ea typeface="Times New Roman" panose="02020603050405020304" pitchFamily="18" charset="0"/>
                <a:cs typeface="B Titr" panose="00000700000000000000" pitchFamily="2" charset="-78"/>
              </a:rPr>
              <a:t>(</a:t>
            </a:r>
            <a:r>
              <a:rPr lang="en-US" sz="6000" b="1" dirty="0">
                <a:latin typeface="Times New Roman" panose="02020603050405020304" pitchFamily="18" charset="0"/>
                <a:ea typeface="Times New Roman" panose="02020603050405020304" pitchFamily="18" charset="0"/>
                <a:cs typeface="B Titr" panose="00000700000000000000" pitchFamily="2" charset="-78"/>
              </a:rPr>
              <a:t>TNF‑α ,CK, LDH</a:t>
            </a:r>
            <a:r>
              <a:rPr lang="en-US" sz="6000" b="1" dirty="0">
                <a:latin typeface="B Titr" panose="00000700000000000000" pitchFamily="2" charset="-78"/>
                <a:ea typeface="Times New Roman" panose="02020603050405020304" pitchFamily="18" charset="0"/>
              </a:rPr>
              <a:t> </a:t>
            </a:r>
            <a:r>
              <a:rPr lang="fa-IR" sz="6000" b="1" dirty="0">
                <a:latin typeface="B Titr" panose="00000700000000000000" pitchFamily="2" charset="-78"/>
                <a:ea typeface="Times New Roman" panose="02020603050405020304" pitchFamily="18" charset="0"/>
              </a:rPr>
              <a:t>و</a:t>
            </a:r>
            <a:r>
              <a:rPr lang="en-US" sz="6000" b="1" dirty="0">
                <a:latin typeface="Times New Roman" panose="02020603050405020304" pitchFamily="18" charset="0"/>
                <a:ea typeface="Times New Roman" panose="02020603050405020304" pitchFamily="18" charset="0"/>
                <a:cs typeface="B Titr" panose="00000700000000000000" pitchFamily="2" charset="-78"/>
              </a:rPr>
              <a:t>IL‑6</a:t>
            </a:r>
            <a:r>
              <a:rPr lang="fa-IR" sz="6000" b="1" dirty="0">
                <a:latin typeface="Times New Roman" panose="02020603050405020304" pitchFamily="18" charset="0"/>
                <a:ea typeface="Times New Roman" panose="02020603050405020304" pitchFamily="18" charset="0"/>
                <a:cs typeface="B Titr" panose="00000700000000000000" pitchFamily="2" charset="-78"/>
              </a:rPr>
              <a:t>)</a:t>
            </a:r>
            <a:endParaRPr kumimoji="0" lang="en-US" sz="6000" b="1" i="0" u="none" strike="noStrike" kern="1200" cap="none" spc="0" normalizeH="0" baseline="0" noProof="0" dirty="0">
              <a:ln>
                <a:noFill/>
              </a:ln>
              <a:solidFill>
                <a:prstClr val="black"/>
              </a:solidFill>
              <a:effectLst/>
              <a:uLnTx/>
              <a:uFillTx/>
              <a:latin typeface="Times New Roman" panose="02020603050405020304" pitchFamily="18" charset="0"/>
              <a:cs typeface="B Zar" panose="00000400000000000000" pitchFamily="2" charset="-78"/>
            </a:endParaRP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srgbClr val="4472C4"/>
              </a:solidFill>
              <a:effectLst/>
              <a:uLnTx/>
              <a:uFillTx/>
              <a:latin typeface="Calibri" panose="020F0502020204030204"/>
              <a:ea typeface="+mn-ea"/>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11721742" y="7625710"/>
            <a:ext cx="16909209" cy="3422475"/>
          </a:xfrm>
          <a:prstGeom prst="rect">
            <a:avLst/>
          </a:prstGeom>
        </p:spPr>
        <p:txBody>
          <a:bodyPr wrap="square"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marL="228600" algn="ctr" rtl="1">
              <a:spcAft>
                <a:spcPts val="0"/>
              </a:spcAft>
            </a:pPr>
            <a:r>
              <a:rPr lang="fa-IR" sz="4000" b="1" dirty="0" smtClean="0">
                <a:solidFill>
                  <a:schemeClr val="tx1"/>
                </a:solidFill>
                <a:latin typeface="Times New Roman" panose="02020603050405020304" pitchFamily="18" charset="0"/>
                <a:ea typeface="Times New Roman" panose="02020603050405020304" pitchFamily="18" charset="0"/>
                <a:cs typeface="B Zar" panose="00000400000000000000" pitchFamily="2" charset="-78"/>
              </a:rPr>
              <a:t>1.فاطمه </a:t>
            </a:r>
            <a:r>
              <a:rPr lang="fa-IR" sz="4000" b="1" dirty="0">
                <a:solidFill>
                  <a:schemeClr val="tx1"/>
                </a:solidFill>
                <a:latin typeface="Times New Roman" panose="02020603050405020304" pitchFamily="18" charset="0"/>
                <a:ea typeface="Times New Roman" panose="02020603050405020304" pitchFamily="18" charset="0"/>
                <a:cs typeface="B Zar" panose="00000400000000000000" pitchFamily="2" charset="-78"/>
              </a:rPr>
              <a:t>عبدالهی، </a:t>
            </a:r>
            <a:r>
              <a:rPr lang="fa-IR" sz="4000" b="1" dirty="0" smtClean="0">
                <a:solidFill>
                  <a:schemeClr val="tx1"/>
                </a:solidFill>
                <a:latin typeface="Times New Roman" panose="02020603050405020304" pitchFamily="18" charset="0"/>
                <a:ea typeface="Times New Roman" panose="02020603050405020304" pitchFamily="18" charset="0"/>
                <a:cs typeface="B Zar" panose="00000400000000000000" pitchFamily="2" charset="-78"/>
              </a:rPr>
              <a:t>2. </a:t>
            </a:r>
            <a:r>
              <a:rPr lang="fa-IR" sz="4000" b="1" dirty="0">
                <a:solidFill>
                  <a:schemeClr val="tx1"/>
                </a:solidFill>
                <a:latin typeface="Times New Roman" panose="02020603050405020304" pitchFamily="18" charset="0"/>
                <a:ea typeface="Times New Roman" panose="02020603050405020304" pitchFamily="18" charset="0"/>
                <a:cs typeface="B Zar" panose="00000400000000000000" pitchFamily="2" charset="-78"/>
              </a:rPr>
              <a:t>سید محسن هاشمی، 3. مهرداد </a:t>
            </a:r>
            <a:r>
              <a:rPr lang="fa-IR" sz="4000" b="1" dirty="0" smtClean="0">
                <a:solidFill>
                  <a:schemeClr val="tx1"/>
                </a:solidFill>
                <a:latin typeface="Times New Roman" panose="02020603050405020304" pitchFamily="18" charset="0"/>
                <a:ea typeface="Times New Roman" panose="02020603050405020304" pitchFamily="18" charset="0"/>
                <a:cs typeface="B Zar" panose="00000400000000000000" pitchFamily="2" charset="-78"/>
              </a:rPr>
              <a:t>رحیمی</a:t>
            </a:r>
            <a:endParaRPr lang="en-US" sz="4400" dirty="0">
              <a:solidFill>
                <a:schemeClr val="tx1"/>
              </a:solidFill>
              <a:latin typeface="Times New Roman" panose="02020603050405020304" pitchFamily="18" charset="0"/>
              <a:ea typeface="Times New Roman" panose="02020603050405020304" pitchFamily="18" charset="0"/>
              <a:cs typeface="B Zar" panose="00000400000000000000" pitchFamily="2" charset="-78"/>
            </a:endParaRPr>
          </a:p>
          <a:p>
            <a:pPr lvl="0" algn="ctr" rtl="1">
              <a:defRPr/>
            </a:pPr>
            <a:r>
              <a:rPr lang="fa-IR" sz="4000" b="1" dirty="0" smtClean="0">
                <a:solidFill>
                  <a:schemeClr val="tx1"/>
                </a:solidFill>
                <a:latin typeface="Times New Roman" panose="02020603050405020304" pitchFamily="18" charset="0"/>
                <a:ea typeface="Times New Roman" panose="02020603050405020304" pitchFamily="18" charset="0"/>
                <a:cs typeface="B Zar" panose="00000400000000000000" pitchFamily="2" charset="-78"/>
              </a:rPr>
              <a:t>1.آموزش </a:t>
            </a:r>
            <a:r>
              <a:rPr lang="fa-IR" sz="4000" b="1" dirty="0">
                <a:solidFill>
                  <a:schemeClr val="tx1"/>
                </a:solidFill>
                <a:latin typeface="Times New Roman" panose="02020603050405020304" pitchFamily="18" charset="0"/>
                <a:ea typeface="Times New Roman" panose="02020603050405020304" pitchFamily="18" charset="0"/>
                <a:cs typeface="B Zar" panose="00000400000000000000" pitchFamily="2" charset="-78"/>
              </a:rPr>
              <a:t>و پرورش منطقه </a:t>
            </a:r>
            <a:r>
              <a:rPr lang="fa-IR" sz="4000" b="1" dirty="0" smtClean="0">
                <a:solidFill>
                  <a:schemeClr val="tx1"/>
                </a:solidFill>
                <a:latin typeface="Times New Roman" panose="02020603050405020304" pitchFamily="18" charset="0"/>
                <a:ea typeface="Times New Roman" panose="02020603050405020304" pitchFamily="18" charset="0"/>
                <a:cs typeface="B Zar" panose="00000400000000000000" pitchFamily="2" charset="-78"/>
              </a:rPr>
              <a:t>باغبادران، استان اصفهان</a:t>
            </a:r>
            <a:endParaRPr kumimoji="0" lang="fa-IR" sz="4000" b="1" i="0" u="none" strike="noStrike" kern="1200" cap="none" spc="0" normalizeH="0" baseline="0" noProof="0" dirty="0">
              <a:ln>
                <a:noFill/>
              </a:ln>
              <a:solidFill>
                <a:schemeClr val="tx1"/>
              </a:solidFill>
              <a:effectLst/>
              <a:uLnTx/>
              <a:uFillTx/>
              <a:latin typeface="Times New Roman" panose="02020603050405020304" pitchFamily="18" charset="0"/>
              <a:ea typeface="Open Sauce Bold"/>
              <a:cs typeface="Times New Roman" panose="02020603050405020304" pitchFamily="18" charset="0"/>
              <a:sym typeface="Open Sauce Bold"/>
            </a:endParaRPr>
          </a:p>
          <a:p>
            <a:pPr marL="742950" marR="0" lvl="0" indent="-742950" algn="ctr" defTabSz="3761086" rtl="1" eaLnBrk="1" fontAlgn="auto" latinLnBrk="0" hangingPunct="1">
              <a:lnSpc>
                <a:spcPct val="100000"/>
              </a:lnSpc>
              <a:spcBef>
                <a:spcPct val="20000"/>
              </a:spcBef>
              <a:spcAft>
                <a:spcPct val="0"/>
              </a:spcAft>
              <a:buClrTx/>
              <a:buSzTx/>
              <a:buFont typeface="Arial" pitchFamily="34" charset="0"/>
              <a:buAutoNum type="arabicParenBoth"/>
              <a:tabLst/>
              <a:defRPr/>
            </a:pPr>
            <a:endPar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endParaRPr>
          </a:p>
          <a:p>
            <a:pPr marL="0" marR="0" lvl="0" indent="0" algn="ctr" defTabSz="3761086" rtl="1" eaLnBrk="1" fontAlgn="auto" latinLnBrk="0" hangingPunct="1">
              <a:lnSpc>
                <a:spcPct val="100000"/>
              </a:lnSpc>
              <a:spcBef>
                <a:spcPct val="20000"/>
              </a:spcBef>
              <a:spcAft>
                <a:spcPct val="0"/>
              </a:spcAft>
              <a:buClrTx/>
              <a:buSzTx/>
              <a:buFont typeface="Arial" pitchFamily="34" charset="0"/>
              <a:buNone/>
              <a:tabLst/>
              <a:defRPr/>
            </a:pPr>
            <a:endPar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endParaRPr>
          </a:p>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rgbClr val="235078"/>
              </a:solidFill>
              <a:effectLst/>
              <a:uLnTx/>
              <a:uFillTx/>
              <a:latin typeface="Times New Roman" panose="02020603050405020304" pitchFamily="18" charset="0"/>
              <a:ea typeface="+mn-ea"/>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622046" y="9202020"/>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a:solidFill>
                  <a:schemeClr val="bg1"/>
                </a:solidFill>
                <a:latin typeface="Libre Baskerville" panose="02000000000000000000" pitchFamily="2" charset="0"/>
                <a:cs typeface="B Titr" panose="00000700000000000000" pitchFamily="2" charset="-78"/>
              </a:rPr>
              <a:t>نتیجه گیری</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9336947"/>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rPr>
              <a:t>یافته ها</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451815" y="5321808"/>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lvl="0" algn="ctr" defTabSz="4702588">
              <a:defRPr/>
            </a:pPr>
            <a:r>
              <a:rPr lang="fa-IR" sz="3600" b="1" dirty="0">
                <a:solidFill>
                  <a:prstClr val="white"/>
                </a:solidFill>
                <a:latin typeface="Libre Baskerville" panose="02000000000000000000" pitchFamily="2" charset="0"/>
                <a:cs typeface="B Titr" panose="00000700000000000000" pitchFamily="2" charset="-78"/>
              </a:rPr>
              <a:t>مقدمه</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5266957"/>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smtClean="0">
                <a:ln>
                  <a:noFill/>
                </a:ln>
                <a:solidFill>
                  <a:prstClr val="white"/>
                </a:solidFill>
                <a:effectLst/>
                <a:uLnTx/>
                <a:uFillTx/>
                <a:latin typeface="Libre Baskerville" panose="02000000000000000000" pitchFamily="2" charset="0"/>
                <a:ea typeface="+mn-ea"/>
                <a:cs typeface="B Titr" panose="00000700000000000000" pitchFamily="2" charset="-78"/>
              </a:rPr>
              <a:t>رفرنس</a:t>
            </a:r>
            <a:r>
              <a:rPr kumimoji="0" lang="fa-IR" sz="3600" b="1" i="0" u="none" strike="noStrike" kern="1200" cap="none" spc="0" normalizeH="0" noProof="0" dirty="0" smtClean="0">
                <a:ln>
                  <a:noFill/>
                </a:ln>
                <a:solidFill>
                  <a:prstClr val="white"/>
                </a:solidFill>
                <a:effectLst/>
                <a:uLnTx/>
                <a:uFillTx/>
                <a:latin typeface="Libre Baskerville" panose="02000000000000000000" pitchFamily="2" charset="0"/>
                <a:ea typeface="+mn-ea"/>
                <a:cs typeface="B Titr" panose="00000700000000000000" pitchFamily="2" charset="-78"/>
              </a:rPr>
              <a:t> ها</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598587" y="14341065"/>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smtClean="0">
                <a:ln>
                  <a:noFill/>
                </a:ln>
                <a:solidFill>
                  <a:prstClr val="white"/>
                </a:solidFill>
                <a:effectLst/>
                <a:uLnTx/>
                <a:uFillTx/>
                <a:latin typeface="Times New Roman Bold"/>
                <a:ea typeface="Times New Roman Bold"/>
                <a:cs typeface="B Titr" panose="00000700000000000000" pitchFamily="2" charset="-78"/>
                <a:sym typeface="Times New Roman Bold"/>
              </a:rPr>
              <a:t>روش ها</a:t>
            </a:r>
            <a:endParaRPr kumimoji="0" lang="en-US" sz="3600" b="1" i="0" u="none" strike="noStrike" kern="1200" cap="none" spc="0" normalizeH="0" baseline="0" noProof="0" dirty="0">
              <a:ln>
                <a:noFill/>
              </a:ln>
              <a:solidFill>
                <a:prstClr val="white"/>
              </a:solidFill>
              <a:effectLst/>
              <a:uLnTx/>
              <a:uFillTx/>
              <a:latin typeface="Times New Roman Bold"/>
              <a:ea typeface="Times New Roman Bold"/>
              <a:cs typeface="B Titr" panose="00000700000000000000" pitchFamily="2" charset="-78"/>
              <a:sym typeface="Times New Roman Bold"/>
            </a:endParaRPr>
          </a:p>
        </p:txBody>
      </p:sp>
      <p:sp>
        <p:nvSpPr>
          <p:cNvPr id="73" name="TextBox 72">
            <a:extLst>
              <a:ext uri="{FF2B5EF4-FFF2-40B4-BE49-F238E27FC236}">
                <a16:creationId xmlns:a16="http://schemas.microsoft.com/office/drawing/2014/main" id="{78ACE6C8-764A-491B-97C3-71DD70C00B3C}"/>
              </a:ext>
            </a:extLst>
          </p:cNvPr>
          <p:cNvSpPr txBox="1"/>
          <p:nvPr/>
        </p:nvSpPr>
        <p:spPr>
          <a:xfrm>
            <a:off x="561453" y="10745842"/>
            <a:ext cx="9601200" cy="4031873"/>
          </a:xfrm>
          <a:prstGeom prst="rect">
            <a:avLst/>
          </a:prstGeom>
          <a:noFill/>
        </p:spPr>
        <p:txBody>
          <a:bodyPr wrap="square" rtlCol="0">
            <a:spAutoFit/>
          </a:bodyPr>
          <a:lstStyle>
            <a:defPPr>
              <a:defRPr kern="1200"/>
            </a:defPPr>
          </a:lstStyle>
          <a:p>
            <a:pPr algn="just" rtl="1">
              <a:spcAft>
                <a:spcPts val="0"/>
              </a:spcAft>
            </a:pPr>
            <a:r>
              <a:rPr lang="fa-IR" sz="3200" dirty="0">
                <a:latin typeface="Times New Roman" panose="02020603050405020304" pitchFamily="18" charset="0"/>
                <a:ea typeface="Times New Roman" panose="02020603050405020304" pitchFamily="18" charset="0"/>
                <a:cs typeface="2  Zar" panose="00000400000000000000" pitchFamily="2" charset="-78"/>
              </a:rPr>
              <a:t>با وجود برخی تناقض‌ها در جزئیات، وزن کلی شواهد علمی از سال ۲۰۰۵ به بعد نشان می‌دهد که ماساژ یک مداخله مؤثر و ایمن برای کاهش شاخص‌های بیوشیمیایی آسیب </a:t>
            </a:r>
            <a:r>
              <a:rPr lang="fa-IR" sz="3200" dirty="0" smtClean="0">
                <a:latin typeface="Times New Roman" panose="02020603050405020304" pitchFamily="18" charset="0"/>
                <a:ea typeface="Times New Roman" panose="02020603050405020304" pitchFamily="18" charset="0"/>
                <a:cs typeface="2  Zar" panose="00000400000000000000" pitchFamily="2" charset="-78"/>
              </a:rPr>
              <a:t>عضلانی</a:t>
            </a:r>
            <a:r>
              <a:rPr lang="fa-IR" sz="3200" b="1" dirty="0" smtClean="0">
                <a:latin typeface="Times New Roman" panose="02020603050405020304" pitchFamily="18" charset="0"/>
                <a:ea typeface="Times New Roman" panose="02020603050405020304" pitchFamily="18" charset="0"/>
                <a:cs typeface="B Titr" panose="00000700000000000000" pitchFamily="2" charset="-78"/>
              </a:rPr>
              <a:t> </a:t>
            </a:r>
            <a:r>
              <a:rPr lang="fa-IR" sz="3200" dirty="0">
                <a:latin typeface="Times New Roman" panose="02020603050405020304" pitchFamily="18" charset="0"/>
                <a:ea typeface="Times New Roman" panose="02020603050405020304" pitchFamily="18" charset="0"/>
                <a:cs typeface="B Titr" panose="00000700000000000000" pitchFamily="2" charset="-78"/>
              </a:rPr>
              <a:t>(</a:t>
            </a:r>
            <a:r>
              <a:rPr lang="en-US" sz="3200" dirty="0">
                <a:latin typeface="Times New Roman" panose="02020603050405020304" pitchFamily="18" charset="0"/>
                <a:ea typeface="Times New Roman" panose="02020603050405020304" pitchFamily="18" charset="0"/>
                <a:cs typeface="B Titr" panose="00000700000000000000" pitchFamily="2" charset="-78"/>
              </a:rPr>
              <a:t>TNF‑α ,CK, LDH</a:t>
            </a:r>
            <a:r>
              <a:rPr lang="en-US" sz="3200" dirty="0">
                <a:latin typeface="B Titr" panose="00000700000000000000" pitchFamily="2" charset="-78"/>
                <a:ea typeface="Times New Roman" panose="02020603050405020304" pitchFamily="18" charset="0"/>
              </a:rPr>
              <a:t> </a:t>
            </a:r>
            <a:r>
              <a:rPr lang="fa-IR" sz="3200" dirty="0">
                <a:latin typeface="B Titr" panose="00000700000000000000" pitchFamily="2" charset="-78"/>
                <a:ea typeface="Times New Roman" panose="02020603050405020304" pitchFamily="18" charset="0"/>
              </a:rPr>
              <a:t>و</a:t>
            </a:r>
            <a:r>
              <a:rPr lang="en-US" sz="3200" dirty="0">
                <a:latin typeface="Times New Roman" panose="02020603050405020304" pitchFamily="18" charset="0"/>
                <a:ea typeface="Times New Roman" panose="02020603050405020304" pitchFamily="18" charset="0"/>
                <a:cs typeface="B Titr" panose="00000700000000000000" pitchFamily="2" charset="-78"/>
              </a:rPr>
              <a:t>IL‑6</a:t>
            </a:r>
            <a:r>
              <a:rPr lang="fa-IR" sz="3200" dirty="0">
                <a:latin typeface="Times New Roman" panose="02020603050405020304" pitchFamily="18" charset="0"/>
                <a:ea typeface="Times New Roman" panose="02020603050405020304" pitchFamily="18" charset="0"/>
                <a:cs typeface="B Titr" panose="00000700000000000000" pitchFamily="2" charset="-78"/>
              </a:rPr>
              <a:t>)</a:t>
            </a:r>
            <a:r>
              <a:rPr lang="en-US" sz="3200" dirty="0" smtClean="0">
                <a:latin typeface="Times New Roman" panose="02020603050405020304" pitchFamily="18" charset="0"/>
                <a:ea typeface="Times New Roman" panose="02020603050405020304" pitchFamily="18" charset="0"/>
                <a:cs typeface="2  Zar" panose="00000400000000000000" pitchFamily="2" charset="-78"/>
              </a:rPr>
              <a:t> </a:t>
            </a:r>
            <a:r>
              <a:rPr lang="fa-IR" sz="3200" dirty="0">
                <a:latin typeface="Times New Roman" panose="02020603050405020304" pitchFamily="18" charset="0"/>
                <a:ea typeface="Times New Roman" panose="02020603050405020304" pitchFamily="18" charset="0"/>
                <a:cs typeface="2  Zar" panose="00000400000000000000" pitchFamily="2" charset="-78"/>
              </a:rPr>
              <a:t>و تعدیل محیط التهابی پس از فعالیت شدید است. این اثرات می‌توانند به کاهش احساس درد، تسریع بازگشت به قدرت عضلانی پایه و بهبود کیفیت زندگی و عملکرد ورزشکاران کمک کنند. بنابراین، می‌توان ماساژ را به عنوان یک جزء ارزشمند در برنامه‌های جامع بازیابی ورزشی و مدیریت آسیب‌های عضلانی خفیف توصیه نمود</a:t>
            </a:r>
            <a:r>
              <a:rPr lang="en-US" sz="3200" dirty="0">
                <a:latin typeface="Times New Roman" panose="02020603050405020304" pitchFamily="18" charset="0"/>
                <a:ea typeface="Times New Roman" panose="02020603050405020304" pitchFamily="18" charset="0"/>
                <a:cs typeface="2  Zar" panose="00000400000000000000" pitchFamily="2" charset="-78"/>
              </a:rPr>
              <a:t>.</a:t>
            </a:r>
            <a:endParaRPr lang="en-US" sz="3200" dirty="0">
              <a:effectLst/>
              <a:latin typeface="Times New Roman" panose="02020603050405020304" pitchFamily="18" charset="0"/>
              <a:ea typeface="Times New Roman" panose="02020603050405020304" pitchFamily="18" charset="0"/>
              <a:cs typeface="B Zar" panose="00000400000000000000" pitchFamily="2" charset="-78"/>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33297003" y="15425092"/>
            <a:ext cx="9729118" cy="8475012"/>
          </a:xfrm>
          <a:prstGeom prst="rect">
            <a:avLst/>
          </a:prstGeom>
        </p:spPr>
        <p:txBody>
          <a:bodyPr wrap="square" lIns="0" tIns="0" rIns="0" bIns="0" rtlCol="0" anchor="t">
            <a:spAutoFit/>
          </a:bodyPr>
          <a:lstStyle/>
          <a:p>
            <a:pPr algn="just" rtl="1">
              <a:spcAft>
                <a:spcPts val="0"/>
              </a:spcAft>
            </a:pPr>
            <a:r>
              <a:rPr lang="fa-IR" sz="3200" dirty="0">
                <a:latin typeface="Times New Roman" panose="02020603050405020304" pitchFamily="18" charset="0"/>
                <a:ea typeface="Times New Roman" panose="02020603050405020304" pitchFamily="18" charset="0"/>
                <a:cs typeface="2  Zar" panose="00000400000000000000" pitchFamily="2" charset="-78"/>
              </a:rPr>
              <a:t>این مقاله به روش مروری نظام‌مند</a:t>
            </a:r>
            <a:r>
              <a:rPr lang="en-US" sz="3200" dirty="0">
                <a:latin typeface="Times New Roman" panose="02020603050405020304" pitchFamily="18" charset="0"/>
                <a:ea typeface="Times New Roman" panose="02020603050405020304" pitchFamily="18" charset="0"/>
                <a:cs typeface="2  Zar" panose="00000400000000000000" pitchFamily="2" charset="-78"/>
              </a:rPr>
              <a:t> (Systematic Review) </a:t>
            </a:r>
            <a:r>
              <a:rPr lang="fa-IR" sz="3200" dirty="0">
                <a:latin typeface="Times New Roman" panose="02020603050405020304" pitchFamily="18" charset="0"/>
                <a:ea typeface="Times New Roman" panose="02020603050405020304" pitchFamily="18" charset="0"/>
                <a:cs typeface="2  Zar" panose="00000400000000000000" pitchFamily="2" charset="-78"/>
              </a:rPr>
              <a:t>و با رویکرد توصیفی-تحلیلی نگاشته شده است. </a:t>
            </a:r>
            <a:r>
              <a:rPr lang="fa-IR" sz="3200" kern="100" dirty="0">
                <a:latin typeface="Calibri" panose="020F0502020204030204" pitchFamily="34" charset="0"/>
                <a:ea typeface="Calibri" panose="020F0502020204030204" pitchFamily="34" charset="0"/>
                <a:cs typeface="2  Zar" panose="00000400000000000000" pitchFamily="2" charset="-78"/>
              </a:rPr>
              <a:t>به منظور بررسی تاثیر ماساژ بر بهبود شاخص های آسیب عضلانی (به ویژه کراتین‌کیناز و لاکتات دهیدروژناز)، پس از جستجو در پایگاه های داده ای گوگل اسکولار (</a:t>
            </a:r>
            <a:r>
              <a:rPr lang="en-US" sz="3200" kern="100" dirty="0">
                <a:latin typeface="Times New Roman" panose="02020603050405020304" pitchFamily="18" charset="0"/>
                <a:ea typeface="Calibri" panose="020F0502020204030204" pitchFamily="34" charset="0"/>
                <a:cs typeface="2  Zar" panose="00000400000000000000" pitchFamily="2" charset="-78"/>
              </a:rPr>
              <a:t>Google scholar</a:t>
            </a:r>
            <a:r>
              <a:rPr lang="fa-IR" sz="3200" kern="100" dirty="0">
                <a:latin typeface="Calibri" panose="020F0502020204030204" pitchFamily="34" charset="0"/>
                <a:ea typeface="Calibri" panose="020F0502020204030204" pitchFamily="34" charset="0"/>
                <a:cs typeface="2  Zar" panose="00000400000000000000" pitchFamily="2" charset="-78"/>
              </a:rPr>
              <a:t>)، پاپ مد (</a:t>
            </a:r>
            <a:r>
              <a:rPr lang="en-US" sz="3200" kern="100" dirty="0">
                <a:latin typeface="Times New Roman" panose="02020603050405020304" pitchFamily="18" charset="0"/>
                <a:ea typeface="Calibri" panose="020F0502020204030204" pitchFamily="34" charset="0"/>
                <a:cs typeface="2  Zar" panose="00000400000000000000" pitchFamily="2" charset="-78"/>
              </a:rPr>
              <a:t>Pup med</a:t>
            </a:r>
            <a:r>
              <a:rPr lang="fa-IR" sz="3200" kern="100" dirty="0">
                <a:latin typeface="Calibri" panose="020F0502020204030204" pitchFamily="34" charset="0"/>
                <a:ea typeface="Calibri" panose="020F0502020204030204" pitchFamily="34" charset="0"/>
                <a:cs typeface="2  Zar" panose="00000400000000000000" pitchFamily="2" charset="-78"/>
              </a:rPr>
              <a:t>)، نورمگز </a:t>
            </a:r>
            <a:r>
              <a:rPr lang="en-US" sz="3200" dirty="0">
                <a:latin typeface="Times New Roman" panose="02020603050405020304" pitchFamily="18" charset="0"/>
                <a:ea typeface="Times New Roman" panose="02020603050405020304" pitchFamily="18" charset="0"/>
                <a:cs typeface="2  Zar" panose="00000400000000000000" pitchFamily="2" charset="-78"/>
              </a:rPr>
              <a:t>(</a:t>
            </a:r>
            <a:r>
              <a:rPr lang="en-US" sz="3200" dirty="0" err="1">
                <a:latin typeface="Times New Roman" panose="02020603050405020304" pitchFamily="18" charset="0"/>
                <a:ea typeface="Times New Roman" panose="02020603050405020304" pitchFamily="18" charset="0"/>
                <a:cs typeface="2  Zar" panose="00000400000000000000" pitchFamily="2" charset="-78"/>
              </a:rPr>
              <a:t>noormags</a:t>
            </a:r>
            <a:r>
              <a:rPr lang="en-US" sz="3200" dirty="0">
                <a:latin typeface="Times New Roman" panose="02020603050405020304" pitchFamily="18" charset="0"/>
                <a:ea typeface="Times New Roman" panose="02020603050405020304" pitchFamily="18" charset="0"/>
                <a:cs typeface="2  Zar" panose="00000400000000000000" pitchFamily="2" charset="-78"/>
              </a:rPr>
              <a:t>)</a:t>
            </a:r>
            <a:r>
              <a:rPr lang="fa-IR" sz="3200" kern="100" dirty="0">
                <a:latin typeface="Calibri" panose="020F0502020204030204" pitchFamily="34" charset="0"/>
                <a:ea typeface="Calibri" panose="020F0502020204030204" pitchFamily="34" charset="0"/>
                <a:cs typeface="2  Zar" panose="00000400000000000000" pitchFamily="2" charset="-78"/>
              </a:rPr>
              <a:t>، مگ ایران </a:t>
            </a:r>
            <a:r>
              <a:rPr lang="ar-SA" sz="3200" dirty="0">
                <a:latin typeface="Times New Roman" panose="02020603050405020304" pitchFamily="18" charset="0"/>
                <a:ea typeface="Times New Roman" panose="02020603050405020304" pitchFamily="18" charset="0"/>
                <a:cs typeface="2  Zar" panose="00000400000000000000" pitchFamily="2" charset="-78"/>
              </a:rPr>
              <a:t>(</a:t>
            </a:r>
            <a:r>
              <a:rPr lang="en-US" sz="3200" dirty="0" err="1">
                <a:latin typeface="Times New Roman" panose="02020603050405020304" pitchFamily="18" charset="0"/>
                <a:ea typeface="Times New Roman" panose="02020603050405020304" pitchFamily="18" charset="0"/>
                <a:cs typeface="2  Zar" panose="00000400000000000000" pitchFamily="2" charset="-78"/>
              </a:rPr>
              <a:t>magIran</a:t>
            </a:r>
            <a:r>
              <a:rPr lang="ar-SA" sz="3200" dirty="0">
                <a:latin typeface="Times New Roman" panose="02020603050405020304" pitchFamily="18" charset="0"/>
                <a:ea typeface="Times New Roman" panose="02020603050405020304" pitchFamily="18" charset="0"/>
                <a:cs typeface="2  Zar" panose="00000400000000000000" pitchFamily="2" charset="-78"/>
              </a:rPr>
              <a:t>)</a:t>
            </a:r>
            <a:r>
              <a:rPr lang="fa-IR" sz="3200" kern="100" dirty="0">
                <a:latin typeface="Calibri" panose="020F0502020204030204" pitchFamily="34" charset="0"/>
                <a:ea typeface="Calibri" panose="020F0502020204030204" pitchFamily="34" charset="0"/>
                <a:cs typeface="2  Zar" panose="00000400000000000000" pitchFamily="2" charset="-78"/>
              </a:rPr>
              <a:t>، </a:t>
            </a:r>
            <a:r>
              <a:rPr lang="en-US" sz="3200" dirty="0">
                <a:latin typeface="Times New Roman" panose="02020603050405020304" pitchFamily="18" charset="0"/>
                <a:ea typeface="Times New Roman" panose="02020603050405020304" pitchFamily="18" charset="0"/>
                <a:cs typeface="2  Zar" panose="00000400000000000000" pitchFamily="2" charset="-78"/>
              </a:rPr>
              <a:t>Scopus, Web of Science </a:t>
            </a:r>
            <a:r>
              <a:rPr lang="en-US" sz="3200" dirty="0" err="1">
                <a:latin typeface="Times New Roman" panose="02020603050405020304" pitchFamily="18" charset="0"/>
                <a:ea typeface="Times New Roman" panose="02020603050405020304" pitchFamily="18" charset="0"/>
                <a:cs typeface="2  Zar" panose="00000400000000000000" pitchFamily="2" charset="-78"/>
              </a:rPr>
              <a:t>Science</a:t>
            </a:r>
            <a:r>
              <a:rPr lang="en-US" sz="3200" dirty="0">
                <a:latin typeface="Times New Roman" panose="02020603050405020304" pitchFamily="18" charset="0"/>
                <a:ea typeface="Times New Roman" panose="02020603050405020304" pitchFamily="18" charset="0"/>
                <a:cs typeface="2  Zar" panose="00000400000000000000" pitchFamily="2" charset="-78"/>
              </a:rPr>
              <a:t> Direct, SID</a:t>
            </a:r>
            <a:r>
              <a:rPr lang="en-US" sz="3200" kern="100" dirty="0">
                <a:latin typeface="2  Zar" panose="00000400000000000000" pitchFamily="2" charset="-78"/>
                <a:ea typeface="Calibri" panose="020F0502020204030204" pitchFamily="34" charset="0"/>
                <a:cs typeface="B Zar" panose="00000400000000000000" pitchFamily="2" charset="-78"/>
              </a:rPr>
              <a:t> </a:t>
            </a:r>
            <a:r>
              <a:rPr lang="fa-IR" sz="3200" kern="100" dirty="0">
                <a:latin typeface="2  Zar" panose="00000400000000000000" pitchFamily="2" charset="-78"/>
                <a:ea typeface="Calibri" panose="020F0502020204030204" pitchFamily="34" charset="0"/>
                <a:cs typeface="B Zar" panose="00000400000000000000" pitchFamily="2" charset="-78"/>
              </a:rPr>
              <a:t>و سایت های معتبر دانشگاه های علوم پزشکی ایران و با استفاده از کلیدواژه های </a:t>
            </a:r>
            <a:r>
              <a:rPr lang="ar-SA" sz="3200" kern="100" dirty="0">
                <a:latin typeface="Times New Roman" panose="02020603050405020304" pitchFamily="18" charset="0"/>
                <a:ea typeface="Calibri" panose="020F0502020204030204" pitchFamily="34" charset="0"/>
                <a:cs typeface="2  Zar" panose="00000400000000000000" pitchFamily="2" charset="-78"/>
              </a:rPr>
              <a:t>ماساژ، شاخص های استرس اکسیداتیو عضله، شاخص های آسیب عضلانی، کراتین‌کیناز و لاکتات دهیدروژناز، التهاب عضلانی و بازیابی ورزشی</a:t>
            </a:r>
            <a:r>
              <a:rPr lang="fa-IR" sz="3200" kern="100" dirty="0">
                <a:latin typeface="Times New Roman" panose="02020603050405020304" pitchFamily="18" charset="0"/>
                <a:ea typeface="Calibri" panose="020F0502020204030204" pitchFamily="34" charset="0"/>
                <a:cs typeface="2  Zar" panose="00000400000000000000" pitchFamily="2" charset="-78"/>
              </a:rPr>
              <a:t>، در بین مقالات سال های 1965 تا 2025، 50 پژوهش انتخاب گردید. سایر مقالات به عللی همچون عدم دسترسی به متن کامل، پرداختن به فاکتورهای خونی یا هورمون</a:t>
            </a:r>
            <a:r>
              <a:rPr lang="fa-IR" sz="3200" kern="100" dirty="0">
                <a:latin typeface="Times New Roman" panose="02020603050405020304" pitchFamily="18" charset="0"/>
                <a:ea typeface="Calibri" panose="020F0502020204030204" pitchFamily="34" charset="0"/>
                <a:cs typeface="Cambria" panose="02040503050406030204" pitchFamily="18" charset="0"/>
              </a:rPr>
              <a:t> </a:t>
            </a:r>
            <a:r>
              <a:rPr lang="fa-IR" sz="3200" kern="100" dirty="0">
                <a:latin typeface="Times New Roman" panose="02020603050405020304" pitchFamily="18" charset="0"/>
                <a:ea typeface="Calibri" panose="020F0502020204030204" pitchFamily="34" charset="0"/>
                <a:cs typeface="2  Zar" panose="00000400000000000000" pitchFamily="2" charset="-78"/>
              </a:rPr>
              <a:t>های تخصصی، </a:t>
            </a:r>
            <a:r>
              <a:rPr lang="fa-IR" sz="3200" dirty="0">
                <a:latin typeface="Times New Roman" panose="02020603050405020304" pitchFamily="18" charset="0"/>
                <a:ea typeface="Times New Roman" panose="02020603050405020304" pitchFamily="18" charset="0"/>
                <a:cs typeface="2  Zar" panose="00000400000000000000" pitchFamily="2" charset="-78"/>
              </a:rPr>
              <a:t>مطالعات روی حیوانات (با وجود ارزشمندی)، به دلیل تمرکز این مرور بر پژوهش‌های انسانی، مطالعاتی که شاخص‌های مورد نظر را اندازه‌گیری نکرده‌اند و</a:t>
            </a:r>
            <a:r>
              <a:rPr lang="fa-IR" sz="3200" kern="100" dirty="0">
                <a:latin typeface="Times New Roman" panose="02020603050405020304" pitchFamily="18" charset="0"/>
                <a:ea typeface="Calibri" panose="020F0502020204030204" pitchFamily="34" charset="0"/>
                <a:cs typeface="2  Zar" panose="00000400000000000000" pitchFamily="2" charset="-78"/>
              </a:rPr>
              <a:t> عدم ارتباط کامل با موضوع کنار گذاشته شدند. </a:t>
            </a:r>
            <a:endParaRPr lang="en-US" sz="3200" dirty="0">
              <a:latin typeface="Times New Roman" panose="02020603050405020304" pitchFamily="18" charset="0"/>
              <a:ea typeface="Times New Roman" panose="02020603050405020304" pitchFamily="18" charset="0"/>
              <a:cs typeface="B Zar" panose="00000400000000000000" pitchFamily="2" charset="-78"/>
            </a:endParaRPr>
          </a:p>
          <a:p>
            <a:pPr algn="just" rtl="1">
              <a:lnSpc>
                <a:spcPct val="107000"/>
              </a:lnSpc>
              <a:spcAft>
                <a:spcPts val="800"/>
              </a:spcAft>
            </a:pPr>
            <a:r>
              <a:rPr lang="fa-IR" sz="3200" dirty="0" smtClean="0">
                <a:latin typeface="Times New Roman" panose="02020603050405020304" pitchFamily="18" charset="0"/>
                <a:ea typeface="Times New Roman" panose="02020603050405020304" pitchFamily="18" charset="0"/>
                <a:cs typeface="2  Zar" panose="00000400000000000000" pitchFamily="2" charset="-78"/>
              </a:rPr>
              <a:t>به </a:t>
            </a:r>
            <a:r>
              <a:rPr lang="fa-IR" sz="3200" dirty="0">
                <a:latin typeface="Times New Roman" panose="02020603050405020304" pitchFamily="18" charset="0"/>
                <a:ea typeface="Times New Roman" panose="02020603050405020304" pitchFamily="18" charset="0"/>
                <a:cs typeface="2  Zar" panose="00000400000000000000" pitchFamily="2" charset="-78"/>
              </a:rPr>
              <a:t>دلیل ناهمگونی زیاد در پروتکل‌های مطالعات (نوع ورزش، نوع ماساژ، زمان اندازه‌گیری)، متاآنالیز کمّی امکان‌پذیر نبود. بنابراین، تحلیل به صورت کیفی و توصیفی با تمرکز بر روندها، سازگاری نتایج و شناسایی عوامل مؤثر انجام شد</a:t>
            </a:r>
            <a:r>
              <a:rPr lang="en-US" sz="3200" dirty="0">
                <a:latin typeface="Times New Roman" panose="02020603050405020304" pitchFamily="18" charset="0"/>
                <a:ea typeface="Times New Roman" panose="02020603050405020304" pitchFamily="18" charset="0"/>
                <a:cs typeface="2  Zar" panose="00000400000000000000" pitchFamily="2" charset="-78"/>
              </a:rPr>
              <a:t>.</a:t>
            </a:r>
            <a:endParaRPr lang="en-US" sz="3200" dirty="0">
              <a:effectLst/>
              <a:latin typeface="Times New Roman" panose="02020603050405020304" pitchFamily="18" charset="0"/>
              <a:ea typeface="Times New Roman" panose="02020603050405020304" pitchFamily="18" charset="0"/>
              <a:cs typeface="B Zar" panose="00000400000000000000" pitchFamily="2" charset="-78"/>
            </a:endParaRP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100" b="0" i="0" u="none" strike="noStrike" kern="1200" cap="none" spc="0" normalizeH="0" baseline="0" noProof="0">
                <a:ln>
                  <a:noFill/>
                </a:ln>
                <a:solidFill>
                  <a:srgbClr val="1F1F1F"/>
                </a:solidFill>
                <a:effectLst/>
                <a:uLnTx/>
                <a:uFillTx/>
                <a:latin typeface="inherit"/>
                <a:ea typeface="+mn-ea"/>
                <a:cs typeface="+mn-cs"/>
              </a:rPr>
              <a:t>if available</a:t>
            </a:r>
            <a:r>
              <a:rPr kumimoji="0" lang="en-US" altLang="en-US" sz="4000" b="0" i="0" u="none" strike="noStrike" kern="1200" cap="none" spc="0" normalizeH="0" baseline="0" noProof="0">
                <a:ln>
                  <a:noFill/>
                </a:ln>
                <a:solidFill>
                  <a:prstClr val="black"/>
                </a:solidFill>
                <a:effectLst/>
                <a:uLnTx/>
                <a:uFillTx/>
                <a:latin typeface="Calibri" panose="020F0502020204030204"/>
                <a:ea typeface="+mn-ea"/>
                <a:cs typeface="+mn-cs"/>
              </a:rPr>
              <a:t> </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8" name="TextBox 97">
            <a:extLst>
              <a:ext uri="{FF2B5EF4-FFF2-40B4-BE49-F238E27FC236}">
                <a16:creationId xmlns:a16="http://schemas.microsoft.com/office/drawing/2014/main" id="{16CE5E7F-6469-44C6-AA51-B785B103A619}"/>
              </a:ext>
            </a:extLst>
          </p:cNvPr>
          <p:cNvSpPr txBox="1"/>
          <p:nvPr/>
        </p:nvSpPr>
        <p:spPr>
          <a:xfrm>
            <a:off x="11906002" y="10872941"/>
            <a:ext cx="9857035" cy="8956298"/>
          </a:xfrm>
          <a:prstGeom prst="rect">
            <a:avLst/>
          </a:prstGeom>
          <a:noFill/>
        </p:spPr>
        <p:txBody>
          <a:bodyPr wrap="square" rtlCol="0">
            <a:spAutoFit/>
          </a:bodyPr>
          <a:lstStyle>
            <a:defPPr>
              <a:defRPr kern="1200"/>
            </a:defPPr>
          </a:lstStyle>
          <a:p>
            <a:pPr algn="just" rtl="1">
              <a:spcAft>
                <a:spcPts val="0"/>
              </a:spcAft>
            </a:pPr>
            <a:r>
              <a:rPr lang="fa-IR" sz="3200" dirty="0">
                <a:latin typeface="Times New Roman" panose="02020603050405020304" pitchFamily="18" charset="0"/>
                <a:ea typeface="Times New Roman" panose="02020603050405020304" pitchFamily="18" charset="0"/>
                <a:cs typeface="2  Zar" panose="00000400000000000000" pitchFamily="2" charset="-78"/>
              </a:rPr>
              <a:t>مطالعات ابراهیمی و رحیمی (1398) و هموتو و همکاران(2016) کاهش معنادار</a:t>
            </a:r>
            <a:r>
              <a:rPr lang="en-US" sz="3200" dirty="0">
                <a:latin typeface="Times New Roman" panose="02020603050405020304" pitchFamily="18" charset="0"/>
                <a:ea typeface="Times New Roman" panose="02020603050405020304" pitchFamily="18" charset="0"/>
                <a:cs typeface="2  Zar" panose="00000400000000000000" pitchFamily="2" charset="-78"/>
              </a:rPr>
              <a:t> LDH</a:t>
            </a:r>
            <a:r>
              <a:rPr lang="fa-IR" sz="3200" dirty="0">
                <a:latin typeface="Times New Roman" panose="02020603050405020304" pitchFamily="18" charset="0"/>
                <a:ea typeface="Times New Roman" panose="02020603050405020304" pitchFamily="18" charset="0"/>
                <a:cs typeface="2  Zar" panose="00000400000000000000" pitchFamily="2" charset="-78"/>
              </a:rPr>
              <a:t>در نتیجه ماساژ راگزارش کردند (33و32). برخی مطالعات اولیه (پیش از ۲۰۱۰) تفاوت معناداری گزارش نکردند که می‌تواند ناشی از تفاوت در پروتکل ماساژ (کوتاه‌مدت، سطحی) یا حساسیت کمتر روش‌های اندازه‌گیری قدیمی باشد</a:t>
            </a:r>
            <a:r>
              <a:rPr lang="en-US" sz="3200" dirty="0">
                <a:latin typeface="Times New Roman" panose="02020603050405020304" pitchFamily="18" charset="0"/>
                <a:ea typeface="Times New Roman" panose="02020603050405020304" pitchFamily="18" charset="0"/>
                <a:cs typeface="2  Zar" panose="00000400000000000000" pitchFamily="2" charset="-78"/>
              </a:rPr>
              <a:t>.</a:t>
            </a:r>
            <a:endParaRPr lang="en-US" sz="3200" dirty="0">
              <a:latin typeface="Times New Roman" panose="02020603050405020304" pitchFamily="18" charset="0"/>
              <a:ea typeface="Times New Roman" panose="02020603050405020304" pitchFamily="18" charset="0"/>
              <a:cs typeface="B Zar" panose="00000400000000000000" pitchFamily="2" charset="-78"/>
            </a:endParaRPr>
          </a:p>
          <a:p>
            <a:pPr algn="just" rtl="1">
              <a:spcAft>
                <a:spcPts val="0"/>
              </a:spcAft>
            </a:pPr>
            <a:r>
              <a:rPr lang="fa-IR" sz="3200" dirty="0">
                <a:latin typeface="Times New Roman" panose="02020603050405020304" pitchFamily="18" charset="0"/>
                <a:ea typeface="Times New Roman" panose="02020603050405020304" pitchFamily="18" charset="0"/>
                <a:cs typeface="2  Zar" panose="00000400000000000000" pitchFamily="2" charset="-78"/>
              </a:rPr>
              <a:t>التهاب یک فرآیند پویا است که هم جنبه‌های مخرب و هم سازنده (ترمیمی) دارد</a:t>
            </a:r>
            <a:r>
              <a:rPr lang="en-US" sz="3200" dirty="0">
                <a:latin typeface="Times New Roman" panose="02020603050405020304" pitchFamily="18" charset="0"/>
                <a:ea typeface="Times New Roman" panose="02020603050405020304" pitchFamily="18" charset="0"/>
                <a:cs typeface="2  Zar" panose="00000400000000000000" pitchFamily="2" charset="-78"/>
              </a:rPr>
              <a:t>.</a:t>
            </a:r>
            <a:r>
              <a:rPr lang="fa-IR" sz="3200" dirty="0">
                <a:latin typeface="Times New Roman" panose="02020603050405020304" pitchFamily="18" charset="0"/>
                <a:ea typeface="Times New Roman" panose="02020603050405020304" pitchFamily="18" charset="0"/>
                <a:cs typeface="2  Zar" panose="00000400000000000000" pitchFamily="2" charset="-78"/>
              </a:rPr>
              <a:t> یافته‌ها در این حوزه متناقض‌تر و پیچیده‌تر است. برخی مطالعات کاهش سطح</a:t>
            </a:r>
            <a:r>
              <a:rPr lang="en-US" sz="3200" dirty="0">
                <a:latin typeface="Times New Roman" panose="02020603050405020304" pitchFamily="18" charset="0"/>
                <a:ea typeface="Times New Roman" panose="02020603050405020304" pitchFamily="18" charset="0"/>
                <a:cs typeface="2  Zar" panose="00000400000000000000" pitchFamily="2" charset="-78"/>
              </a:rPr>
              <a:t> IL-6 </a:t>
            </a:r>
            <a:r>
              <a:rPr lang="fa-IR" sz="3200" dirty="0">
                <a:latin typeface="Times New Roman" panose="02020603050405020304" pitchFamily="18" charset="0"/>
                <a:ea typeface="Times New Roman" panose="02020603050405020304" pitchFamily="18" charset="0"/>
                <a:cs typeface="2  Zar" panose="00000400000000000000" pitchFamily="2" charset="-78"/>
              </a:rPr>
              <a:t>پلاسما پس از ماساژ گزارش کردند(29و12). به نظر می‌رسد ماساژ ممکن است پاسخ</a:t>
            </a:r>
            <a:r>
              <a:rPr lang="en-US" sz="3200" dirty="0">
                <a:latin typeface="Times New Roman" panose="02020603050405020304" pitchFamily="18" charset="0"/>
                <a:ea typeface="Times New Roman" panose="02020603050405020304" pitchFamily="18" charset="0"/>
                <a:cs typeface="2  Zar" panose="00000400000000000000" pitchFamily="2" charset="-78"/>
              </a:rPr>
              <a:t> IL-6 </a:t>
            </a:r>
            <a:r>
              <a:rPr lang="fa-IR" sz="3200" dirty="0">
                <a:latin typeface="Times New Roman" panose="02020603050405020304" pitchFamily="18" charset="0"/>
                <a:ea typeface="Times New Roman" panose="02020603050405020304" pitchFamily="18" charset="0"/>
                <a:cs typeface="2  Zar" panose="00000400000000000000" pitchFamily="2" charset="-78"/>
              </a:rPr>
              <a:t>را به سمت مسیر ضدالتهابی تعدیل کند</a:t>
            </a:r>
            <a:r>
              <a:rPr lang="en-US" sz="3200" dirty="0">
                <a:latin typeface="Times New Roman" panose="02020603050405020304" pitchFamily="18" charset="0"/>
                <a:ea typeface="Times New Roman" panose="02020603050405020304" pitchFamily="18" charset="0"/>
                <a:cs typeface="2  Zar" panose="00000400000000000000" pitchFamily="2" charset="-78"/>
              </a:rPr>
              <a:t>.</a:t>
            </a:r>
            <a:r>
              <a:rPr lang="en-US" sz="3200" dirty="0">
                <a:latin typeface="2  Zar" panose="00000400000000000000" pitchFamily="2" charset="-78"/>
                <a:ea typeface="Times New Roman" panose="02020603050405020304" pitchFamily="18" charset="0"/>
                <a:cs typeface="B Zar" panose="00000400000000000000" pitchFamily="2" charset="-78"/>
              </a:rPr>
              <a:t> </a:t>
            </a:r>
            <a:r>
              <a:rPr lang="fa-IR" sz="3200" dirty="0">
                <a:latin typeface="2  Zar" panose="00000400000000000000" pitchFamily="2" charset="-78"/>
                <a:ea typeface="Times New Roman" panose="02020603050405020304" pitchFamily="18" charset="0"/>
                <a:cs typeface="B Zar" panose="00000400000000000000" pitchFamily="2" charset="-78"/>
              </a:rPr>
              <a:t>در حالی که برخی مطالعات کاهش جزئی</a:t>
            </a:r>
            <a:r>
              <a:rPr lang="en-US" sz="3200" dirty="0">
                <a:latin typeface="Times New Roman" panose="02020603050405020304" pitchFamily="18" charset="0"/>
                <a:ea typeface="Times New Roman" panose="02020603050405020304" pitchFamily="18" charset="0"/>
                <a:cs typeface="2  Zar" panose="00000400000000000000" pitchFamily="2" charset="-78"/>
              </a:rPr>
              <a:t> TNF-α </a:t>
            </a:r>
            <a:r>
              <a:rPr lang="fa-IR" sz="3200" dirty="0">
                <a:latin typeface="Times New Roman" panose="02020603050405020304" pitchFamily="18" charset="0"/>
                <a:ea typeface="Times New Roman" panose="02020603050405020304" pitchFamily="18" charset="0"/>
                <a:cs typeface="2  Zar" panose="00000400000000000000" pitchFamily="2" charset="-78"/>
              </a:rPr>
              <a:t>را نشان دادند، بسیاری دیگر هیچ تأثیر معناداری نیافتند. یک فرضیه این است که ماساژ بر فاز اولیه پاسخ التهابی که با</a:t>
            </a:r>
            <a:r>
              <a:rPr lang="en-US" sz="3200" dirty="0">
                <a:latin typeface="Times New Roman" panose="02020603050405020304" pitchFamily="18" charset="0"/>
                <a:ea typeface="Times New Roman" panose="02020603050405020304" pitchFamily="18" charset="0"/>
                <a:cs typeface="2  Zar" panose="00000400000000000000" pitchFamily="2" charset="-78"/>
              </a:rPr>
              <a:t> TNF-α </a:t>
            </a:r>
            <a:r>
              <a:rPr lang="fa-IR" sz="3200" dirty="0">
                <a:latin typeface="Times New Roman" panose="02020603050405020304" pitchFamily="18" charset="0"/>
                <a:ea typeface="Times New Roman" panose="02020603050405020304" pitchFamily="18" charset="0"/>
                <a:cs typeface="2  Zar" panose="00000400000000000000" pitchFamily="2" charset="-78"/>
              </a:rPr>
              <a:t>مرتبط است، تأثیر کمی دارد، اما ممکن است بر فازهای بعدی که شامل ماکروفاژها و سیتوکین‌های ترمیمی است، مؤثر باشد(38-34 و16)</a:t>
            </a:r>
            <a:endParaRPr lang="en-US" sz="3200" dirty="0">
              <a:latin typeface="Times New Roman" panose="02020603050405020304" pitchFamily="18" charset="0"/>
              <a:ea typeface="Times New Roman" panose="02020603050405020304" pitchFamily="18" charset="0"/>
              <a:cs typeface="B Zar" panose="00000400000000000000" pitchFamily="2" charset="-78"/>
            </a:endParaRPr>
          </a:p>
          <a:p>
            <a:pPr algn="just" rtl="1">
              <a:spcAft>
                <a:spcPts val="0"/>
              </a:spcAft>
            </a:pPr>
            <a:r>
              <a:rPr lang="fa-IR" sz="3200" dirty="0">
                <a:latin typeface="Times New Roman" panose="02020603050405020304" pitchFamily="18" charset="0"/>
                <a:ea typeface="Times New Roman" panose="02020603050405020304" pitchFamily="18" charset="0"/>
                <a:cs typeface="2  Zar" panose="00000400000000000000" pitchFamily="2" charset="-78"/>
              </a:rPr>
              <a:t>به نظر می‌رسد ماساژ یک اثر تعدیل‌کننده کلی بر محیط التهابی دارد تا یک اثر سرکوب‌کننده مستقیم و قوی بر یک سیتوکین خاص. این مداخله ممکن است انتقال از فاز التهابی حاد به فاز ترمیمی را تسهیل کند که با تغییر در پروفایل سیتوکین‌ها و فعال شدن مسیرهای ترمیمی همراه است، همان‌طور که مطالعه چن و همکاران (۲۰۲۵) در سطح پروتئومیک نشان داد(40).</a:t>
            </a:r>
            <a:endParaRPr lang="en-US" sz="3200" dirty="0">
              <a:effectLst/>
              <a:latin typeface="Times New Roman" panose="02020603050405020304" pitchFamily="18" charset="0"/>
              <a:ea typeface="Times New Roman" panose="02020603050405020304" pitchFamily="18" charset="0"/>
              <a:cs typeface="B Zar" panose="00000400000000000000" pitchFamily="2" charset="-78"/>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22023878" y="10749664"/>
            <a:ext cx="10058400" cy="94949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spcAft>
                <a:spcPts val="0"/>
              </a:spcAft>
            </a:pPr>
            <a:r>
              <a:rPr lang="fa-IR" sz="3200" dirty="0">
                <a:latin typeface="Times New Roman" panose="02020603050405020304" pitchFamily="18" charset="0"/>
                <a:ea typeface="Times New Roman" panose="02020603050405020304" pitchFamily="18" charset="0"/>
                <a:cs typeface="2  Zar" panose="00000400000000000000" pitchFamily="2" charset="-78"/>
              </a:rPr>
              <a:t>ﻣﺎﺳﺎژ شکل ﺳﯿﺴﺘﻤﺎتیکی از دستکاري مکانیکی ﺑﺎﻓﺖ ﻫﺎي ﻧﺮم ﺑﺪن ﺑﻪ وﺳﯿﻠﻪي دﺳﺖﻫﺎ میﺑﺎﺷﺪ که ﺑﻪ ﻣﻨﻈﻮر اﻫﺪاف درﻣﺎنی، اﻓﺰاﯾﺶ ﺳﻄﺢ ﺳﻼﻣﺖ و آﺳﺎﯾﺶ اﻧﺠﺎم می گیرد. مکانیسم‌های فیزیولوژیکی اثر ماساژ احتمالاً شامل کاهش استرس اکسیداتیو، بهبود تخلیه لنفی و تعدیل پاسخ کورتیزولی است. همچنین، تحریک گیرنده‌های مکانیکی پوست و عضله، با افزایش ترشح اندورفین و کاهش فعالیت سمپاتیک، منجر به کاهش التهاب سیستمیک می‌شود(30). مجموعه این فرآیندها می‌تواند بازیافت عملکرد عضله را تسهیل کرده و از پیشرفت آسیب ثانویه جلوگیری کند</a:t>
            </a:r>
            <a:r>
              <a:rPr lang="fa-IR" sz="3200" dirty="0" smtClean="0">
                <a:latin typeface="Times New Roman" panose="02020603050405020304" pitchFamily="18" charset="0"/>
                <a:ea typeface="Times New Roman" panose="02020603050405020304" pitchFamily="18" charset="0"/>
                <a:cs typeface="2  Zar" panose="00000400000000000000" pitchFamily="2" charset="-78"/>
              </a:rPr>
              <a:t>.</a:t>
            </a:r>
          </a:p>
          <a:p>
            <a:pPr algn="just" rtl="1">
              <a:spcAft>
                <a:spcPts val="0"/>
              </a:spcAft>
            </a:pPr>
            <a:r>
              <a:rPr lang="fa-IR" sz="3200" dirty="0">
                <a:latin typeface="Times New Roman" panose="02020603050405020304" pitchFamily="18" charset="0"/>
                <a:ea typeface="Times New Roman" panose="02020603050405020304" pitchFamily="18" charset="0"/>
                <a:cs typeface="2  Zar" panose="00000400000000000000" pitchFamily="2" charset="-78"/>
              </a:rPr>
              <a:t>فعالیت بدنی شدید و ورزش‌های برونگرا (اکسنتریک) می‌توانند منجر به آسیب‌های ریزساختاری در فیبرهای عضله اسکلتی شوند. در سطح بیوشیمیایی، این فرآیند با افزایش نفوذپذیری غشای سلولی عضله و آزادسازی محتویات درون‌سلولی به جریان خون مشخص می‌شود. دو آنزیم مهمی که به عنوان شاخص‌های کلاسیک آسیب عضلانی در خون اندازه‌گیری می‌شوند، کراتین‌کیناز</a:t>
            </a:r>
            <a:r>
              <a:rPr lang="en-US" sz="3200" dirty="0">
                <a:latin typeface="Times New Roman" panose="02020603050405020304" pitchFamily="18" charset="0"/>
                <a:ea typeface="Times New Roman" panose="02020603050405020304" pitchFamily="18" charset="0"/>
                <a:cs typeface="2  Zar" panose="00000400000000000000" pitchFamily="2" charset="-78"/>
              </a:rPr>
              <a:t> (CK) </a:t>
            </a:r>
            <a:r>
              <a:rPr lang="fa-IR" sz="3200" dirty="0">
                <a:latin typeface="Times New Roman" panose="02020603050405020304" pitchFamily="18" charset="0"/>
                <a:ea typeface="Times New Roman" panose="02020603050405020304" pitchFamily="18" charset="0"/>
                <a:cs typeface="2  Zar" panose="00000400000000000000" pitchFamily="2" charset="-78"/>
              </a:rPr>
              <a:t>و لاکتات دهیدروژناز</a:t>
            </a:r>
            <a:r>
              <a:rPr lang="en-US" sz="3200" dirty="0">
                <a:latin typeface="Times New Roman" panose="02020603050405020304" pitchFamily="18" charset="0"/>
                <a:ea typeface="Times New Roman" panose="02020603050405020304" pitchFamily="18" charset="0"/>
                <a:cs typeface="2  Zar" panose="00000400000000000000" pitchFamily="2" charset="-78"/>
              </a:rPr>
              <a:t> (LDH) </a:t>
            </a:r>
            <a:r>
              <a:rPr lang="fa-IR" sz="3200" dirty="0">
                <a:latin typeface="Times New Roman" panose="02020603050405020304" pitchFamily="18" charset="0"/>
                <a:ea typeface="Times New Roman" panose="02020603050405020304" pitchFamily="18" charset="0"/>
                <a:cs typeface="2  Zar" panose="00000400000000000000" pitchFamily="2" charset="-78"/>
              </a:rPr>
              <a:t>هستند</a:t>
            </a:r>
            <a:r>
              <a:rPr lang="en-US" sz="3200" dirty="0">
                <a:latin typeface="Times New Roman" panose="02020603050405020304" pitchFamily="18" charset="0"/>
                <a:ea typeface="Times New Roman" panose="02020603050405020304" pitchFamily="18" charset="0"/>
                <a:cs typeface="2  Zar" panose="00000400000000000000" pitchFamily="2" charset="-78"/>
              </a:rPr>
              <a:t>.</a:t>
            </a:r>
            <a:endParaRPr lang="en-US" sz="3200" dirty="0">
              <a:latin typeface="Times New Roman" panose="02020603050405020304" pitchFamily="18" charset="0"/>
              <a:ea typeface="Times New Roman" panose="02020603050405020304" pitchFamily="18" charset="0"/>
              <a:cs typeface="B Zar" panose="00000400000000000000" pitchFamily="2" charset="-78"/>
            </a:endParaRPr>
          </a:p>
          <a:p>
            <a:pPr algn="just" rtl="1">
              <a:spcAft>
                <a:spcPts val="0"/>
              </a:spcAft>
            </a:pPr>
            <a:r>
              <a:rPr lang="fa-IR" sz="3200" dirty="0">
                <a:latin typeface="Times New Roman" panose="02020603050405020304" pitchFamily="18" charset="0"/>
                <a:ea typeface="Times New Roman" panose="02020603050405020304" pitchFamily="18" charset="0"/>
                <a:cs typeface="2  Zar" panose="00000400000000000000" pitchFamily="2" charset="-78"/>
              </a:rPr>
              <a:t>همزمان، فرآیند التهابی با ترشح سیتوکین‌های پیش‌التهابی مانند اینترلوکین-۶</a:t>
            </a:r>
            <a:r>
              <a:rPr lang="en-US" sz="3200" dirty="0">
                <a:latin typeface="Times New Roman" panose="02020603050405020304" pitchFamily="18" charset="0"/>
                <a:ea typeface="Times New Roman" panose="02020603050405020304" pitchFamily="18" charset="0"/>
                <a:cs typeface="2  Zar" panose="00000400000000000000" pitchFamily="2" charset="-78"/>
              </a:rPr>
              <a:t> (IL-6) </a:t>
            </a:r>
            <a:r>
              <a:rPr lang="fa-IR" sz="3200" dirty="0">
                <a:latin typeface="Times New Roman" panose="02020603050405020304" pitchFamily="18" charset="0"/>
                <a:ea typeface="Times New Roman" panose="02020603050405020304" pitchFamily="18" charset="0"/>
                <a:cs typeface="2  Zar" panose="00000400000000000000" pitchFamily="2" charset="-78"/>
              </a:rPr>
              <a:t>و فاکتور نکروز تومور-آلفا</a:t>
            </a:r>
            <a:r>
              <a:rPr lang="en-US" sz="3200" dirty="0">
                <a:latin typeface="Times New Roman" panose="02020603050405020304" pitchFamily="18" charset="0"/>
                <a:ea typeface="Times New Roman" panose="02020603050405020304" pitchFamily="18" charset="0"/>
                <a:cs typeface="2  Zar" panose="00000400000000000000" pitchFamily="2" charset="-78"/>
              </a:rPr>
              <a:t> (TNF-α) </a:t>
            </a:r>
            <a:r>
              <a:rPr lang="fa-IR" sz="3200" dirty="0">
                <a:latin typeface="Times New Roman" panose="02020603050405020304" pitchFamily="18" charset="0"/>
                <a:ea typeface="Times New Roman" panose="02020603050405020304" pitchFamily="18" charset="0"/>
                <a:cs typeface="2  Zar" panose="00000400000000000000" pitchFamily="2" charset="-78"/>
              </a:rPr>
              <a:t>همراه است.</a:t>
            </a:r>
            <a:endParaRPr lang="en-US" sz="3200" dirty="0">
              <a:latin typeface="Times New Roman" panose="02020603050405020304" pitchFamily="18" charset="0"/>
              <a:ea typeface="Times New Roman" panose="02020603050405020304" pitchFamily="18" charset="0"/>
              <a:cs typeface="B Zar" panose="00000400000000000000" pitchFamily="2" charset="-78"/>
            </a:endParaRPr>
          </a:p>
          <a:p>
            <a:pPr algn="r" rtl="1"/>
            <a:r>
              <a:rPr lang="fa-IR" sz="3200" dirty="0">
                <a:latin typeface="Times New Roman" panose="02020603050405020304" pitchFamily="18" charset="0"/>
                <a:ea typeface="Times New Roman" panose="02020603050405020304" pitchFamily="18" charset="0"/>
                <a:cs typeface="2  Zar" panose="00000400000000000000" pitchFamily="2" charset="-78"/>
              </a:rPr>
              <a:t>اکثر مطالعات، کاهش سطوح سرمی</a:t>
            </a:r>
            <a:r>
              <a:rPr lang="en-US" sz="3200" dirty="0">
                <a:latin typeface="Times New Roman" panose="02020603050405020304" pitchFamily="18" charset="0"/>
                <a:ea typeface="Times New Roman" panose="02020603050405020304" pitchFamily="18" charset="0"/>
                <a:cs typeface="2  Zar" panose="00000400000000000000" pitchFamily="2" charset="-78"/>
              </a:rPr>
              <a:t> CK </a:t>
            </a:r>
            <a:r>
              <a:rPr lang="fa-IR" sz="3200" dirty="0">
                <a:latin typeface="Times New Roman" panose="02020603050405020304" pitchFamily="18" charset="0"/>
                <a:ea typeface="Times New Roman" panose="02020603050405020304" pitchFamily="18" charset="0"/>
                <a:cs typeface="2  Zar" panose="00000400000000000000" pitchFamily="2" charset="-78"/>
              </a:rPr>
              <a:t>را در گروه دریافت‌کننده ماساژ نسبت به گروه کنترل گزارش کرده‌اند. این کاهش معمولاً در بازه زمانی ۲۴ تا ۹۶ ساعت پس از فعالیت ورزشی شدید به اوج می‌رسد</a:t>
            </a:r>
            <a:r>
              <a:rPr lang="en-US" sz="3200" dirty="0">
                <a:latin typeface="Times New Roman" panose="02020603050405020304" pitchFamily="18" charset="0"/>
                <a:ea typeface="Times New Roman" panose="02020603050405020304" pitchFamily="18" charset="0"/>
                <a:cs typeface="2  Zar" panose="00000400000000000000" pitchFamily="2" charset="-78"/>
              </a:rPr>
              <a:t>.</a:t>
            </a:r>
            <a:endParaRPr lang="en-US" sz="3200" dirty="0">
              <a:effectLst/>
              <a:latin typeface="Times New Roman" panose="02020603050405020304" pitchFamily="18" charset="0"/>
              <a:ea typeface="Times New Roman" panose="02020603050405020304" pitchFamily="18" charset="0"/>
              <a:cs typeface="B Zar" panose="00000400000000000000" pitchFamily="2" charset="-78"/>
            </a:endParaRPr>
          </a:p>
        </p:txBody>
      </p:sp>
      <p:sp>
        <p:nvSpPr>
          <p:cNvPr id="31" name="Text Box 6">
            <a:extLst>
              <a:ext uri="{FF2B5EF4-FFF2-40B4-BE49-F238E27FC236}">
                <a16:creationId xmlns:a16="http://schemas.microsoft.com/office/drawing/2014/main" id="{A46928D3-007C-4D10-A1E8-BAF59D7F2E2C}"/>
              </a:ext>
            </a:extLst>
          </p:cNvPr>
          <p:cNvSpPr txBox="1">
            <a:spLocks noChangeArrowheads="1"/>
          </p:cNvSpPr>
          <p:nvPr/>
        </p:nvSpPr>
        <p:spPr bwMode="auto">
          <a:xfrm>
            <a:off x="22023878" y="20137324"/>
            <a:ext cx="10058400" cy="40780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spcAft>
                <a:spcPts val="0"/>
              </a:spcAft>
            </a:pPr>
            <a:r>
              <a:rPr lang="en-US" sz="3200" dirty="0">
                <a:latin typeface="Times New Roman" panose="02020603050405020304" pitchFamily="18" charset="0"/>
                <a:ea typeface="Times New Roman" panose="02020603050405020304" pitchFamily="18" charset="0"/>
                <a:cs typeface="B Zar" panose="00000400000000000000" pitchFamily="2" charset="-78"/>
              </a:rPr>
              <a:t>Crane</a:t>
            </a:r>
            <a:r>
              <a:rPr lang="fa-IR" sz="3200" dirty="0">
                <a:latin typeface="Times New Roman" panose="02020603050405020304" pitchFamily="18" charset="0"/>
                <a:ea typeface="Times New Roman" panose="02020603050405020304" pitchFamily="18" charset="0"/>
                <a:cs typeface="2  Zar" panose="00000400000000000000" pitchFamily="2" charset="-78"/>
              </a:rPr>
              <a:t> و همکاران</a:t>
            </a:r>
            <a:r>
              <a:rPr lang="en-US" sz="3200" dirty="0">
                <a:latin typeface="Times New Roman" panose="02020603050405020304" pitchFamily="18" charset="0"/>
                <a:ea typeface="Times New Roman" panose="02020603050405020304" pitchFamily="18" charset="0"/>
                <a:cs typeface="2  Zar" panose="00000400000000000000" pitchFamily="2" charset="-78"/>
              </a:rPr>
              <a:t>) </a:t>
            </a:r>
            <a:r>
              <a:rPr lang="fa-IR" sz="3200" dirty="0">
                <a:latin typeface="Times New Roman" panose="02020603050405020304" pitchFamily="18" charset="0"/>
                <a:ea typeface="Times New Roman" panose="02020603050405020304" pitchFamily="18" charset="0"/>
                <a:cs typeface="2  Zar" panose="00000400000000000000" pitchFamily="2" charset="-78"/>
              </a:rPr>
              <a:t>۲۰۱۲</a:t>
            </a:r>
            <a:r>
              <a:rPr lang="en-US" sz="3200" dirty="0">
                <a:latin typeface="Times New Roman" panose="02020603050405020304" pitchFamily="18" charset="0"/>
                <a:ea typeface="Times New Roman" panose="02020603050405020304" pitchFamily="18" charset="0"/>
                <a:cs typeface="2  Zar" panose="00000400000000000000" pitchFamily="2" charset="-78"/>
              </a:rPr>
              <a:t> (</a:t>
            </a:r>
            <a:r>
              <a:rPr lang="fa-IR" sz="3200" dirty="0">
                <a:latin typeface="Times New Roman" panose="02020603050405020304" pitchFamily="18" charset="0"/>
                <a:ea typeface="Times New Roman" panose="02020603050405020304" pitchFamily="18" charset="0"/>
                <a:cs typeface="2  Zar" panose="00000400000000000000" pitchFamily="2" charset="-78"/>
              </a:rPr>
              <a:t>گزارش کردند که ماساژ با فشار ملایم به مدت ۱۰ دقیقه بلافاصله پس از ورزش، سطح</a:t>
            </a:r>
            <a:r>
              <a:rPr lang="en-US" sz="3200" dirty="0">
                <a:latin typeface="Times New Roman" panose="02020603050405020304" pitchFamily="18" charset="0"/>
                <a:ea typeface="Times New Roman" panose="02020603050405020304" pitchFamily="18" charset="0"/>
                <a:cs typeface="2  Zar" panose="00000400000000000000" pitchFamily="2" charset="-78"/>
              </a:rPr>
              <a:t> CK </a:t>
            </a:r>
            <a:r>
              <a:rPr lang="fa-IR" sz="3200" dirty="0">
                <a:latin typeface="Times New Roman" panose="02020603050405020304" pitchFamily="18" charset="0"/>
                <a:ea typeface="Times New Roman" panose="02020603050405020304" pitchFamily="18" charset="0"/>
                <a:cs typeface="2  Zar" panose="00000400000000000000" pitchFamily="2" charset="-78"/>
              </a:rPr>
              <a:t>را ۲۵-۳۰</a:t>
            </a:r>
            <a:r>
              <a:rPr lang="fa-IR" sz="3200" dirty="0">
                <a:latin typeface="Times New Roman" panose="02020603050405020304" pitchFamily="18" charset="0"/>
                <a:ea typeface="Times New Roman" panose="02020603050405020304" pitchFamily="18" charset="0"/>
              </a:rPr>
              <a:t>٪</a:t>
            </a:r>
            <a:r>
              <a:rPr lang="fa-IR" sz="3200" dirty="0">
                <a:latin typeface="Times New Roman" panose="02020603050405020304" pitchFamily="18" charset="0"/>
                <a:ea typeface="Times New Roman" panose="02020603050405020304" pitchFamily="18" charset="0"/>
                <a:cs typeface="2  Zar" panose="00000400000000000000" pitchFamily="2" charset="-78"/>
              </a:rPr>
              <a:t> در ۲۴ ساعت بعدی کاهش می دهد. همچنین نشان داده شده است که ماساژهای عمیق بافت نرم و رهاسازی مایوفاشیال در مقایسه با ماساژ سوئدی سطحی، تأثیر بیشتری بر کاهش</a:t>
            </a:r>
            <a:r>
              <a:rPr lang="en-US" sz="3200" dirty="0">
                <a:latin typeface="Times New Roman" panose="02020603050405020304" pitchFamily="18" charset="0"/>
                <a:ea typeface="Times New Roman" panose="02020603050405020304" pitchFamily="18" charset="0"/>
                <a:cs typeface="2  Zar" panose="00000400000000000000" pitchFamily="2" charset="-78"/>
              </a:rPr>
              <a:t> CK</a:t>
            </a:r>
            <a:r>
              <a:rPr lang="fa-IR" sz="3200" dirty="0">
                <a:latin typeface="Times New Roman" panose="02020603050405020304" pitchFamily="18" charset="0"/>
                <a:ea typeface="Times New Roman" panose="02020603050405020304" pitchFamily="18" charset="0"/>
                <a:cs typeface="2  Zar" panose="00000400000000000000" pitchFamily="2" charset="-78"/>
              </a:rPr>
              <a:t> دارد. با این حال، برخی مطالعات</a:t>
            </a:r>
            <a:r>
              <a:rPr lang="fa-IR" sz="3200" dirty="0">
                <a:solidFill>
                  <a:srgbClr val="FF0000"/>
                </a:solidFill>
                <a:latin typeface="Times New Roman" panose="02020603050405020304" pitchFamily="18" charset="0"/>
                <a:ea typeface="Times New Roman" panose="02020603050405020304" pitchFamily="18" charset="0"/>
                <a:cs typeface="2  Zar" panose="00000400000000000000" pitchFamily="2" charset="-78"/>
              </a:rPr>
              <a:t> </a:t>
            </a:r>
            <a:r>
              <a:rPr lang="fa-IR" sz="3200" dirty="0">
                <a:latin typeface="Times New Roman" panose="02020603050405020304" pitchFamily="18" charset="0"/>
                <a:ea typeface="Times New Roman" panose="02020603050405020304" pitchFamily="18" charset="0"/>
                <a:cs typeface="2  Zar" panose="00000400000000000000" pitchFamily="2" charset="-78"/>
              </a:rPr>
              <a:t>تفاوت معناداری بین ماساژ و گروه کنترل شم (نوروفیدبک) نیافتند، که نشان می‌دهد ممکن است بخشی از اثرات مرتبط با آرامش روانی باشد(31) </a:t>
            </a:r>
            <a:r>
              <a:rPr lang="en-US" sz="3200" dirty="0">
                <a:latin typeface="Times New Roman" panose="02020603050405020304" pitchFamily="18" charset="0"/>
                <a:ea typeface="Times New Roman" panose="02020603050405020304" pitchFamily="18" charset="0"/>
                <a:cs typeface="2  Zar" panose="00000400000000000000" pitchFamily="2" charset="-78"/>
              </a:rPr>
              <a:t>.</a:t>
            </a:r>
            <a:r>
              <a:rPr lang="fa-IR" sz="3200" dirty="0">
                <a:latin typeface="Times New Roman" panose="02020603050405020304" pitchFamily="18" charset="0"/>
                <a:ea typeface="Times New Roman" panose="02020603050405020304" pitchFamily="18" charset="0"/>
                <a:cs typeface="2  Zar" panose="00000400000000000000" pitchFamily="2" charset="-78"/>
              </a:rPr>
              <a:t>نتایج در مورد</a:t>
            </a:r>
            <a:r>
              <a:rPr lang="en-US" sz="3200" dirty="0">
                <a:latin typeface="Times New Roman" panose="02020603050405020304" pitchFamily="18" charset="0"/>
                <a:ea typeface="Times New Roman" panose="02020603050405020304" pitchFamily="18" charset="0"/>
                <a:cs typeface="2  Zar" panose="00000400000000000000" pitchFamily="2" charset="-78"/>
              </a:rPr>
              <a:t> LDH </a:t>
            </a:r>
            <a:r>
              <a:rPr lang="fa-IR" sz="3200" dirty="0">
                <a:latin typeface="Times New Roman" panose="02020603050405020304" pitchFamily="18" charset="0"/>
                <a:ea typeface="Times New Roman" panose="02020603050405020304" pitchFamily="18" charset="0"/>
                <a:cs typeface="2  Zar" panose="00000400000000000000" pitchFamily="2" charset="-78"/>
              </a:rPr>
              <a:t>نیز عمدتاً همسو با</a:t>
            </a:r>
            <a:r>
              <a:rPr lang="en-US" sz="3200" dirty="0">
                <a:latin typeface="Times New Roman" panose="02020603050405020304" pitchFamily="18" charset="0"/>
                <a:ea typeface="Times New Roman" panose="02020603050405020304" pitchFamily="18" charset="0"/>
                <a:cs typeface="2  Zar" panose="00000400000000000000" pitchFamily="2" charset="-78"/>
              </a:rPr>
              <a:t> CK </a:t>
            </a:r>
            <a:r>
              <a:rPr lang="fa-IR" sz="3200" dirty="0">
                <a:latin typeface="Times New Roman" panose="02020603050405020304" pitchFamily="18" charset="0"/>
                <a:ea typeface="Times New Roman" panose="02020603050405020304" pitchFamily="18" charset="0"/>
                <a:cs typeface="2  Zar" panose="00000400000000000000" pitchFamily="2" charset="-78"/>
              </a:rPr>
              <a:t>است، اگرچه دامنه تغییرات گزارش شده گاهی کمتر است</a:t>
            </a:r>
            <a:r>
              <a:rPr lang="en-US" sz="3200" dirty="0">
                <a:latin typeface="Times New Roman" panose="02020603050405020304" pitchFamily="18" charset="0"/>
                <a:ea typeface="Times New Roman" panose="02020603050405020304" pitchFamily="18" charset="0"/>
                <a:cs typeface="2  Zar" panose="00000400000000000000" pitchFamily="2" charset="-78"/>
              </a:rPr>
              <a:t>.</a:t>
            </a:r>
            <a:endParaRPr lang="en-US" sz="3200" dirty="0">
              <a:effectLst/>
              <a:latin typeface="Times New Roman" panose="02020603050405020304" pitchFamily="18" charset="0"/>
              <a:ea typeface="Times New Roman" panose="02020603050405020304" pitchFamily="18" charset="0"/>
              <a:cs typeface="B Zar" panose="00000400000000000000" pitchFamily="2" charset="-78"/>
            </a:endParaRPr>
          </a:p>
        </p:txBody>
      </p:sp>
      <p:sp>
        <p:nvSpPr>
          <p:cNvPr id="2" name="Rectangle 1"/>
          <p:cNvSpPr/>
          <p:nvPr/>
        </p:nvSpPr>
        <p:spPr>
          <a:xfrm>
            <a:off x="0" y="16594944"/>
            <a:ext cx="9764078" cy="2800767"/>
          </a:xfrm>
          <a:prstGeom prst="rect">
            <a:avLst/>
          </a:prstGeom>
        </p:spPr>
        <p:txBody>
          <a:bodyPr wrap="square">
            <a:spAutoFit/>
          </a:bodyPr>
          <a:lstStyle/>
          <a:p>
            <a:pPr marL="742950" lvl="1" indent="-285750" algn="just">
              <a:buFont typeface="+mj-lt"/>
              <a:buAutoNum type="arabicPeriod"/>
            </a:pPr>
            <a:r>
              <a:rPr lang="en-US" sz="2400" dirty="0" smtClean="0">
                <a:solidFill>
                  <a:srgbClr val="000000"/>
                </a:solidFill>
                <a:latin typeface="Times New Roman" panose="02020603050405020304" pitchFamily="18" charset="0"/>
                <a:ea typeface="Times New Roman" panose="02020603050405020304" pitchFamily="18" charset="0"/>
              </a:rPr>
              <a:t>Clarkson </a:t>
            </a:r>
            <a:r>
              <a:rPr lang="en-US" sz="2400" dirty="0">
                <a:solidFill>
                  <a:srgbClr val="000000"/>
                </a:solidFill>
                <a:latin typeface="Times New Roman" panose="02020603050405020304" pitchFamily="18" charset="0"/>
                <a:ea typeface="Times New Roman" panose="02020603050405020304" pitchFamily="18" charset="0"/>
              </a:rPr>
              <a:t>PM, </a:t>
            </a:r>
            <a:r>
              <a:rPr lang="en-US" sz="2400" dirty="0" err="1">
                <a:solidFill>
                  <a:srgbClr val="000000"/>
                </a:solidFill>
                <a:latin typeface="Times New Roman" panose="02020603050405020304" pitchFamily="18" charset="0"/>
                <a:ea typeface="Times New Roman" panose="02020603050405020304" pitchFamily="18" charset="0"/>
              </a:rPr>
              <a:t>Hubal</a:t>
            </a:r>
            <a:r>
              <a:rPr lang="en-US" sz="2400" dirty="0">
                <a:solidFill>
                  <a:srgbClr val="000000"/>
                </a:solidFill>
                <a:latin typeface="Times New Roman" panose="02020603050405020304" pitchFamily="18" charset="0"/>
                <a:ea typeface="Times New Roman" panose="02020603050405020304" pitchFamily="18" charset="0"/>
              </a:rPr>
              <a:t> MJ. Exercise induced muscle damage in humans. Am J </a:t>
            </a:r>
            <a:r>
              <a:rPr lang="en-US" sz="2400" dirty="0" err="1">
                <a:solidFill>
                  <a:srgbClr val="000000"/>
                </a:solidFill>
                <a:latin typeface="Times New Roman" panose="02020603050405020304" pitchFamily="18" charset="0"/>
                <a:ea typeface="Times New Roman" panose="02020603050405020304" pitchFamily="18" charset="0"/>
              </a:rPr>
              <a:t>Phys</a:t>
            </a:r>
            <a:r>
              <a:rPr lang="en-US" sz="2400" dirty="0">
                <a:solidFill>
                  <a:srgbClr val="000000"/>
                </a:solidFill>
                <a:latin typeface="Times New Roman" panose="02020603050405020304" pitchFamily="18" charset="0"/>
                <a:ea typeface="Times New Roman" panose="02020603050405020304" pitchFamily="18" charset="0"/>
              </a:rPr>
              <a:t> Med </a:t>
            </a:r>
            <a:r>
              <a:rPr lang="en-US" sz="2400" dirty="0" err="1">
                <a:solidFill>
                  <a:srgbClr val="000000"/>
                </a:solidFill>
                <a:latin typeface="Times New Roman" panose="02020603050405020304" pitchFamily="18" charset="0"/>
                <a:ea typeface="Times New Roman" panose="02020603050405020304" pitchFamily="18" charset="0"/>
              </a:rPr>
              <a:t>Rehabil</a:t>
            </a:r>
            <a:r>
              <a:rPr lang="en-US" sz="2400" dirty="0">
                <a:solidFill>
                  <a:srgbClr val="000000"/>
                </a:solidFill>
                <a:latin typeface="Times New Roman" panose="02020603050405020304" pitchFamily="18" charset="0"/>
                <a:ea typeface="Times New Roman" panose="02020603050405020304" pitchFamily="18" charset="0"/>
              </a:rPr>
              <a:t>. 2002;81(</a:t>
            </a:r>
            <a:r>
              <a:rPr lang="en-US" sz="2400" dirty="0" err="1">
                <a:solidFill>
                  <a:srgbClr val="000000"/>
                </a:solidFill>
                <a:latin typeface="Times New Roman" panose="02020603050405020304" pitchFamily="18" charset="0"/>
                <a:ea typeface="Times New Roman" panose="02020603050405020304" pitchFamily="18" charset="0"/>
              </a:rPr>
              <a:t>Suppl</a:t>
            </a:r>
            <a:r>
              <a:rPr lang="en-US" sz="2400" dirty="0">
                <a:solidFill>
                  <a:srgbClr val="000000"/>
                </a:solidFill>
                <a:latin typeface="Times New Roman" panose="02020603050405020304" pitchFamily="18" charset="0"/>
                <a:ea typeface="Times New Roman" panose="02020603050405020304" pitchFamily="18" charset="0"/>
              </a:rPr>
              <a:t> 11):S52 S69.</a:t>
            </a:r>
            <a:endParaRPr lang="en-US" sz="2400" dirty="0">
              <a:latin typeface="Times New Roman" panose="02020603050405020304" pitchFamily="18" charset="0"/>
              <a:ea typeface="Times New Roman" panose="02020603050405020304" pitchFamily="18" charset="0"/>
            </a:endParaRPr>
          </a:p>
          <a:p>
            <a:pPr marL="742950" lvl="1" indent="-285750" algn="just">
              <a:buFont typeface="+mj-lt"/>
              <a:buAutoNum type="arabicPeriod"/>
            </a:pPr>
            <a:r>
              <a:rPr lang="en-US" sz="2400" dirty="0">
                <a:solidFill>
                  <a:srgbClr val="000000"/>
                </a:solidFill>
                <a:latin typeface="Times New Roman" panose="02020603050405020304" pitchFamily="18" charset="0"/>
                <a:ea typeface="Times New Roman" panose="02020603050405020304" pitchFamily="18" charset="0"/>
              </a:rPr>
              <a:t>Brancaccio P, Lippi G, </a:t>
            </a:r>
            <a:r>
              <a:rPr lang="en-US" sz="2400" dirty="0" err="1">
                <a:solidFill>
                  <a:srgbClr val="000000"/>
                </a:solidFill>
                <a:latin typeface="Times New Roman" panose="02020603050405020304" pitchFamily="18" charset="0"/>
                <a:ea typeface="Times New Roman" panose="02020603050405020304" pitchFamily="18" charset="0"/>
              </a:rPr>
              <a:t>Maffulli</a:t>
            </a:r>
            <a:r>
              <a:rPr lang="en-US" sz="2400" dirty="0">
                <a:solidFill>
                  <a:srgbClr val="000000"/>
                </a:solidFill>
                <a:latin typeface="Times New Roman" panose="02020603050405020304" pitchFamily="18" charset="0"/>
                <a:ea typeface="Times New Roman" panose="02020603050405020304" pitchFamily="18" charset="0"/>
              </a:rPr>
              <a:t> N. Biochemical markers of muscle damage. </a:t>
            </a:r>
            <a:r>
              <a:rPr lang="en-US" sz="2400" dirty="0" err="1">
                <a:solidFill>
                  <a:srgbClr val="000000"/>
                </a:solidFill>
                <a:latin typeface="Times New Roman" panose="02020603050405020304" pitchFamily="18" charset="0"/>
                <a:ea typeface="Times New Roman" panose="02020603050405020304" pitchFamily="18" charset="0"/>
              </a:rPr>
              <a:t>Clin</a:t>
            </a:r>
            <a:r>
              <a:rPr lang="en-US" sz="2400" dirty="0">
                <a:solidFill>
                  <a:srgbClr val="000000"/>
                </a:solidFill>
                <a:latin typeface="Times New Roman" panose="02020603050405020304" pitchFamily="18" charset="0"/>
                <a:ea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rPr>
              <a:t>Chem</a:t>
            </a:r>
            <a:r>
              <a:rPr lang="en-US" sz="2400" dirty="0">
                <a:solidFill>
                  <a:srgbClr val="000000"/>
                </a:solidFill>
                <a:latin typeface="Times New Roman" panose="02020603050405020304" pitchFamily="18" charset="0"/>
                <a:ea typeface="Times New Roman" panose="02020603050405020304" pitchFamily="18" charset="0"/>
              </a:rPr>
              <a:t> Lab Med. 2010;48(6):757 767.</a:t>
            </a:r>
            <a:endParaRPr lang="en-US" sz="2400" dirty="0">
              <a:latin typeface="Times New Roman" panose="02020603050405020304" pitchFamily="18" charset="0"/>
              <a:ea typeface="Times New Roman" panose="02020603050405020304" pitchFamily="18" charset="0"/>
            </a:endParaRPr>
          </a:p>
          <a:p>
            <a:pPr marL="742950" lvl="1" indent="-285750" algn="just">
              <a:buFont typeface="+mj-lt"/>
              <a:buAutoNum type="arabicPeriod"/>
            </a:pPr>
            <a:r>
              <a:rPr lang="en-US" sz="2400" dirty="0">
                <a:solidFill>
                  <a:srgbClr val="000000"/>
                </a:solidFill>
                <a:latin typeface="Times New Roman" panose="02020603050405020304" pitchFamily="18" charset="0"/>
                <a:ea typeface="Times New Roman" panose="02020603050405020304" pitchFamily="18" charset="0"/>
              </a:rPr>
              <a:t>Tanaka T, </a:t>
            </a:r>
            <a:r>
              <a:rPr lang="en-US" sz="2400" dirty="0" err="1">
                <a:solidFill>
                  <a:srgbClr val="000000"/>
                </a:solidFill>
                <a:latin typeface="Times New Roman" panose="02020603050405020304" pitchFamily="18" charset="0"/>
                <a:ea typeface="Times New Roman" panose="02020603050405020304" pitchFamily="18" charset="0"/>
              </a:rPr>
              <a:t>Narazaki</a:t>
            </a:r>
            <a:r>
              <a:rPr lang="en-US" sz="2400" dirty="0">
                <a:solidFill>
                  <a:srgbClr val="000000"/>
                </a:solidFill>
                <a:latin typeface="Times New Roman" panose="02020603050405020304" pitchFamily="18" charset="0"/>
                <a:ea typeface="Times New Roman" panose="02020603050405020304" pitchFamily="18" charset="0"/>
              </a:rPr>
              <a:t> M, </a:t>
            </a:r>
            <a:r>
              <a:rPr lang="en-US" sz="2400" dirty="0" err="1">
                <a:solidFill>
                  <a:srgbClr val="000000"/>
                </a:solidFill>
                <a:latin typeface="Times New Roman" panose="02020603050405020304" pitchFamily="18" charset="0"/>
                <a:ea typeface="Times New Roman" panose="02020603050405020304" pitchFamily="18" charset="0"/>
              </a:rPr>
              <a:t>Kishimoto</a:t>
            </a:r>
            <a:r>
              <a:rPr lang="en-US" sz="2400" dirty="0">
                <a:solidFill>
                  <a:srgbClr val="000000"/>
                </a:solidFill>
                <a:latin typeface="Times New Roman" panose="02020603050405020304" pitchFamily="18" charset="0"/>
                <a:ea typeface="Times New Roman" panose="02020603050405020304" pitchFamily="18" charset="0"/>
              </a:rPr>
              <a:t> T. IL 6 in inflammation, immunity, and disease. Cold Spring </a:t>
            </a:r>
            <a:r>
              <a:rPr lang="en-US" sz="2400" dirty="0" err="1">
                <a:solidFill>
                  <a:srgbClr val="000000"/>
                </a:solidFill>
                <a:latin typeface="Times New Roman" panose="02020603050405020304" pitchFamily="18" charset="0"/>
                <a:ea typeface="Times New Roman" panose="02020603050405020304" pitchFamily="18" charset="0"/>
              </a:rPr>
              <a:t>Harb</a:t>
            </a:r>
            <a:r>
              <a:rPr lang="en-US" sz="2400" dirty="0">
                <a:solidFill>
                  <a:srgbClr val="000000"/>
                </a:solidFill>
                <a:latin typeface="Times New Roman" panose="02020603050405020304" pitchFamily="18" charset="0"/>
                <a:ea typeface="Times New Roman" panose="02020603050405020304" pitchFamily="18" charset="0"/>
              </a:rPr>
              <a:t> </a:t>
            </a:r>
            <a:r>
              <a:rPr lang="en-US" sz="2400" dirty="0" err="1">
                <a:solidFill>
                  <a:srgbClr val="000000"/>
                </a:solidFill>
                <a:latin typeface="Times New Roman" panose="02020603050405020304" pitchFamily="18" charset="0"/>
                <a:ea typeface="Times New Roman" panose="02020603050405020304" pitchFamily="18" charset="0"/>
              </a:rPr>
              <a:t>Perspect</a:t>
            </a:r>
            <a:r>
              <a:rPr lang="en-US" sz="2400" dirty="0">
                <a:solidFill>
                  <a:srgbClr val="000000"/>
                </a:solidFill>
                <a:latin typeface="Times New Roman" panose="02020603050405020304" pitchFamily="18" charset="0"/>
                <a:ea typeface="Times New Roman" panose="02020603050405020304" pitchFamily="18" charset="0"/>
              </a:rPr>
              <a:t> Biol. 2014;6(10):a016295.</a:t>
            </a:r>
            <a:endParaRPr lang="en-US" sz="2400" dirty="0">
              <a:latin typeface="Times New Roman" panose="02020603050405020304" pitchFamily="18" charset="0"/>
              <a:ea typeface="Times New Roman" panose="02020603050405020304" pitchFamily="18" charset="0"/>
            </a:endParaRPr>
          </a:p>
          <a:p>
            <a:pPr algn="r" rtl="1"/>
            <a:endParaRPr lang="en-US" sz="3200" dirty="0">
              <a:solidFill>
                <a:srgbClr val="000001"/>
              </a:solidFill>
              <a:latin typeface="Times New Roman"/>
              <a:ea typeface="Times New Roman"/>
              <a:cs typeface="B Zar" panose="00000400000000000000" pitchFamily="2" charset="-78"/>
              <a:sym typeface="Times New Roman"/>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046" y="4842169"/>
            <a:ext cx="3122417" cy="3933754"/>
          </a:xfrm>
          <a:prstGeom prst="rect">
            <a:avLst/>
          </a:prstGeom>
        </p:spPr>
      </p:pic>
      <p:sp>
        <p:nvSpPr>
          <p:cNvPr id="22" name="Rectangle 21"/>
          <p:cNvSpPr/>
          <p:nvPr/>
        </p:nvSpPr>
        <p:spPr>
          <a:xfrm>
            <a:off x="33387015" y="6405976"/>
            <a:ext cx="9639106" cy="7971413"/>
          </a:xfrm>
          <a:prstGeom prst="rect">
            <a:avLst/>
          </a:prstGeom>
        </p:spPr>
        <p:txBody>
          <a:bodyPr wrap="square">
            <a:spAutoFit/>
          </a:bodyPr>
          <a:lstStyle/>
          <a:p>
            <a:pPr algn="just" rtl="1"/>
            <a:r>
              <a:rPr lang="fa-IR" sz="3200" dirty="0">
                <a:cs typeface="B Zar" panose="00000400000000000000" pitchFamily="2" charset="-78"/>
              </a:rPr>
              <a:t>امروزه فواید جسمی، روانی، اجتماعی و فرهنگی ورزش بر هیچ کس پوشیده نیست. هر چند سبک زندگی بی تحرک، دامنگیر بسیاری از افراد شده است، اما تمایل به انجام ورزش، حتی در میان افرادی که مدت‌هاست از فعالیت ورزشی دور مانده‌اند، وجود دارد. </a:t>
            </a:r>
          </a:p>
          <a:p>
            <a:pPr algn="just" rtl="1"/>
            <a:r>
              <a:rPr lang="fa-IR" sz="3200" dirty="0">
                <a:cs typeface="B Zar" panose="00000400000000000000" pitchFamily="2" charset="-78"/>
              </a:rPr>
              <a:t>علی‌رغم اینکه فعالیت‌ ورزشی منظم، فواید بسیاری برای سلامت افراد به همراه دارد، اما برخی از گزارش‌ها حاکی از آن است که یک جلسه فعالیت شدید و یا تمرین‌های شدید طولانی مدت ممکن است منجر به آسیب و پاسخ‌های دستگاه ایمنی شود و سرانجام به افزایش آسیب‌پذیری فرد، التهاب حاد و مزمن منجر گردد(1). همچنین مشخص شده که در فعالیت‌های حاد و شدید عضلانی، سطوح شاخص‌های التهابی به طور معنی‌داری افزایش می‌یابد(2).</a:t>
            </a:r>
          </a:p>
          <a:p>
            <a:pPr algn="just" rtl="1"/>
            <a:r>
              <a:rPr lang="fa-IR" sz="3200" dirty="0">
                <a:cs typeface="B Zar" panose="00000400000000000000" pitchFamily="2" charset="-78"/>
              </a:rPr>
              <a:t>فعالیت‌های ورزشی شدید یا طولانی‌مدت و آسیب عضلانی ناشی از آن می‌توانند نفوذپذیری غشای سلولی را افزایش دهند و منجر به خروج </a:t>
            </a:r>
            <a:r>
              <a:rPr lang="en-US" sz="3200" dirty="0">
                <a:cs typeface="B Zar" panose="00000400000000000000" pitchFamily="2" charset="-78"/>
              </a:rPr>
              <a:t>CK </a:t>
            </a:r>
            <a:r>
              <a:rPr lang="fa-IR" sz="3200" dirty="0">
                <a:cs typeface="B Zar" panose="00000400000000000000" pitchFamily="2" charset="-78"/>
              </a:rPr>
              <a:t>و </a:t>
            </a:r>
            <a:r>
              <a:rPr lang="en-US" sz="3200" dirty="0">
                <a:cs typeface="B Zar" panose="00000400000000000000" pitchFamily="2" charset="-78"/>
              </a:rPr>
              <a:t>LDH </a:t>
            </a:r>
            <a:r>
              <a:rPr lang="fa-IR" sz="3200" dirty="0">
                <a:cs typeface="B Zar" panose="00000400000000000000" pitchFamily="2" charset="-78"/>
              </a:rPr>
              <a:t>شوند. دو آنزیم مهمی که به عنوان شاخص‌های </a:t>
            </a:r>
            <a:r>
              <a:rPr lang="fa-IR" sz="3200" dirty="0">
                <a:latin typeface="Times New Roman" panose="02020603050405020304" pitchFamily="18" charset="0"/>
                <a:ea typeface="Times New Roman" panose="02020603050405020304" pitchFamily="18" charset="0"/>
                <a:cs typeface="B Zar" panose="00000400000000000000" pitchFamily="2" charset="-78"/>
              </a:rPr>
              <a:t>کلاسیک</a:t>
            </a:r>
            <a:r>
              <a:rPr lang="fa-IR" sz="3200" dirty="0">
                <a:cs typeface="B Zar" panose="00000400000000000000" pitchFamily="2" charset="-78"/>
              </a:rPr>
              <a:t> آسیب عضلانی در خون اندازه‌گیری می‌شوند، کراتینکیناز ( </a:t>
            </a:r>
            <a:r>
              <a:rPr lang="en-US" sz="3200" dirty="0">
                <a:cs typeface="B Zar" panose="00000400000000000000" pitchFamily="2" charset="-78"/>
              </a:rPr>
              <a:t>CK) </a:t>
            </a:r>
            <a:r>
              <a:rPr lang="fa-IR" sz="3200" dirty="0">
                <a:cs typeface="B Zar" panose="00000400000000000000" pitchFamily="2" charset="-78"/>
              </a:rPr>
              <a:t>و لاکتات دهیدروژناز ( </a:t>
            </a:r>
            <a:r>
              <a:rPr lang="en-US" sz="3200" dirty="0">
                <a:cs typeface="B Zar" panose="00000400000000000000" pitchFamily="2" charset="-78"/>
              </a:rPr>
              <a:t>LDH) </a:t>
            </a:r>
            <a:r>
              <a:rPr lang="fa-IR" sz="3200" dirty="0">
                <a:cs typeface="B Zar" panose="00000400000000000000" pitchFamily="2" charset="-78"/>
              </a:rPr>
              <a:t>هستند(3-5). خروج </a:t>
            </a:r>
            <a:r>
              <a:rPr lang="en-US" sz="3200" dirty="0">
                <a:cs typeface="B Zar" panose="00000400000000000000" pitchFamily="2" charset="-78"/>
              </a:rPr>
              <a:t>CK </a:t>
            </a:r>
            <a:r>
              <a:rPr lang="fa-IR" sz="3200" dirty="0">
                <a:cs typeface="B Zar" panose="00000400000000000000" pitchFamily="2" charset="-78"/>
              </a:rPr>
              <a:t>و </a:t>
            </a:r>
            <a:r>
              <a:rPr lang="en-US" sz="3200" dirty="0">
                <a:cs typeface="B Zar" panose="00000400000000000000" pitchFamily="2" charset="-78"/>
              </a:rPr>
              <a:t>LDH </a:t>
            </a:r>
            <a:r>
              <a:rPr lang="fa-IR" sz="3200" dirty="0">
                <a:cs typeface="B Zar" panose="00000400000000000000" pitchFamily="2" charset="-78"/>
              </a:rPr>
              <a:t>در کنار افزایش سیتوکین‌های التهابی مانند </a:t>
            </a:r>
            <a:r>
              <a:rPr lang="en-US" sz="3200" dirty="0">
                <a:cs typeface="B Zar" panose="00000400000000000000" pitchFamily="2" charset="-78"/>
              </a:rPr>
              <a:t>IL-6، TNF-</a:t>
            </a:r>
            <a:r>
              <a:rPr lang="el-GR" sz="3200" dirty="0">
                <a:cs typeface="B Zar" panose="00000400000000000000" pitchFamily="2" charset="-78"/>
              </a:rPr>
              <a:t>α </a:t>
            </a:r>
            <a:r>
              <a:rPr lang="fa-IR" sz="3200" dirty="0">
                <a:cs typeface="B Zar" panose="00000400000000000000" pitchFamily="2" charset="-78"/>
              </a:rPr>
              <a:t>و </a:t>
            </a:r>
            <a:r>
              <a:rPr lang="en-US" sz="3200" dirty="0">
                <a:cs typeface="B Zar" panose="00000400000000000000" pitchFamily="2" charset="-78"/>
              </a:rPr>
              <a:t>CRP </a:t>
            </a:r>
            <a:r>
              <a:rPr lang="fa-IR" sz="3200" dirty="0">
                <a:cs typeface="B Zar" panose="00000400000000000000" pitchFamily="2" charset="-78"/>
              </a:rPr>
              <a:t>نمایانگر پاسخ التهابی ثانویه به آسیب عضله است. </a:t>
            </a:r>
          </a:p>
        </p:txBody>
      </p:sp>
      <p:sp>
        <p:nvSpPr>
          <p:cNvPr id="3" name="TextBox 2"/>
          <p:cNvSpPr txBox="1"/>
          <p:nvPr/>
        </p:nvSpPr>
        <p:spPr>
          <a:xfrm>
            <a:off x="34209318" y="4195482"/>
            <a:ext cx="8843697" cy="799299"/>
          </a:xfrm>
          <a:prstGeom prst="rect">
            <a:avLst/>
          </a:prstGeom>
          <a:noFill/>
        </p:spPr>
        <p:txBody>
          <a:bodyPr wrap="square" rtlCol="1">
            <a:spAutoFit/>
          </a:bodyPr>
          <a:lstStyle/>
          <a:p>
            <a:endParaRPr lang="fa-IR" dirty="0"/>
          </a:p>
        </p:txBody>
      </p:sp>
      <p:sp>
        <p:nvSpPr>
          <p:cNvPr id="20"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marL="0" marR="0" lvl="0" indent="0" algn="l" defTabSz="457200" rtl="1"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smtClean="0">
                <a:ln>
                  <a:noFill/>
                </a:ln>
                <a:solidFill>
                  <a:prstClr val="black"/>
                </a:solidFill>
                <a:effectLst/>
                <a:uLnTx/>
                <a:uFillTx/>
                <a:latin typeface="Calibri" panose="020F0502020204030204"/>
                <a:ea typeface="+mn-ea"/>
                <a:cs typeface="B Nazanin" panose="00000400000000000000" pitchFamily="2" charset="-78"/>
              </a:rPr>
              <a:t>Code:1131</a:t>
            </a:r>
            <a:endParaRPr kumimoji="0" lang="fa-IR" sz="4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spTree>
    <p:extLst>
      <p:ext uri="{BB962C8B-B14F-4D97-AF65-F5344CB8AC3E}">
        <p14:creationId xmlns:p14="http://schemas.microsoft.com/office/powerpoint/2010/main" val="222034817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274</TotalTime>
  <Words>1154</Words>
  <Application>Microsoft Office PowerPoint</Application>
  <PresentationFormat>Custom</PresentationFormat>
  <Paragraphs>29</Paragraphs>
  <Slides>1</Slides>
  <Notes>0</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vt:i4>
      </vt:variant>
    </vt:vector>
  </HeadingPairs>
  <TitlesOfParts>
    <vt:vector size="15" baseType="lpstr">
      <vt:lpstr>2  Zar</vt:lpstr>
      <vt:lpstr>Arial</vt:lpstr>
      <vt:lpstr>B Nazanin</vt:lpstr>
      <vt:lpstr>B Titr</vt:lpstr>
      <vt:lpstr>B Zar</vt:lpstr>
      <vt:lpstr>Calibri</vt:lpstr>
      <vt:lpstr>Calibri Light</vt:lpstr>
      <vt:lpstr>Cambria</vt:lpstr>
      <vt:lpstr>inherit</vt:lpstr>
      <vt:lpstr>Libre Baskerville</vt:lpstr>
      <vt:lpstr>Open Sauce Bold</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Dr.Laptop</cp:lastModifiedBy>
  <cp:revision>43</cp:revision>
  <dcterms:created xsi:type="dcterms:W3CDTF">2026-09-07T19:22:54Z</dcterms:created>
  <dcterms:modified xsi:type="dcterms:W3CDTF">2026-10-09T07:30:04Z</dcterms:modified>
</cp:coreProperties>
</file>