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40" d="100"/>
          <a:sy n="40" d="100"/>
        </p:scale>
        <p:origin x="72" y="-13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10/9/2026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_ftn5"/><Relationship Id="rId13" Type="http://schemas.openxmlformats.org/officeDocument/2006/relationships/hyperlink" Target="#_ftnref4"/><Relationship Id="rId3" Type="http://schemas.openxmlformats.org/officeDocument/2006/relationships/image" Target="../media/image2.png"/><Relationship Id="rId7" Type="http://schemas.openxmlformats.org/officeDocument/2006/relationships/hyperlink" Target="#_ftn4"/><Relationship Id="rId12" Type="http://schemas.openxmlformats.org/officeDocument/2006/relationships/hyperlink" Target="#_ftnref3"/><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_ftn3"/><Relationship Id="rId11" Type="http://schemas.openxmlformats.org/officeDocument/2006/relationships/hyperlink" Target="#_ftnref2"/><Relationship Id="rId5" Type="http://schemas.openxmlformats.org/officeDocument/2006/relationships/hyperlink" Target="#_ftn2"/><Relationship Id="rId15" Type="http://schemas.openxmlformats.org/officeDocument/2006/relationships/hyperlink" Target="#_ftnref6"/><Relationship Id="rId10" Type="http://schemas.openxmlformats.org/officeDocument/2006/relationships/hyperlink" Target="#_ftnref1"/><Relationship Id="rId4" Type="http://schemas.openxmlformats.org/officeDocument/2006/relationships/hyperlink" Target="#_ftn1"/><Relationship Id="rId9" Type="http://schemas.openxmlformats.org/officeDocument/2006/relationships/hyperlink" Target="#_ftn6"/><Relationship Id="rId14" Type="http://schemas.openxmlformats.org/officeDocument/2006/relationships/hyperlink" Target="#_ftnref5"/></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493473" y="4798722"/>
            <a:ext cx="30544167"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lvl="0" algn="ctr" defTabSz="4029542">
              <a:spcBef>
                <a:spcPct val="20000"/>
              </a:spcBef>
              <a:defRPr/>
            </a:pPr>
            <a:r>
              <a:rPr lang="fa-IR" sz="4800" b="1" dirty="0">
                <a:solidFill>
                  <a:prstClr val="black"/>
                </a:solidFill>
                <a:latin typeface="Times New Roman" panose="02020603050405020304" pitchFamily="18" charset="0"/>
                <a:cs typeface="B Zar" panose="00000400000000000000" pitchFamily="2" charset="-78"/>
              </a:rPr>
              <a:t>(اثربخشی ماساژدرمانی در تعدیل نشانگرهای بیوشیمیایی آسیب عضلانی ناشی از ورزش و سایتوکاین‌های التهابی: یک مرور سیستماتیک)</a:t>
            </a:r>
            <a:endParaRPr kumimoji="0" lang="en-US" sz="4800" b="1" i="0" u="none" strike="noStrike" kern="1200" cap="none" spc="0" normalizeH="0" baseline="0" noProof="0" dirty="0">
              <a:ln>
                <a:noFill/>
              </a:ln>
              <a:solidFill>
                <a:prstClr val="black"/>
              </a:solidFill>
              <a:effectLst/>
              <a:uLnTx/>
              <a:uFillTx/>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smtClean="0">
                <a:ln>
                  <a:noFill/>
                </a:ln>
                <a:solidFill>
                  <a:prstClr val="black"/>
                </a:solidFill>
                <a:effectLst/>
                <a:uLnTx/>
                <a:uFillTx/>
                <a:latin typeface="Calibri" panose="020F0502020204030204"/>
                <a:ea typeface="+mn-ea"/>
                <a:cs typeface="B Nazanin" panose="00000400000000000000" pitchFamily="2" charset="-78"/>
              </a:rPr>
              <a:t>Code:1665</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3692460" y="5756505"/>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4161139"/>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228600" algn="ctr" rtl="1">
              <a:spcAft>
                <a:spcPts val="0"/>
              </a:spcAft>
            </a:pPr>
            <a:r>
              <a:rPr lang="fa-IR" sz="40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1.فاطمه عبدالهی .2 زهره سلطانیان دهکردی 3. زهرا اسدی</a:t>
            </a:r>
            <a:endParaRPr lang="en-US" sz="4000" dirty="0">
              <a:solidFill>
                <a:schemeClr val="tx1"/>
              </a:solidFill>
              <a:latin typeface="Times New Roman" panose="02020603050405020304" pitchFamily="18" charset="0"/>
              <a:ea typeface="Times New Roman" panose="02020603050405020304" pitchFamily="18" charset="0"/>
              <a:cs typeface="B Zar" panose="00000400000000000000" pitchFamily="2" charset="-78"/>
            </a:endParaRPr>
          </a:p>
          <a:p>
            <a:pPr algn="ctr" rtl="1">
              <a:spcAft>
                <a:spcPts val="0"/>
              </a:spcAft>
            </a:pPr>
            <a:r>
              <a:rPr lang="fa-IR" sz="4000"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1.نویسنده </a:t>
            </a:r>
            <a:r>
              <a:rPr lang="fa-IR" sz="4000"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مسئول، کارشناس ارشد فیزیولوژی ورزشی، دانشگاه اصفهان، آموزش و پرورش منطقه باغبادران، </a:t>
            </a:r>
            <a:r>
              <a:rPr lang="fa-IR" sz="4000"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استان اصفهان</a:t>
            </a:r>
            <a:endParaRPr kumimoji="0" lang="fa-IR" sz="4000" b="1" i="0" u="none" strike="noStrike" kern="1200" cap="none" spc="0" normalizeH="0" baseline="0" noProof="0" dirty="0" smtClean="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597301" y="595784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597301" y="15809488"/>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539430"/>
          </a:xfrm>
          <a:prstGeom prst="rect">
            <a:avLst/>
          </a:prstGeom>
          <a:noFill/>
        </p:spPr>
        <p:txBody>
          <a:bodyPr wrap="square" rtlCol="0">
            <a:spAutoFit/>
          </a:bodyPr>
          <a:lstStyle>
            <a:defPPr>
              <a:defRPr kern="1200"/>
            </a:defPPr>
          </a:lstStyle>
          <a:p>
            <a:pPr algn="just" rtl="1"/>
            <a:r>
              <a:rPr lang="fa-IR" sz="3200">
                <a:solidFill>
                  <a:srgbClr val="000001"/>
                </a:solidFill>
                <a:latin typeface="Times New Roman"/>
                <a:ea typeface="Times New Roman"/>
                <a:cs typeface="B Zar" panose="00000400000000000000" pitchFamily="2" charset="-78"/>
                <a:sym typeface="Times New Roman"/>
              </a:rPr>
              <a:t>با وجود برخی تناقض‌ها در جزئیات، شواهد علمی از سال ۲۰۰۵ به بعد نشان می‌دهد که ماساژ یک مداخله مؤثر و ایمن برای کاهش شاخص‌های بیوشیمیایی آسیب عضلانی و تعدیل محیط التهابی پس از فعالیت شدید است. این اثرات می‌توانند به کاهش احساس درد، تسریع بازگشت به قدرت عضلانی پایه و بهبود کیفیت زندگی و عملکرد ورزشکاران کمک کنند. بنابراین، می‌توان ماساژ را به عنوان یک جزء ارزشمند در برنامه‌های جامع ریکاوری ورزشی و مدیریت آسیب‌های عضلانی خفیف توصیه نمود.</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451815" y="17239863"/>
            <a:ext cx="9729118" cy="6166688"/>
          </a:xfrm>
          <a:prstGeom prst="rect">
            <a:avLst/>
          </a:prstGeom>
        </p:spPr>
        <p:txBody>
          <a:bodyPr wrap="square" lIns="0" tIns="0" rIns="0" bIns="0" rtlCol="0" anchor="t">
            <a:spAutoFit/>
          </a:bodyPr>
          <a:lstStyle/>
          <a:p>
            <a:pPr algn="just" rtl="1">
              <a:spcAft>
                <a:spcPts val="120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این مقاله به روش مروری نظام‌مند </a:t>
            </a:r>
            <a:r>
              <a:rPr lang="en-US" sz="2800" dirty="0">
                <a:latin typeface="Times New Roman" panose="02020603050405020304" pitchFamily="18" charset="0"/>
                <a:ea typeface="Times New Roman" panose="02020603050405020304" pitchFamily="18" charset="0"/>
                <a:cs typeface="2  Zar" panose="00000400000000000000" pitchFamily="2" charset="-78"/>
              </a:rPr>
              <a:t>(Systematic Review)</a:t>
            </a:r>
            <a:r>
              <a:rPr lang="en-US" sz="3200" dirty="0">
                <a:latin typeface="Times New Roman" panose="02020603050405020304" pitchFamily="18" charset="0"/>
                <a:ea typeface="Times New Roman" panose="02020603050405020304" pitchFamily="18" charset="0"/>
                <a:cs typeface="2  Zar" panose="00000400000000000000" pitchFamily="2" charset="-78"/>
              </a:rPr>
              <a:t> </a:t>
            </a:r>
            <a:r>
              <a:rPr lang="fa-IR" sz="3200" dirty="0">
                <a:latin typeface="Times New Roman" panose="02020603050405020304" pitchFamily="18" charset="0"/>
                <a:ea typeface="Times New Roman" panose="02020603050405020304" pitchFamily="18" charset="0"/>
                <a:cs typeface="2  Zar" panose="00000400000000000000" pitchFamily="2" charset="-78"/>
              </a:rPr>
              <a:t>و با رویکرد توصیفی-تحلیلی نگاشته شده است. </a:t>
            </a:r>
            <a:r>
              <a:rPr lang="fa-IR" sz="3200" kern="100" dirty="0">
                <a:latin typeface="Calibri" panose="020F0502020204030204" pitchFamily="34" charset="0"/>
                <a:ea typeface="Calibri" panose="020F0502020204030204" pitchFamily="34" charset="0"/>
                <a:cs typeface="2  Zar" panose="00000400000000000000" pitchFamily="2" charset="-78"/>
              </a:rPr>
              <a:t>به منظور بررسی تاثیر ماساژ بر بهبود شاخص های آسیب عضلانی (</a:t>
            </a:r>
            <a:r>
              <a:rPr lang="en-US" sz="2800" dirty="0">
                <a:latin typeface="Times New Roman" panose="02020603050405020304" pitchFamily="18" charset="0"/>
                <a:ea typeface="Times New Roman" panose="02020603050405020304" pitchFamily="18" charset="0"/>
                <a:cs typeface="2  Zar" panose="00000400000000000000" pitchFamily="2" charset="-78"/>
              </a:rPr>
              <a:t>,CK</a:t>
            </a:r>
            <a:r>
              <a:rPr lang="en-US" sz="3200" dirty="0">
                <a:latin typeface="2  Zar" panose="00000400000000000000" pitchFamily="2" charset="-78"/>
                <a:ea typeface="Times New Roman" panose="02020603050405020304" pitchFamily="18" charset="0"/>
                <a:cs typeface="B Zar" panose="00000400000000000000" pitchFamily="2" charset="-78"/>
              </a:rPr>
              <a:t> </a:t>
            </a:r>
            <a:r>
              <a:rPr lang="en-US" sz="2800" dirty="0">
                <a:latin typeface="Times New Roman" panose="02020603050405020304" pitchFamily="18" charset="0"/>
                <a:ea typeface="Times New Roman" panose="02020603050405020304" pitchFamily="18" charset="0"/>
                <a:cs typeface="2  Zar" panose="00000400000000000000" pitchFamily="2" charset="-78"/>
              </a:rPr>
              <a:t>LDH</a:t>
            </a:r>
            <a:r>
              <a:rPr lang="en-US" sz="3200" dirty="0">
                <a:latin typeface="2  Zar" panose="00000400000000000000" pitchFamily="2" charset="-78"/>
                <a:ea typeface="Times New Roman" panose="02020603050405020304" pitchFamily="18" charset="0"/>
                <a:cs typeface="B Zar" panose="00000400000000000000" pitchFamily="2" charset="-78"/>
              </a:rPr>
              <a:t> </a:t>
            </a:r>
            <a:r>
              <a:rPr lang="en-US" sz="3200" dirty="0">
                <a:latin typeface="Times New Roman" panose="02020603050405020304" pitchFamily="18" charset="0"/>
                <a:ea typeface="Times New Roman" panose="02020603050405020304" pitchFamily="18" charset="0"/>
                <a:cs typeface="2  Zar" panose="00000400000000000000" pitchFamily="2" charset="-78"/>
              </a:rPr>
              <a:t>,</a:t>
            </a:r>
            <a:r>
              <a:rPr lang="en-US" sz="3200" dirty="0">
                <a:latin typeface="2  Zar" panose="00000400000000000000" pitchFamily="2" charset="-78"/>
                <a:ea typeface="Times New Roman" panose="02020603050405020304" pitchFamily="18" charset="0"/>
                <a:cs typeface="B Zar" panose="00000400000000000000" pitchFamily="2" charset="-78"/>
              </a:rPr>
              <a:t> </a:t>
            </a:r>
            <a:r>
              <a:rPr lang="en-US" sz="2800" dirty="0">
                <a:latin typeface="Times New Roman" panose="02020603050405020304" pitchFamily="18" charset="0"/>
                <a:ea typeface="Times New Roman" panose="02020603050405020304" pitchFamily="18" charset="0"/>
                <a:cs typeface="2  Zar" panose="00000400000000000000" pitchFamily="2" charset="-78"/>
              </a:rPr>
              <a:t>IL-6</a:t>
            </a:r>
            <a:r>
              <a:rPr lang="en-US" sz="3200" dirty="0">
                <a:latin typeface="2  Zar" panose="00000400000000000000" pitchFamily="2" charset="-78"/>
                <a:ea typeface="Times New Roman" panose="02020603050405020304" pitchFamily="18" charset="0"/>
                <a:cs typeface="B Zar" panose="00000400000000000000" pitchFamily="2" charset="-78"/>
              </a:rPr>
              <a:t> </a:t>
            </a:r>
            <a:r>
              <a:rPr lang="fa-IR" sz="3200" dirty="0">
                <a:latin typeface="2  Zar" panose="00000400000000000000" pitchFamily="2" charset="-78"/>
                <a:ea typeface="Times New Roman" panose="02020603050405020304" pitchFamily="18" charset="0"/>
                <a:cs typeface="B Zar" panose="00000400000000000000" pitchFamily="2" charset="-78"/>
              </a:rPr>
              <a:t>و </a:t>
            </a:r>
            <a:r>
              <a:rPr lang="en-US" sz="2800" dirty="0">
                <a:latin typeface="Times New Roman" panose="02020603050405020304" pitchFamily="18" charset="0"/>
                <a:ea typeface="Times New Roman" panose="02020603050405020304" pitchFamily="18" charset="0"/>
                <a:cs typeface="2  Zar" panose="00000400000000000000" pitchFamily="2" charset="-78"/>
              </a:rPr>
              <a:t>TNF-α</a:t>
            </a:r>
            <a:r>
              <a:rPr lang="fa-IR" sz="3200" kern="100" dirty="0">
                <a:latin typeface="Calibri" panose="020F0502020204030204" pitchFamily="34" charset="0"/>
                <a:ea typeface="Calibri" panose="020F0502020204030204" pitchFamily="34" charset="0"/>
                <a:cs typeface="2  Zar" panose="00000400000000000000" pitchFamily="2" charset="-78"/>
              </a:rPr>
              <a:t>)، پس از جستجو در پایگاه های داده ای گوگل اسکولار (</a:t>
            </a:r>
            <a:r>
              <a:rPr lang="en-US" sz="2800" kern="100" dirty="0">
                <a:latin typeface="Times New Roman" panose="02020603050405020304" pitchFamily="18" charset="0"/>
                <a:ea typeface="Calibri" panose="020F0502020204030204" pitchFamily="34" charset="0"/>
                <a:cs typeface="2  Zar" panose="00000400000000000000" pitchFamily="2" charset="-78"/>
              </a:rPr>
              <a:t>Google scholar</a:t>
            </a:r>
            <a:r>
              <a:rPr lang="fa-IR" sz="3200" kern="100" dirty="0">
                <a:latin typeface="Calibri" panose="020F0502020204030204" pitchFamily="34" charset="0"/>
                <a:ea typeface="Calibri" panose="020F0502020204030204" pitchFamily="34" charset="0"/>
                <a:cs typeface="2  Zar" panose="00000400000000000000" pitchFamily="2" charset="-78"/>
              </a:rPr>
              <a:t>)، پاپ‌مد (</a:t>
            </a:r>
            <a:r>
              <a:rPr lang="en-US" sz="2800" kern="100" dirty="0" err="1">
                <a:latin typeface="Times New Roman" panose="02020603050405020304" pitchFamily="18" charset="0"/>
                <a:ea typeface="Calibri" panose="020F0502020204030204" pitchFamily="34" charset="0"/>
                <a:cs typeface="2  Zar" panose="00000400000000000000" pitchFamily="2" charset="-78"/>
              </a:rPr>
              <a:t>Pupmed</a:t>
            </a:r>
            <a:r>
              <a:rPr lang="fa-IR" sz="3200" kern="100" dirty="0">
                <a:latin typeface="Calibri" panose="020F0502020204030204" pitchFamily="34" charset="0"/>
                <a:ea typeface="Calibri" panose="020F0502020204030204" pitchFamily="34" charset="0"/>
                <a:cs typeface="2  Zar" panose="00000400000000000000" pitchFamily="2" charset="-78"/>
              </a:rPr>
              <a:t>)، نورمگز </a:t>
            </a:r>
            <a:r>
              <a:rPr lang="en-US" sz="3200" dirty="0">
                <a:latin typeface="Times New Roman" panose="02020603050405020304" pitchFamily="18" charset="0"/>
                <a:ea typeface="Times New Roman" panose="02020603050405020304" pitchFamily="18" charset="0"/>
                <a:cs typeface="2  Zar" panose="00000400000000000000" pitchFamily="2" charset="-78"/>
              </a:rPr>
              <a:t>(</a:t>
            </a:r>
            <a:r>
              <a:rPr lang="en-US" sz="2800" dirty="0" err="1">
                <a:latin typeface="Times New Roman" panose="02020603050405020304" pitchFamily="18" charset="0"/>
                <a:ea typeface="Times New Roman" panose="02020603050405020304" pitchFamily="18" charset="0"/>
                <a:cs typeface="2  Zar" panose="00000400000000000000" pitchFamily="2" charset="-78"/>
              </a:rPr>
              <a:t>noormags</a:t>
            </a:r>
            <a:r>
              <a:rPr lang="en-US" sz="3200" dirty="0">
                <a:latin typeface="Times New Roman" panose="02020603050405020304" pitchFamily="18" charset="0"/>
                <a:ea typeface="Times New Roman" panose="02020603050405020304" pitchFamily="18" charset="0"/>
                <a:cs typeface="2  Zar" panose="00000400000000000000" pitchFamily="2" charset="-78"/>
              </a:rPr>
              <a:t>)</a:t>
            </a:r>
            <a:r>
              <a:rPr lang="fa-IR" sz="3200" kern="100" dirty="0">
                <a:latin typeface="Calibri" panose="020F0502020204030204" pitchFamily="34" charset="0"/>
                <a:ea typeface="Calibri" panose="020F0502020204030204" pitchFamily="34" charset="0"/>
                <a:cs typeface="2  Zar" panose="00000400000000000000" pitchFamily="2" charset="-78"/>
              </a:rPr>
              <a:t>، مگ ایران </a:t>
            </a:r>
            <a:r>
              <a:rPr lang="ar-SA" sz="3200" dirty="0">
                <a:latin typeface="Times New Roman" panose="02020603050405020304" pitchFamily="18" charset="0"/>
                <a:ea typeface="Times New Roman" panose="02020603050405020304" pitchFamily="18" charset="0"/>
                <a:cs typeface="2  Zar" panose="00000400000000000000" pitchFamily="2" charset="-78"/>
              </a:rPr>
              <a:t>(</a:t>
            </a:r>
            <a:r>
              <a:rPr lang="en-US" sz="2800" dirty="0" err="1">
                <a:latin typeface="Times New Roman" panose="02020603050405020304" pitchFamily="18" charset="0"/>
                <a:ea typeface="Times New Roman" panose="02020603050405020304" pitchFamily="18" charset="0"/>
                <a:cs typeface="2  Zar" panose="00000400000000000000" pitchFamily="2" charset="-78"/>
              </a:rPr>
              <a:t>magIran</a:t>
            </a:r>
            <a:r>
              <a:rPr lang="ar-SA" sz="3200" dirty="0">
                <a:latin typeface="Times New Roman" panose="02020603050405020304" pitchFamily="18" charset="0"/>
                <a:ea typeface="Times New Roman" panose="02020603050405020304" pitchFamily="18" charset="0"/>
                <a:cs typeface="2  Zar" panose="00000400000000000000" pitchFamily="2" charset="-78"/>
              </a:rPr>
              <a:t>)</a:t>
            </a:r>
            <a:r>
              <a:rPr lang="fa-IR" sz="3200" kern="100" dirty="0">
                <a:latin typeface="Calibri" panose="020F0502020204030204" pitchFamily="34" charset="0"/>
                <a:ea typeface="Calibri" panose="020F0502020204030204" pitchFamily="34" charset="0"/>
                <a:cs typeface="2  Zar" panose="00000400000000000000" pitchFamily="2" charset="-78"/>
              </a:rPr>
              <a:t>، </a:t>
            </a:r>
            <a:r>
              <a:rPr lang="en-US" sz="2800" dirty="0">
                <a:latin typeface="Times New Roman" panose="02020603050405020304" pitchFamily="18" charset="0"/>
                <a:ea typeface="Times New Roman" panose="02020603050405020304" pitchFamily="18" charset="0"/>
                <a:cs typeface="2  Zar" panose="00000400000000000000" pitchFamily="2" charset="-78"/>
              </a:rPr>
              <a:t>Scopus</a:t>
            </a:r>
            <a:r>
              <a:rPr lang="en-US" sz="3200" dirty="0">
                <a:latin typeface="Times New Roman" panose="02020603050405020304" pitchFamily="18" charset="0"/>
                <a:ea typeface="Times New Roman" panose="02020603050405020304" pitchFamily="18" charset="0"/>
                <a:cs typeface="2  Zar" panose="00000400000000000000" pitchFamily="2" charset="-78"/>
              </a:rPr>
              <a:t>, </a:t>
            </a:r>
            <a:r>
              <a:rPr lang="en-US" sz="2800" dirty="0">
                <a:latin typeface="Times New Roman" panose="02020603050405020304" pitchFamily="18" charset="0"/>
                <a:ea typeface="Times New Roman" panose="02020603050405020304" pitchFamily="18" charset="0"/>
                <a:cs typeface="2  Zar" panose="00000400000000000000" pitchFamily="2" charset="-78"/>
              </a:rPr>
              <a:t>Web of Science </a:t>
            </a:r>
            <a:r>
              <a:rPr lang="en-US" sz="2800" dirty="0" err="1">
                <a:latin typeface="Times New Roman" panose="02020603050405020304" pitchFamily="18" charset="0"/>
                <a:ea typeface="Times New Roman" panose="02020603050405020304" pitchFamily="18" charset="0"/>
                <a:cs typeface="2  Zar" panose="00000400000000000000" pitchFamily="2" charset="-78"/>
              </a:rPr>
              <a:t>Science</a:t>
            </a:r>
            <a:r>
              <a:rPr lang="en-US" sz="3200" dirty="0">
                <a:latin typeface="Times New Roman" panose="02020603050405020304" pitchFamily="18" charset="0"/>
                <a:ea typeface="Times New Roman" panose="02020603050405020304" pitchFamily="18" charset="0"/>
                <a:cs typeface="2  Zar" panose="00000400000000000000" pitchFamily="2" charset="-78"/>
              </a:rPr>
              <a:t> </a:t>
            </a:r>
            <a:r>
              <a:rPr lang="en-US" sz="2800" dirty="0">
                <a:latin typeface="Times New Roman" panose="02020603050405020304" pitchFamily="18" charset="0"/>
                <a:ea typeface="Times New Roman" panose="02020603050405020304" pitchFamily="18" charset="0"/>
                <a:cs typeface="2  Zar" panose="00000400000000000000" pitchFamily="2" charset="-78"/>
              </a:rPr>
              <a:t>Direct</a:t>
            </a:r>
            <a:r>
              <a:rPr lang="en-US" sz="3200" dirty="0">
                <a:latin typeface="Times New Roman" panose="02020603050405020304" pitchFamily="18" charset="0"/>
                <a:ea typeface="Times New Roman" panose="02020603050405020304" pitchFamily="18" charset="0"/>
                <a:cs typeface="2  Zar" panose="00000400000000000000" pitchFamily="2" charset="-78"/>
              </a:rPr>
              <a:t>, </a:t>
            </a:r>
            <a:r>
              <a:rPr lang="en-US" sz="2800" dirty="0">
                <a:latin typeface="Times New Roman" panose="02020603050405020304" pitchFamily="18" charset="0"/>
                <a:ea typeface="Times New Roman" panose="02020603050405020304" pitchFamily="18" charset="0"/>
                <a:cs typeface="2  Zar" panose="00000400000000000000" pitchFamily="2" charset="-78"/>
              </a:rPr>
              <a:t>SID</a:t>
            </a:r>
            <a:r>
              <a:rPr lang="en-US" sz="3200" kern="100" dirty="0">
                <a:latin typeface="2  Zar" panose="00000400000000000000" pitchFamily="2" charset="-78"/>
                <a:ea typeface="Calibri" panose="020F0502020204030204" pitchFamily="34" charset="0"/>
                <a:cs typeface="B Zar" panose="00000400000000000000" pitchFamily="2" charset="-78"/>
              </a:rPr>
              <a:t> </a:t>
            </a:r>
            <a:r>
              <a:rPr lang="fa-IR" sz="3200" kern="100" dirty="0">
                <a:latin typeface="2  Zar" panose="00000400000000000000" pitchFamily="2" charset="-78"/>
                <a:ea typeface="Calibri" panose="020F0502020204030204" pitchFamily="34" charset="0"/>
                <a:cs typeface="B Zar" panose="00000400000000000000" pitchFamily="2" charset="-78"/>
              </a:rPr>
              <a:t>و سایت های معتبر دانشگاه های علوم پزشکی ایران و با استفاده از کلیدواژه‌های </a:t>
            </a:r>
            <a:r>
              <a:rPr lang="ar-SA" sz="3200" kern="100" dirty="0">
                <a:latin typeface="Times New Roman" panose="02020603050405020304" pitchFamily="18" charset="0"/>
                <a:ea typeface="Calibri" panose="020F0502020204030204" pitchFamily="34" charset="0"/>
                <a:cs typeface="2  Zar" panose="00000400000000000000" pitchFamily="2" charset="-78"/>
              </a:rPr>
              <a:t>ماساژ، شاخص‌های استرس اکسیداتیو عضله، شاخص‌های آسیب عضلانی، کراتین‌کیناز و لاکتات دهیدروژناز، التهاب عضلانی و ریکاوری ورزشی</a:t>
            </a:r>
            <a:r>
              <a:rPr lang="fa-IR" sz="3200" kern="100" dirty="0">
                <a:latin typeface="Times New Roman" panose="02020603050405020304" pitchFamily="18" charset="0"/>
                <a:ea typeface="Calibri" panose="020F0502020204030204" pitchFamily="34" charset="0"/>
                <a:cs typeface="2  Zar" panose="00000400000000000000" pitchFamily="2" charset="-78"/>
              </a:rPr>
              <a:t>، در بین مقالات سال‌های 2000 تا 2025، 25 پژوهش انتخاب گردید. </a:t>
            </a:r>
            <a:endParaRPr lang="en-US" sz="3200" dirty="0">
              <a:latin typeface="Times New Roman" panose="02020603050405020304" pitchFamily="18" charset="0"/>
              <a:ea typeface="Times New Roman" panose="02020603050405020304" pitchFamily="18" charset="0"/>
              <a:cs typeface="B Zar" panose="00000400000000000000" pitchFamily="2" charset="-78"/>
            </a:endParaRPr>
          </a:p>
          <a:p>
            <a:pPr algn="just" rtl="1">
              <a:lnSpc>
                <a:spcPct val="107000"/>
              </a:lnSpc>
              <a:spcAft>
                <a:spcPts val="800"/>
              </a:spcAft>
            </a:pPr>
            <a:r>
              <a:rPr lang="fa-IR" sz="3200" dirty="0" smtClean="0">
                <a:latin typeface="Times New Roman" panose="02020603050405020304" pitchFamily="18" charset="0"/>
                <a:ea typeface="Times New Roman" panose="02020603050405020304" pitchFamily="18" charset="0"/>
                <a:cs typeface="2  Zar" panose="00000400000000000000" pitchFamily="2" charset="-78"/>
              </a:rPr>
              <a:t>به </a:t>
            </a:r>
            <a:r>
              <a:rPr lang="fa-IR" sz="3200" dirty="0">
                <a:latin typeface="Times New Roman" panose="02020603050405020304" pitchFamily="18" charset="0"/>
                <a:ea typeface="Times New Roman" panose="02020603050405020304" pitchFamily="18" charset="0"/>
                <a:cs typeface="2  Zar" panose="00000400000000000000" pitchFamily="2" charset="-78"/>
              </a:rPr>
              <a:t>دلیل ناهمگونی زیاد در پروتکل‌های مطالعات (نوع ورزش، نوع ماساژ، زمان اندازه‌گیری)، متاآنالیز کمّی امکان‌پذیر نبود. بنابراین، تحلیل به صورت کیفی و توصیفی با تمرکز بر روندها، سازگاری نتایج و شناسایی عوامل مؤثر انجام شد</a:t>
            </a:r>
            <a:r>
              <a:rPr lang="en-US" sz="3200" dirty="0">
                <a:latin typeface="Times New Roman" panose="02020603050405020304" pitchFamily="18" charset="0"/>
                <a:ea typeface="Times New Roman" panose="02020603050405020304" pitchFamily="18" charset="0"/>
                <a:cs typeface="2  Zar" panose="00000400000000000000" pitchFamily="2" charset="-78"/>
              </a:rPr>
              <a:t>.</a:t>
            </a:r>
            <a:endParaRPr lang="en-US" sz="32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914693"/>
            <a:ext cx="9857035" cy="2554545"/>
          </a:xfrm>
          <a:prstGeom prst="rect">
            <a:avLst/>
          </a:prstGeom>
          <a:noFill/>
        </p:spPr>
        <p:txBody>
          <a:bodyPr wrap="square" rtlCol="0">
            <a:spAutoFit/>
          </a:bodyPr>
          <a:lstStyle>
            <a:defPPr>
              <a:defRPr kern="1200"/>
            </a:defPPr>
          </a:lstStyle>
          <a:p>
            <a:pPr algn="just" rtl="1">
              <a:spcAft>
                <a:spcPts val="1200"/>
              </a:spcAft>
            </a:pPr>
            <a:r>
              <a:rPr lang="fa-IR" sz="3200">
                <a:latin typeface="Times New Roman" panose="02020603050405020304" pitchFamily="18" charset="0"/>
                <a:ea typeface="Times New Roman" panose="02020603050405020304" pitchFamily="18" charset="0"/>
                <a:cs typeface="2  Zar" panose="00000400000000000000" pitchFamily="2" charset="-78"/>
              </a:rPr>
              <a:t>به نظر می‌رسد ماساژ یک اثر تعدیل‌کننده کلی بر محیط التهابی دارد تا یک اثر سرکوب‌کننده مستقیم و قوی بر یک سیتوکین خاص. این مداخله ممکن است انتقال از فاز التهابی حاد به فاز ترمیمی را تسهیل کند که با تغییر در پروفایل سیتوکین‌ها و فعال شدن مسیرهای ترمیمی همراه است، همان‌طور که مطالعه چن و همکاران (۲۰۲۵) در سطح پروتئومیک نشان داد(25).</a:t>
            </a:r>
            <a:endParaRPr lang="en-US" sz="320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lvl="0" algn="just" rtl="1">
              <a:defRPr/>
            </a:pPr>
            <a:r>
              <a:rPr lang="fa-IR" sz="3200" dirty="0">
                <a:solidFill>
                  <a:srgbClr val="000001"/>
                </a:solidFill>
                <a:latin typeface="Times New Roman"/>
                <a:cs typeface="B Zar" panose="00000400000000000000" pitchFamily="2" charset="-78"/>
              </a:rPr>
              <a:t>ورزش برونگرا معمولاً منجر به آسیب عضلانی می‌شود. آسیب عضلانی با تغییرات فوق ساختاری در معماری عضله، افزایش پروتئین‌ها و آنزیم‌های عضلانی در جریان خون، از دست دادن قدرت و دامنه حرکتی عضلانی و درد عضلانی مشخص می‌شود. پاسخ التهابی به آسیب عضلانی ناشی از ورزش با نفوذ لکوسیت‌ها و تولید سیتوکین‌های پیش‌التهابی در بافت عضله آسیب‌دیده، آزادسازی سیستمیک لکوسیت‌ها و سیتوکین‌ها، علاوه بر تغییرات در بیان گیرنده لکوسیت و فعالیت عملکردی مشخص می‌شود(16).</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082702" y="5816644"/>
            <a:ext cx="2078650" cy="2618772"/>
          </a:xfrm>
          <a:prstGeom prst="rect">
            <a:avLst/>
          </a:prstGeom>
        </p:spPr>
      </p:pic>
      <p:sp>
        <p:nvSpPr>
          <p:cNvPr id="6" name="Rectangle 1"/>
          <p:cNvSpPr>
            <a:spLocks noChangeArrowheads="1"/>
          </p:cNvSpPr>
          <p:nvPr/>
        </p:nvSpPr>
        <p:spPr bwMode="auto">
          <a:xfrm>
            <a:off x="0" y="0"/>
            <a:ext cx="43526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fa-IR" altLang="fa-IR" sz="14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امروزه فواید جسمی، روانی، اجتماعی و فرهنگی ورزش بر هیچ کس پوشیده نیست. علی‌رغم اینکه فعالیت‌ ورزشی منظم فواید بسیاری برای سلامت افراد به همراه دارد، انجام</a:t>
            </a:r>
            <a:r>
              <a:rPr kumimoji="0" lang="ar-SA" altLang="fa-IR" sz="14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 تمرینات ورزشی سنگین، به‌ویژه فعالیت‌های شامل انقباض‌های برون‌گرا، فشار مکانیکی و متابولیکی شدیدی بر ساختار سارکومرها وارد می‌آورد که منجر به آسیب عضلانی ناشی از فعالیت</a:t>
            </a:r>
            <a:r>
              <a:rPr kumimoji="0" lang="en-US" altLang="fa-IR"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altLang="fa-IR" sz="1200" b="0" i="0" u="none" strike="noStrike" cap="none" normalizeH="0" baseline="3000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4"/>
              </a:rPr>
              <a:t>[</a:t>
            </a:r>
            <a:r>
              <a:rPr kumimoji="0" lang="en-US" altLang="fa-IR" sz="1200" b="0" i="0"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4"/>
              </a:rPr>
              <a:t>1]</a:t>
            </a:r>
            <a:r>
              <a:rPr kumimoji="0" lang="en-US" altLang="fa-IR" sz="12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EIMD)</a:t>
            </a:r>
            <a:r>
              <a:rPr kumimoji="0" lang="en-US"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 </a:t>
            </a:r>
            <a:r>
              <a:rPr kumimoji="0" lang="ar-SA"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می‌گردد</a:t>
            </a:r>
            <a:r>
              <a:rPr kumimoji="0" lang="fa-IR"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(1). </a:t>
            </a:r>
            <a:r>
              <a:rPr kumimoji="0" lang="fa-IR"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این فرایند  نفوذپذیری غشای سلولی را افزایش می‌دهد و منجر به خروج </a:t>
            </a:r>
            <a:r>
              <a:rPr kumimoji="0" lang="fa-IR" altLang="fa-IR" sz="1400" b="0" i="0"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hlinkClick r:id="rId5"/>
              </a:rPr>
              <a:t>[2]</a:t>
            </a:r>
            <a:r>
              <a:rPr kumimoji="0" lang="en-US" altLang="fa-IR" sz="12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CK</a:t>
            </a:r>
            <a:r>
              <a:rPr kumimoji="0" lang="fa-IR"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 و </a:t>
            </a:r>
            <a:r>
              <a:rPr kumimoji="0" lang="en-US" altLang="fa-IR" sz="12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LDH</a:t>
            </a:r>
            <a:r>
              <a:rPr kumimoji="0" lang="en-US" altLang="fa-IR" sz="1200" b="0" i="0"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hlinkClick r:id="rId6"/>
              </a:rPr>
              <a:t>[3]</a:t>
            </a:r>
            <a:r>
              <a:rPr kumimoji="0" lang="fa-IR"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 شوند. خروج </a:t>
            </a:r>
            <a:r>
              <a:rPr kumimoji="0" lang="en-US" altLang="fa-IR" sz="12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CK</a:t>
            </a:r>
            <a:r>
              <a:rPr kumimoji="0" lang="en-US"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 </a:t>
            </a:r>
            <a:r>
              <a:rPr kumimoji="0" lang="fa-IR"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و </a:t>
            </a:r>
            <a:r>
              <a:rPr kumimoji="0" lang="en-US" altLang="fa-IR" sz="12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LDH</a:t>
            </a:r>
            <a:r>
              <a:rPr kumimoji="0" lang="en-US"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 </a:t>
            </a:r>
            <a:r>
              <a:rPr kumimoji="0" lang="fa-IR"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در کنار افزایش سیتوکین‌های التهابی مانند </a:t>
            </a:r>
            <a:r>
              <a:rPr kumimoji="0" lang="fa-IR" altLang="fa-IR" sz="1400" b="0" i="0"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hlinkClick r:id="rId7"/>
              </a:rPr>
              <a:t>[4]</a:t>
            </a:r>
            <a:r>
              <a:rPr kumimoji="0" lang="en-US" altLang="fa-IR" sz="12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IL-6</a:t>
            </a:r>
            <a:r>
              <a:rPr kumimoji="0" lang="fa-IR"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 </a:t>
            </a:r>
            <a:r>
              <a:rPr kumimoji="0" lang="en-US" altLang="fa-IR" sz="1200" b="0" i="0"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hlinkClick r:id="rId8"/>
              </a:rPr>
              <a:t>[5]</a:t>
            </a:r>
            <a:r>
              <a:rPr kumimoji="0" lang="en-US" altLang="fa-IR" sz="12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TNF-α</a:t>
            </a:r>
            <a:r>
              <a:rPr kumimoji="0" lang="fa-IR" altLang="fa-IR" sz="14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 و </a:t>
            </a:r>
            <a:r>
              <a:rPr kumimoji="0" lang="en-US" altLang="fa-IR" sz="1200" b="0" i="0"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hlinkClick r:id="rId9"/>
              </a:rPr>
              <a:t>[6]</a:t>
            </a:r>
            <a:r>
              <a:rPr kumimoji="0" lang="en-US" altLang="fa-IR"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CRP </a:t>
            </a:r>
            <a:r>
              <a:rPr kumimoji="0" lang="fa-IR" altLang="fa-IR" sz="14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نمایانگر پاسخ التهابی ثانویه به آسیب عضله است(5-7). </a:t>
            </a:r>
            <a:endParaRPr kumimoji="0" lang="en-US" altLang="fa-IR" sz="40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r>
              <a:rPr kumimoji="0" lang="fa-IR" altLang="fa-IR" sz="14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2  Zar" panose="00000400000000000000" pitchFamily="2" charset="-78"/>
              </a:rPr>
              <a:t>ماساژ درمانی از دیرباز به‌عنوان یک روش غیر‌دارویی مؤثر برای کاهش آسیب عضلانی، درد و التهاب از طریق بهبود گردش خون موضعی، کاهش اِدِم و تحریک مسیرهای ضد‌التهابی کاربرد دارد.</a:t>
            </a:r>
            <a:r>
              <a:rPr kumimoji="0" lang="fa-IR" altLang="fa-IR" sz="14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 </a:t>
            </a:r>
            <a:endParaRPr kumimoji="0" lang="en-US" altLang="fa-IR" sz="40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a-IR"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a:r>
            <a:br>
              <a:rPr kumimoji="0" lang="en-US" altLang="fa-IR"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br>
            <a:endParaRPr kumimoji="0" lang="en-US" altLang="fa-IR"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
        <p:nvSpPr>
          <p:cNvPr id="8" name="Rectangle 2"/>
          <p:cNvSpPr>
            <a:spLocks noChangeArrowheads="1"/>
          </p:cNvSpPr>
          <p:nvPr/>
        </p:nvSpPr>
        <p:spPr bwMode="auto">
          <a:xfrm>
            <a:off x="0" y="457200"/>
            <a:ext cx="14363700" cy="3175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a-IR"/>
          </a:p>
        </p:txBody>
      </p:sp>
      <p:sp>
        <p:nvSpPr>
          <p:cNvPr id="10" name="Rectangle 3"/>
          <p:cNvSpPr>
            <a:spLocks noChangeArrowheads="1"/>
          </p:cNvSpPr>
          <p:nvPr/>
        </p:nvSpPr>
        <p:spPr bwMode="auto">
          <a:xfrm>
            <a:off x="0" y="488950"/>
            <a:ext cx="43526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a-IR" sz="1000" b="1" i="1" u="none" strike="noStrike" cap="none" normalizeH="0" baseline="3000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10"/>
              </a:rPr>
              <a:t>[</a:t>
            </a:r>
            <a:r>
              <a:rPr kumimoji="0" lang="en-US" altLang="fa-IR" sz="1000" b="1" i="1"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10"/>
              </a:rPr>
              <a:t>1]</a:t>
            </a:r>
            <a:r>
              <a:rPr kumimoji="0" lang="en-US" altLang="fa-IR" sz="1000" b="0" i="1"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Exercise Induced Muscle Damage</a:t>
            </a:r>
            <a:endParaRPr kumimoji="0" lang="en-US" altLang="fa-IR" sz="4000" b="0" i="0" u="none" strike="noStrike" cap="none" normalizeH="0" baseline="0" smtClean="0" bmk="">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a-IR" sz="1000" b="1" i="1"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hlinkClick r:id="rId11"/>
              </a:rPr>
              <a:t>[2]</a:t>
            </a:r>
            <a:r>
              <a:rPr kumimoji="0" lang="en-US" altLang="fa-IR" sz="1000" b="0" i="1"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 </a:t>
            </a:r>
            <a:r>
              <a:rPr kumimoji="0" lang="en-US" altLang="fa-IR" sz="10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a:t>
            </a:r>
            <a:r>
              <a:rPr kumimoji="0" lang="en-US" altLang="fa-IR" sz="1000" b="0" i="1"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 Creatine Kinase</a:t>
            </a:r>
            <a:endParaRPr kumimoji="0" lang="en-US" altLang="fa-IR" sz="4000" b="0" i="0" u="none" strike="noStrike" cap="none" normalizeH="0" baseline="0" smtClean="0" bmk="">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a-IR" sz="1000" b="0" i="0"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hlinkClick r:id="rId12"/>
              </a:rPr>
              <a:t>[3]</a:t>
            </a:r>
            <a:r>
              <a:rPr kumimoji="0" lang="en-US" altLang="fa-IR" sz="10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 .</a:t>
            </a:r>
            <a:r>
              <a:rPr kumimoji="0" lang="en-US" altLang="fa-IR" sz="1400" b="0" i="1"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 </a:t>
            </a:r>
            <a:r>
              <a:rPr kumimoji="0" lang="en-US" altLang="fa-IR" sz="1000" b="0" i="1"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Lactate Dehydrogenase</a:t>
            </a:r>
            <a:endParaRPr kumimoji="0" lang="en-US" altLang="fa-IR" sz="4000" b="0" i="0" u="none" strike="noStrike" cap="none" normalizeH="0" baseline="0" smtClean="0" bmk="">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a-IR" sz="1000" b="1" i="1"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hlinkClick r:id="rId13"/>
              </a:rPr>
              <a:t>[4]</a:t>
            </a:r>
            <a:r>
              <a:rPr kumimoji="0" lang="en-US" altLang="fa-IR" sz="1000" b="0" i="1"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 </a:t>
            </a:r>
            <a:r>
              <a:rPr kumimoji="0" lang="en-US" altLang="fa-IR" sz="10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a:t>
            </a:r>
            <a:r>
              <a:rPr kumimoji="0" lang="en-US" altLang="fa-IR" sz="1000" b="0" i="0" u="none" strike="noStrike" cap="none" normalizeH="0" baseline="0" smtClean="0" bmk="">
                <a:ln>
                  <a:noFill/>
                </a:ln>
                <a:solidFill>
                  <a:srgbClr val="202122"/>
                </a:solidFill>
                <a:effectLst/>
                <a:latin typeface="Segoe UI" panose="020B0502040204020203" pitchFamily="34" charset="0"/>
                <a:ea typeface="Times New Roman" panose="02020603050405020304" pitchFamily="18" charset="0"/>
                <a:cs typeface="Segoe UI" panose="020B0502040204020203" pitchFamily="34" charset="0"/>
              </a:rPr>
              <a:t> </a:t>
            </a:r>
            <a:r>
              <a:rPr kumimoji="0" lang="en-US" altLang="fa-IR" sz="1000" b="0" i="1" u="none" strike="noStrike" cap="none" normalizeH="0" baseline="0" smtClean="0" bmk="">
                <a:ln>
                  <a:noFill/>
                </a:ln>
                <a:solidFill>
                  <a:schemeClr val="tx1"/>
                </a:solidFill>
                <a:effectLst/>
                <a:ea typeface="Times New Roman" panose="02020603050405020304" pitchFamily="18" charset="0"/>
                <a:cs typeface="B Zar" panose="00000400000000000000" pitchFamily="2" charset="-78"/>
              </a:rPr>
              <a:t>Interleukin 6</a:t>
            </a:r>
            <a:endParaRPr kumimoji="0" lang="en-US" altLang="fa-IR" sz="4000" b="0" i="0" u="none" strike="noStrike" cap="none" normalizeH="0" baseline="0" smtClean="0" bmk="">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a-IR" sz="1000" b="1" i="1"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hlinkClick r:id="rId14"/>
              </a:rPr>
              <a:t>[5]</a:t>
            </a:r>
            <a:r>
              <a:rPr kumimoji="0" lang="en-US" altLang="fa-IR" sz="1000" b="0" i="1"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 </a:t>
            </a:r>
            <a:r>
              <a:rPr kumimoji="0" lang="en-US" altLang="fa-IR" sz="1000" b="0" i="0" u="none" strike="noStrike" cap="none" normalizeH="0" baseline="0" smtClean="0" bmk="">
                <a:ln>
                  <a:noFill/>
                </a:ln>
                <a:solidFill>
                  <a:schemeClr val="tx1"/>
                </a:solidFill>
                <a:effectLst/>
                <a:latin typeface="Arial" panose="020B0604020202020204" pitchFamily="34" charset="0"/>
                <a:ea typeface="Times New Roman" panose="02020603050405020304" pitchFamily="18" charset="0"/>
                <a:cs typeface="B Zar" panose="00000400000000000000" pitchFamily="2" charset="-78"/>
              </a:rPr>
              <a:t>.</a:t>
            </a:r>
            <a:r>
              <a:rPr kumimoji="0" lang="en-US" altLang="fa-IR" sz="1000" b="0" i="0" u="none" strike="noStrike" cap="none" normalizeH="0" baseline="0" smtClean="0" bmk="">
                <a:ln>
                  <a:noFill/>
                </a:ln>
                <a:solidFill>
                  <a:srgbClr val="202122"/>
                </a:solidFill>
                <a:effectLst/>
                <a:latin typeface="Segoe UI" panose="020B0502040204020203" pitchFamily="34" charset="0"/>
                <a:ea typeface="Times New Roman" panose="02020603050405020304" pitchFamily="18" charset="0"/>
                <a:cs typeface="Segoe UI" panose="020B0502040204020203" pitchFamily="34" charset="0"/>
              </a:rPr>
              <a:t> </a:t>
            </a:r>
            <a:r>
              <a:rPr kumimoji="0" lang="en-US" altLang="fa-IR" sz="1000" b="0" i="1" u="none" strike="noStrike" cap="none" normalizeH="0" baseline="0" smtClean="0" bmk="">
                <a:ln>
                  <a:noFill/>
                </a:ln>
                <a:solidFill>
                  <a:schemeClr val="tx1"/>
                </a:solidFill>
                <a:effectLst/>
                <a:ea typeface="Times New Roman" panose="02020603050405020304" pitchFamily="18" charset="0"/>
                <a:cs typeface="B Zar" panose="00000400000000000000" pitchFamily="2" charset="-78"/>
              </a:rPr>
              <a:t>Tumor necrosis factor</a:t>
            </a:r>
            <a:endParaRPr kumimoji="0" lang="en-US" altLang="fa-IR" sz="4000" b="0" i="0" u="none" strike="noStrike" cap="none" normalizeH="0" baseline="0" smtClean="0" bmk="">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fa-IR" sz="1000" b="1" i="1" u="none" strike="noStrike" cap="none" normalizeH="0" baseline="30000" smtClean="0" bmk="">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15"/>
              </a:rPr>
              <a:t>[6]</a:t>
            </a:r>
            <a:r>
              <a:rPr kumimoji="0" lang="en-US" altLang="fa-IR" sz="10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altLang="fa-IR" sz="2800" b="1" i="0" u="none" strike="noStrike" cap="none" normalizeH="0" baseline="0" smtClean="0">
                <a:ln>
                  <a:noFill/>
                </a:ln>
                <a:solidFill>
                  <a:srgbClr val="050505"/>
                </a:solidFill>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altLang="fa-IR" sz="1000" b="0" i="1"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C-Reactive Protein</a:t>
            </a:r>
            <a:endParaRPr kumimoji="0" lang="en-US" altLang="fa-IR" sz="40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fa-IR" sz="1800" b="0" i="0" u="none" strike="noStrike" cap="none" normalizeH="0" baseline="0" smtClean="0">
              <a:ln>
                <a:noFill/>
              </a:ln>
              <a:solidFill>
                <a:schemeClr val="tx1"/>
              </a:solidFill>
              <a:effectLst/>
              <a:latin typeface="Arial" panose="020B0604020202020204" pitchFamily="34" charset="0"/>
            </a:endParaRPr>
          </a:p>
        </p:txBody>
      </p:sp>
      <p:sp>
        <p:nvSpPr>
          <p:cNvPr id="11" name="Rectangle 10"/>
          <p:cNvSpPr/>
          <p:nvPr/>
        </p:nvSpPr>
        <p:spPr>
          <a:xfrm>
            <a:off x="33515774" y="7213529"/>
            <a:ext cx="9665159" cy="9110186"/>
          </a:xfrm>
          <a:prstGeom prst="rect">
            <a:avLst/>
          </a:prstGeom>
        </p:spPr>
        <p:txBody>
          <a:bodyPr wrap="square">
            <a:spAutoFit/>
          </a:bodyPr>
          <a:lstStyle/>
          <a:p>
            <a:pPr algn="just" rtl="1"/>
            <a:r>
              <a:rPr lang="fa-IR" sz="3200" dirty="0">
                <a:cs typeface="B Zar" panose="00000400000000000000" pitchFamily="2" charset="-78"/>
              </a:rPr>
              <a:t>امروزه فواید جسمی، روانی، اجتماعی و فرهنگی ورزش بر هیچ کس پوشیده نیست. علی‌رغم اینکه فعالیت‌ ورزشی منظم فواید بسیاری برای سلامت افراد به همراه دارد، انجام تمرینات ورزشی سنگین، به‌ویژه فعالیت‌های شامل انقباض‌های برون‌گرا، فشار مکانیکی و متابولیکی شدیدی بر ساختار سارکومرها وارد می‌آورد که منجر به آسیب عضلانی ناشی از فعالیت ( </a:t>
            </a:r>
            <a:r>
              <a:rPr lang="en-US" sz="3200" dirty="0">
                <a:cs typeface="B Zar" panose="00000400000000000000" pitchFamily="2" charset="-78"/>
              </a:rPr>
              <a:t>EIMD) </a:t>
            </a:r>
            <a:r>
              <a:rPr lang="fa-IR" sz="3200" dirty="0">
                <a:cs typeface="B Zar" panose="00000400000000000000" pitchFamily="2" charset="-78"/>
              </a:rPr>
              <a:t>می‌گردد(1). این فرایند  نفوذپذیری غشای سلولی را افزایش می‌دهد و منجر به خروج  </a:t>
            </a:r>
            <a:r>
              <a:rPr lang="en-US" sz="3200" dirty="0">
                <a:cs typeface="B Zar" panose="00000400000000000000" pitchFamily="2" charset="-78"/>
              </a:rPr>
              <a:t>CK </a:t>
            </a:r>
            <a:r>
              <a:rPr lang="fa-IR" sz="3200" dirty="0">
                <a:cs typeface="B Zar" panose="00000400000000000000" pitchFamily="2" charset="-78"/>
              </a:rPr>
              <a:t>و </a:t>
            </a:r>
            <a:r>
              <a:rPr lang="en-US" sz="3200" dirty="0">
                <a:cs typeface="B Zar" panose="00000400000000000000" pitchFamily="2" charset="-78"/>
              </a:rPr>
              <a:t>LDH  </a:t>
            </a:r>
            <a:r>
              <a:rPr lang="fa-IR" sz="3200" dirty="0">
                <a:cs typeface="B Zar" panose="00000400000000000000" pitchFamily="2" charset="-78"/>
              </a:rPr>
              <a:t>شوند. خروج </a:t>
            </a:r>
            <a:r>
              <a:rPr lang="en-US" sz="3200" dirty="0">
                <a:cs typeface="B Zar" panose="00000400000000000000" pitchFamily="2" charset="-78"/>
              </a:rPr>
              <a:t>CK </a:t>
            </a:r>
            <a:r>
              <a:rPr lang="fa-IR" sz="3200" dirty="0">
                <a:cs typeface="B Zar" panose="00000400000000000000" pitchFamily="2" charset="-78"/>
              </a:rPr>
              <a:t>و </a:t>
            </a:r>
            <a:r>
              <a:rPr lang="en-US" sz="3200" dirty="0">
                <a:cs typeface="B Zar" panose="00000400000000000000" pitchFamily="2" charset="-78"/>
              </a:rPr>
              <a:t>LDH </a:t>
            </a:r>
            <a:r>
              <a:rPr lang="fa-IR" sz="3200" dirty="0">
                <a:cs typeface="B Zar" panose="00000400000000000000" pitchFamily="2" charset="-78"/>
              </a:rPr>
              <a:t>در کنار افزایش سیتوکین‌های التهابی مانند  </a:t>
            </a:r>
            <a:r>
              <a:rPr lang="en-US" sz="3200" dirty="0">
                <a:cs typeface="B Zar" panose="00000400000000000000" pitchFamily="2" charset="-78"/>
              </a:rPr>
              <a:t>IL-6،  TNF-</a:t>
            </a:r>
            <a:r>
              <a:rPr lang="el-GR" sz="3200" dirty="0">
                <a:cs typeface="B Zar" panose="00000400000000000000" pitchFamily="2" charset="-78"/>
              </a:rPr>
              <a:t>α </a:t>
            </a:r>
            <a:r>
              <a:rPr lang="fa-IR" sz="3200" dirty="0">
                <a:cs typeface="B Zar" panose="00000400000000000000" pitchFamily="2" charset="-78"/>
              </a:rPr>
              <a:t>و  </a:t>
            </a:r>
            <a:r>
              <a:rPr lang="en-US" sz="3200" dirty="0">
                <a:cs typeface="B Zar" panose="00000400000000000000" pitchFamily="2" charset="-78"/>
              </a:rPr>
              <a:t>CRP </a:t>
            </a:r>
            <a:r>
              <a:rPr lang="fa-IR" sz="3200" dirty="0">
                <a:cs typeface="B Zar" panose="00000400000000000000" pitchFamily="2" charset="-78"/>
              </a:rPr>
              <a:t>نمایانگر پاسخ التهابی ثانویه به آسیب عضله است(5-7). </a:t>
            </a:r>
          </a:p>
          <a:p>
            <a:pPr algn="just" rtl="1"/>
            <a:r>
              <a:rPr lang="fa-IR" sz="3200" dirty="0">
                <a:cs typeface="B Zar" panose="00000400000000000000" pitchFamily="2" charset="-78"/>
              </a:rPr>
              <a:t>ماساژ درمانی از دیرباز به‌عنوان یک روش غیر‌دارویی مؤثر برای کاهش آسیب عضلانی، درد و التهاب از طریق بهبود گردش خون موضعی، کاهش اِدِم و تحریک مسیرهای ضد‌التهابی کاربرد دارد. </a:t>
            </a:r>
            <a:endParaRPr lang="fa-IR" sz="3200" dirty="0" smtClean="0">
              <a:cs typeface="B Zar" panose="00000400000000000000" pitchFamily="2" charset="-78"/>
            </a:endParaRPr>
          </a:p>
          <a:p>
            <a:pPr algn="just" rtl="1">
              <a:spcAft>
                <a:spcPts val="1200"/>
              </a:spcAft>
            </a:pPr>
            <a:r>
              <a:rPr lang="fa-IR" sz="3200" dirty="0">
                <a:latin typeface="Times New Roman" panose="02020603050405020304" pitchFamily="18" charset="0"/>
                <a:ea typeface="Times New Roman" panose="02020603050405020304" pitchFamily="18" charset="0"/>
                <a:cs typeface="2  Zar" panose="00000400000000000000" pitchFamily="2" charset="-78"/>
              </a:rPr>
              <a:t>علیرغم کاربرد گسترده بالینی و ورزشی ماساژ، نتایج پژوهش‌ها پیرامون میزان اثرگذاری ماساژ بر غلظت خونی نشانگرهای بیوشیمیایی آسیب </a:t>
            </a:r>
            <a:r>
              <a:rPr lang="en-US" sz="2800" dirty="0">
                <a:latin typeface="Times New Roman" panose="02020603050405020304" pitchFamily="18" charset="0"/>
                <a:ea typeface="Times New Roman" panose="02020603050405020304" pitchFamily="18" charset="0"/>
                <a:cs typeface="2  Zar" panose="00000400000000000000" pitchFamily="2" charset="-78"/>
              </a:rPr>
              <a:t>CK</a:t>
            </a:r>
            <a:r>
              <a:rPr lang="fa-IR" sz="3200" dirty="0">
                <a:latin typeface="Times New Roman" panose="02020603050405020304" pitchFamily="18" charset="0"/>
                <a:ea typeface="Times New Roman" panose="02020603050405020304" pitchFamily="18" charset="0"/>
                <a:cs typeface="2  Zar" panose="00000400000000000000" pitchFamily="2" charset="-78"/>
              </a:rPr>
              <a:t> و </a:t>
            </a:r>
            <a:r>
              <a:rPr lang="en-US" sz="2800" dirty="0">
                <a:latin typeface="Times New Roman" panose="02020603050405020304" pitchFamily="18" charset="0"/>
                <a:ea typeface="Times New Roman" panose="02020603050405020304" pitchFamily="18" charset="0"/>
                <a:cs typeface="2  Zar" panose="00000400000000000000" pitchFamily="2" charset="-78"/>
              </a:rPr>
              <a:t>LDH</a:t>
            </a:r>
            <a:r>
              <a:rPr lang="en-US" sz="3200" dirty="0">
                <a:latin typeface="Times New Roman" panose="02020603050405020304" pitchFamily="18" charset="0"/>
                <a:ea typeface="Times New Roman" panose="02020603050405020304" pitchFamily="18" charset="0"/>
                <a:cs typeface="2  Zar" panose="00000400000000000000" pitchFamily="2" charset="-78"/>
              </a:rPr>
              <a:t> </a:t>
            </a:r>
            <a:r>
              <a:rPr lang="fa-IR" sz="3200" dirty="0">
                <a:latin typeface="Times New Roman" panose="02020603050405020304" pitchFamily="18" charset="0"/>
                <a:ea typeface="Times New Roman" panose="02020603050405020304" pitchFamily="18" charset="0"/>
                <a:cs typeface="2  Zar" panose="00000400000000000000" pitchFamily="2" charset="-78"/>
              </a:rPr>
              <a:t>و واسطه‌های التهابی سیستمیک </a:t>
            </a:r>
            <a:r>
              <a:rPr lang="en-US" sz="2800" dirty="0">
                <a:latin typeface="Times New Roman" panose="02020603050405020304" pitchFamily="18" charset="0"/>
                <a:ea typeface="Times New Roman" panose="02020603050405020304" pitchFamily="18" charset="0"/>
                <a:cs typeface="2  Zar" panose="00000400000000000000" pitchFamily="2" charset="-78"/>
              </a:rPr>
              <a:t>IL-6</a:t>
            </a:r>
            <a:r>
              <a:rPr lang="fa-IR" sz="3200" dirty="0">
                <a:latin typeface="Times New Roman" panose="02020603050405020304" pitchFamily="18" charset="0"/>
                <a:ea typeface="Times New Roman" panose="02020603050405020304" pitchFamily="18" charset="0"/>
                <a:cs typeface="2  Zar" panose="00000400000000000000" pitchFamily="2" charset="-78"/>
              </a:rPr>
              <a:t> و</a:t>
            </a:r>
            <a:r>
              <a:rPr lang="en-US" sz="2800" dirty="0">
                <a:latin typeface="Times New Roman" panose="02020603050405020304" pitchFamily="18" charset="0"/>
                <a:ea typeface="Times New Roman" panose="02020603050405020304" pitchFamily="18" charset="0"/>
                <a:cs typeface="2  Zar" panose="00000400000000000000" pitchFamily="2" charset="-78"/>
              </a:rPr>
              <a:t>TNF-α </a:t>
            </a:r>
            <a:r>
              <a:rPr lang="en-US" sz="2800" dirty="0">
                <a:latin typeface="2  Zar" panose="00000400000000000000" pitchFamily="2" charset="-78"/>
                <a:ea typeface="Times New Roman" panose="02020603050405020304" pitchFamily="18" charset="0"/>
                <a:cs typeface="B Zar" panose="00000400000000000000" pitchFamily="2" charset="-78"/>
              </a:rPr>
              <a:t> </a:t>
            </a:r>
            <a:r>
              <a:rPr lang="fa-IR" sz="3200" dirty="0">
                <a:latin typeface="Times New Roman" panose="02020603050405020304" pitchFamily="18" charset="0"/>
                <a:ea typeface="Times New Roman" panose="02020603050405020304" pitchFamily="18" charset="0"/>
                <a:cs typeface="2  Zar" panose="00000400000000000000" pitchFamily="2" charset="-78"/>
              </a:rPr>
              <a:t>ناهمگون بوده است. از این رو، پژوهش حاضر به صورت مروری ساختاریافته بر شواهد تجربی دو دهه اخیر، به بررسی مکانیسم‌ها و میزان اثربخشی ماساژ بر این شاخص‌ها می‌پردازد.</a:t>
            </a:r>
            <a:endParaRPr lang="en-US" sz="3200" dirty="0">
              <a:latin typeface="Times New Roman" panose="02020603050405020304" pitchFamily="18" charset="0"/>
              <a:ea typeface="Times New Roman" panose="02020603050405020304" pitchFamily="18" charset="0"/>
              <a:cs typeface="B Zar" panose="00000400000000000000" pitchFamily="2" charset="-78"/>
            </a:endParaRPr>
          </a:p>
          <a:p>
            <a:pPr algn="just" rtl="1"/>
            <a:endParaRPr lang="fa-IR" sz="3200" dirty="0">
              <a:cs typeface="B Zar" panose="00000400000000000000" pitchFamily="2" charset="-78"/>
            </a:endParaRPr>
          </a:p>
        </p:txBody>
      </p:sp>
      <p:sp>
        <p:nvSpPr>
          <p:cNvPr id="14" name="Rectangle 13"/>
          <p:cNvSpPr/>
          <p:nvPr/>
        </p:nvSpPr>
        <p:spPr>
          <a:xfrm>
            <a:off x="22230215" y="15014879"/>
            <a:ext cx="9911693" cy="8463855"/>
          </a:xfrm>
          <a:prstGeom prst="rect">
            <a:avLst/>
          </a:prstGeom>
        </p:spPr>
        <p:txBody>
          <a:bodyPr wrap="square">
            <a:spAutoFit/>
          </a:bodyPr>
          <a:lstStyle/>
          <a:p>
            <a:pPr algn="just" rtl="1"/>
            <a:r>
              <a:rPr lang="fa-IR" sz="3200" dirty="0">
                <a:cs typeface="B Zar" panose="00000400000000000000" pitchFamily="2" charset="-78"/>
              </a:rPr>
              <a:t>ﻣﺎﺳﺎژ شکل ﺳﯿﺴﺘﻤﺎتیکی از دستکاري مکانیکی ﺑﺎﻓﺖ ﻫﺎي ﻧﺮم ﺑﺪن ﺑﻪ وﺳﯿﻠﻪي دﺳﺖﻫﺎ میﺑﺎﺷﺪ که ﺑﻪ ﻣﻨﻈﻮر اﻫﺪاف درﻣﺎنی، اﻓﺰاﯾﺶ ﺳﻄﺢ ﺳﻼﻣﺖ و آﺳﺎﯾﺶ اﻧﺠﺎم می گیرد. شواهد متعددی به تبیین مکانیسم‌های ماساژ‌درمانی بر کوفتگی عضلانی تأخیری (</a:t>
            </a:r>
            <a:r>
              <a:rPr lang="en-US" sz="3200" dirty="0">
                <a:cs typeface="B Zar" panose="00000400000000000000" pitchFamily="2" charset="-78"/>
              </a:rPr>
              <a:t>DOMS) </a:t>
            </a:r>
            <a:r>
              <a:rPr lang="fa-IR" sz="3200" dirty="0">
                <a:cs typeface="B Zar" panose="00000400000000000000" pitchFamily="2" charset="-78"/>
              </a:rPr>
              <a:t>کمک کرده‌اند: (الف) تعدیل فعالیت سیستم عصبی پاراسمپاتیک(4)؛ (ب) افزایش جریان خون و لنف برای پاک‌سازی سریع شاخص‌های بیوشیمیایی آسیب عضلانی مانند </a:t>
            </a:r>
            <a:r>
              <a:rPr lang="en-US" sz="3200" dirty="0">
                <a:cs typeface="B Zar" panose="00000400000000000000" pitchFamily="2" charset="-78"/>
              </a:rPr>
              <a:t>CK </a:t>
            </a:r>
            <a:r>
              <a:rPr lang="fa-IR" sz="3200" dirty="0">
                <a:cs typeface="B Zar" panose="00000400000000000000" pitchFamily="2" charset="-78"/>
              </a:rPr>
              <a:t>و</a:t>
            </a:r>
            <a:r>
              <a:rPr lang="en-US" sz="3200" dirty="0">
                <a:cs typeface="B Zar" panose="00000400000000000000" pitchFamily="2" charset="-78"/>
              </a:rPr>
              <a:t>LDH  (17)؛ (</a:t>
            </a:r>
            <a:r>
              <a:rPr lang="fa-IR" sz="3200" dirty="0">
                <a:cs typeface="B Zar" panose="00000400000000000000" pitchFamily="2" charset="-78"/>
              </a:rPr>
              <a:t>ج) پاسخ سایکوفیزیولوژیک (روان‌تنی) که نقش مهمی در کاهش درد ایفا می‌کند(18, 19). مجموعه این فرآیندها می‌تواند بازیافت عملکرد عضله را تسهیل کرده و از پیشرفت آسیب ثانویه جلوگیری کند.</a:t>
            </a:r>
          </a:p>
          <a:p>
            <a:pPr algn="just" rtl="1"/>
            <a:r>
              <a:rPr lang="fa-IR" sz="3200" dirty="0">
                <a:cs typeface="B Zar" panose="00000400000000000000" pitchFamily="2" charset="-78"/>
              </a:rPr>
              <a:t>اکثر مطالعات، کاهش سطوح سرمی </a:t>
            </a:r>
            <a:r>
              <a:rPr lang="en-US" sz="3200" dirty="0">
                <a:cs typeface="B Zar" panose="00000400000000000000" pitchFamily="2" charset="-78"/>
              </a:rPr>
              <a:t>CK </a:t>
            </a:r>
            <a:r>
              <a:rPr lang="fa-IR" sz="3200" dirty="0">
                <a:cs typeface="B Zar" panose="00000400000000000000" pitchFamily="2" charset="-78"/>
              </a:rPr>
              <a:t>و</a:t>
            </a:r>
            <a:r>
              <a:rPr lang="en-US" sz="3200" dirty="0">
                <a:cs typeface="B Zar" panose="00000400000000000000" pitchFamily="2" charset="-78"/>
              </a:rPr>
              <a:t>LDH  </a:t>
            </a:r>
            <a:r>
              <a:rPr lang="fa-IR" sz="3200" dirty="0">
                <a:cs typeface="B Zar" panose="00000400000000000000" pitchFamily="2" charset="-78"/>
              </a:rPr>
              <a:t>را در گروه دریافت‌کننده ماساژ نسبت به گروه کنترل گزارش کرده‌اند(20). برخی مطالعات کاهش سطح </a:t>
            </a:r>
            <a:r>
              <a:rPr lang="en-US" sz="3200" dirty="0">
                <a:cs typeface="B Zar" panose="00000400000000000000" pitchFamily="2" charset="-78"/>
              </a:rPr>
              <a:t>IL-6 </a:t>
            </a:r>
            <a:r>
              <a:rPr lang="fa-IR" sz="3200" dirty="0">
                <a:cs typeface="B Zar" panose="00000400000000000000" pitchFamily="2" charset="-78"/>
              </a:rPr>
              <a:t>پلاسما پس از ماساژ را  گزارش کردند(16). به‌نظر می‌رسد ماساژ ممکن است پاسخ </a:t>
            </a:r>
            <a:r>
              <a:rPr lang="en-US" sz="3200" dirty="0">
                <a:cs typeface="B Zar" panose="00000400000000000000" pitchFamily="2" charset="-78"/>
              </a:rPr>
              <a:t>IL-6 </a:t>
            </a:r>
            <a:r>
              <a:rPr lang="fa-IR" sz="3200" dirty="0">
                <a:cs typeface="B Zar" panose="00000400000000000000" pitchFamily="2" charset="-78"/>
              </a:rPr>
              <a:t>را به سمت مسیر ضدالتهابی تعدیل کند. در حالی که برخی مطالعات کاهش جزئی </a:t>
            </a:r>
            <a:r>
              <a:rPr lang="en-US" sz="3200" dirty="0">
                <a:cs typeface="B Zar" panose="00000400000000000000" pitchFamily="2" charset="-78"/>
              </a:rPr>
              <a:t>TNF-</a:t>
            </a:r>
            <a:r>
              <a:rPr lang="el-GR" sz="3200" dirty="0">
                <a:cs typeface="B Zar" panose="00000400000000000000" pitchFamily="2" charset="-78"/>
              </a:rPr>
              <a:t>α </a:t>
            </a:r>
            <a:r>
              <a:rPr lang="fa-IR" sz="3200" dirty="0">
                <a:cs typeface="B Zar" panose="00000400000000000000" pitchFamily="2" charset="-78"/>
              </a:rPr>
              <a:t>را نشان دادند، بسیاری دیگر هیچ تأثیر معناداری نیافتند. یک فرضیه این است که ماساژ بر فاز اولیه پاسخ التهابی که با </a:t>
            </a:r>
            <a:r>
              <a:rPr lang="en-US" sz="3200" dirty="0">
                <a:cs typeface="B Zar" panose="00000400000000000000" pitchFamily="2" charset="-78"/>
              </a:rPr>
              <a:t>TNF-</a:t>
            </a:r>
            <a:r>
              <a:rPr lang="el-GR" sz="3200" dirty="0">
                <a:cs typeface="B Zar" panose="00000400000000000000" pitchFamily="2" charset="-78"/>
              </a:rPr>
              <a:t>α </a:t>
            </a:r>
            <a:r>
              <a:rPr lang="fa-IR" sz="3200" dirty="0">
                <a:cs typeface="B Zar" panose="00000400000000000000" pitchFamily="2" charset="-78"/>
              </a:rPr>
              <a:t>مرتبط است، تأثیر کمی دارد، اما ممکن است بر فازهای بعدی که شامل ماکروفاژها و سیتوکین‌های ترمیمی است، مؤثر باشد(21-24).</a:t>
            </a:r>
          </a:p>
        </p:txBody>
      </p:sp>
      <p:sp>
        <p:nvSpPr>
          <p:cNvPr id="15" name="Rectangle 14"/>
          <p:cNvSpPr/>
          <p:nvPr/>
        </p:nvSpPr>
        <p:spPr>
          <a:xfrm>
            <a:off x="402867" y="18159465"/>
            <a:ext cx="9813681" cy="6001643"/>
          </a:xfrm>
          <a:prstGeom prst="rect">
            <a:avLst/>
          </a:prstGeom>
        </p:spPr>
        <p:txBody>
          <a:bodyPr wrap="square">
            <a:spAutoFit/>
          </a:bodyPr>
          <a:lstStyle/>
          <a:p>
            <a:r>
              <a:rPr lang="en-US" sz="3200" dirty="0"/>
              <a:t>7.	Pedersen BK. Exercise and cytokines. Immunology and cell biology. 2000;78(5):532-5.</a:t>
            </a:r>
          </a:p>
          <a:p>
            <a:r>
              <a:rPr lang="en-US" sz="3200" dirty="0"/>
              <a:t>8.	</a:t>
            </a:r>
            <a:r>
              <a:rPr lang="en-US" sz="3200" dirty="0" err="1"/>
              <a:t>Kargarfard</a:t>
            </a:r>
            <a:r>
              <a:rPr lang="en-US" sz="3200" dirty="0"/>
              <a:t> M, Lam ET, </a:t>
            </a:r>
            <a:r>
              <a:rPr lang="en-US" sz="3200" dirty="0" err="1"/>
              <a:t>Shariat</a:t>
            </a:r>
            <a:r>
              <a:rPr lang="en-US" sz="3200" dirty="0"/>
              <a:t> A, Shaw I, Shaw BS, </a:t>
            </a:r>
            <a:r>
              <a:rPr lang="en-US" sz="3200" dirty="0" err="1"/>
              <a:t>Tamrin</a:t>
            </a:r>
            <a:r>
              <a:rPr lang="en-US" sz="3200" dirty="0"/>
              <a:t> SB. Efficacy of massage on muscle soreness, perceived recovery, physiological restoration and physical performance in male bodybuilders. Journal of sports sciences. 2016;34(10):959-65.</a:t>
            </a:r>
          </a:p>
          <a:p>
            <a:r>
              <a:rPr lang="en-US" sz="3200" dirty="0"/>
              <a:t>9.	</a:t>
            </a:r>
            <a:r>
              <a:rPr lang="en-US" sz="3200" dirty="0" err="1"/>
              <a:t>Hajizadeh-Jabdargh</a:t>
            </a:r>
            <a:r>
              <a:rPr lang="en-US" sz="3200" dirty="0"/>
              <a:t> R, </a:t>
            </a:r>
            <a:r>
              <a:rPr lang="en-US" sz="3200" dirty="0" err="1"/>
              <a:t>Afroundeh</a:t>
            </a:r>
            <a:r>
              <a:rPr lang="en-US" sz="3200" dirty="0"/>
              <a:t> R, </a:t>
            </a:r>
            <a:r>
              <a:rPr lang="en-US" sz="3200" dirty="0" err="1"/>
              <a:t>Skishahr</a:t>
            </a:r>
            <a:r>
              <a:rPr lang="en-US" sz="3200" dirty="0"/>
              <a:t> FS. Effect of massage on muscle damage response, fatigue, and pain following taekwondo training program including kick exercise. The Scientific Journal of Rehabilitation Medicine. 2020;9(3):39-48.</a:t>
            </a:r>
          </a:p>
        </p:txBody>
      </p:sp>
    </p:spTree>
    <p:extLst>
      <p:ext uri="{BB962C8B-B14F-4D97-AF65-F5344CB8AC3E}">
        <p14:creationId xmlns:p14="http://schemas.microsoft.com/office/powerpoint/2010/main" val="2220348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268</TotalTime>
  <Words>1077</Words>
  <Application>Microsoft Office PowerPoint</Application>
  <PresentationFormat>Custom</PresentationFormat>
  <Paragraphs>35</Paragraphs>
  <Slides>1</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vt:i4>
      </vt:variant>
    </vt:vector>
  </HeadingPairs>
  <TitlesOfParts>
    <vt:vector size="15" baseType="lpstr">
      <vt:lpstr>2  Zar</vt:lpstr>
      <vt:lpstr>Arial</vt:lpstr>
      <vt:lpstr>B Nazanin</vt:lpstr>
      <vt:lpstr>B Titr</vt:lpstr>
      <vt:lpstr>B Zar</vt:lpstr>
      <vt:lpstr>Calibri</vt:lpstr>
      <vt:lpstr>Calibri Light</vt:lpstr>
      <vt:lpstr>inherit</vt:lpstr>
      <vt:lpstr>Libre Baskerville</vt:lpstr>
      <vt:lpstr>Open Sauce Bold</vt:lpstr>
      <vt:lpstr>Segoe UI</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Dr.Laptop</cp:lastModifiedBy>
  <cp:revision>42</cp:revision>
  <dcterms:created xsi:type="dcterms:W3CDTF">2026-09-07T19:22:54Z</dcterms:created>
  <dcterms:modified xsi:type="dcterms:W3CDTF">2026-10-09T07:53:58Z</dcterms:modified>
</cp:coreProperties>
</file>