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066" autoAdjust="0"/>
  </p:normalViewPr>
  <p:slideViewPr>
    <p:cSldViewPr snapToGrid="0">
      <p:cViewPr>
        <p:scale>
          <a:sx n="39" d="100"/>
          <a:sy n="39" d="100"/>
        </p:scale>
        <p:origin x="-3762" y="-6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9/26/2026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15371325" y="4865179"/>
            <a:ext cx="18404244"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rtl="1">
              <a:spcBef>
                <a:spcPct val="20000"/>
              </a:spcBef>
              <a:defRPr/>
            </a:pPr>
            <a:r>
              <a:rPr lang="fa-IR" sz="3600" b="1" dirty="0">
                <a:latin typeface="Times New Roman" panose="02020603050405020304" pitchFamily="18" charset="0"/>
                <a:cs typeface="B Zar" panose="00000400000000000000" pitchFamily="2" charset="-78"/>
              </a:rPr>
              <a:t>نقش مراقبت‌های حمایتی و تسکینی در تحول خدمات سلامت بیماران مبتلا به سرطان: مروری بر رویکرد یکپارچه مراقبت، درمان، بازتوانی و امیدبخشی</a:t>
            </a:r>
            <a:endParaRPr lang="en-US" sz="3600" b="1" dirty="0">
              <a:solidFill>
                <a:schemeClr val="tx1"/>
              </a:solidFill>
              <a:latin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Code:1512</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6013567" y="6746895"/>
            <a:ext cx="36576000" cy="4161139"/>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fa-IR" sz="4000" b="1" dirty="0" smtClean="0">
                <a:solidFill>
                  <a:srgbClr val="000001"/>
                </a:solidFill>
                <a:latin typeface="Times New Roman" panose="02020603050405020304" pitchFamily="18" charset="0"/>
                <a:ea typeface="Open Sauce Bold"/>
                <a:cs typeface="B Zar" panose="00000400000000000000" pitchFamily="2" charset="-78"/>
                <a:sym typeface="Open Sauce Bold"/>
              </a:rPr>
              <a:t>میترا مهدیان</a:t>
            </a:r>
            <a:endParaRPr lang="fa-IR" sz="4000" b="1" dirty="0">
              <a:solidFill>
                <a:srgbClr val="000001"/>
              </a:solidFill>
              <a:latin typeface="Times New Roman" panose="02020603050405020304" pitchFamily="18" charset="0"/>
              <a:ea typeface="Open Sauce Bold"/>
              <a:cs typeface="B Zar" panose="00000400000000000000" pitchFamily="2" charset="-78"/>
              <a:sym typeface="Open Sauce Bold"/>
            </a:endParaRPr>
          </a:p>
          <a:p>
            <a:pPr marL="742950" indent="-742950" algn="ctr" rtl="1">
              <a:buAutoNum type="arabicParenBoth"/>
            </a:pPr>
            <a:r>
              <a:rPr lang="fa-IR" sz="4000" b="1" dirty="0" smtClean="0">
                <a:solidFill>
                  <a:srgbClr val="000001"/>
                </a:solidFill>
                <a:latin typeface="Times New Roman" panose="02020603050405020304" pitchFamily="18" charset="0"/>
                <a:ea typeface="Open Sauce Bold"/>
                <a:cs typeface="B Zar" panose="00000400000000000000" pitchFamily="2" charset="-78"/>
                <a:sym typeface="Open Sauce Bold"/>
              </a:rPr>
              <a:t>گروه </a:t>
            </a: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پرستاری، واحد نجف آباد، دانشگاه آزاد اسلامی، نجف آباد، ایران.</a:t>
            </a:r>
          </a:p>
          <a:p>
            <a:pPr marL="742950" indent="-742950" algn="ctr" rtl="1">
              <a:buAutoNum type="arabicParenBoth"/>
            </a:pPr>
            <a:r>
              <a:rPr lang="fa-IR" sz="4000" b="1" dirty="0" smtClean="0">
                <a:solidFill>
                  <a:srgbClr val="000001"/>
                </a:solidFill>
                <a:latin typeface="Times New Roman" panose="02020603050405020304" pitchFamily="18" charset="0"/>
                <a:ea typeface="Open Sauce Bold"/>
                <a:cs typeface="B Zar" panose="00000400000000000000" pitchFamily="2" charset="-78"/>
                <a:sym typeface="Open Sauce Bold"/>
              </a:rPr>
              <a:t>مرکز </a:t>
            </a: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تحقیقات توسعه علوم پرستاری و مامایی، واحد نجف آباد، دانشگاه آزاد اسلامی، نجف </a:t>
            </a:r>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marL="742950" indent="-742950" algn="ctr" rtl="1">
              <a:buAutoNum type="arabicParenBoth"/>
            </a:pPr>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rtl="1"/>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مقدمه</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یافته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روش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fa-IR" sz="3600" b="1" dirty="0">
                <a:solidFill>
                  <a:schemeClr val="bg1"/>
                </a:solidFill>
                <a:latin typeface="Times New Roman Bold"/>
                <a:ea typeface="Times New Roman Bold"/>
                <a:cs typeface="B Titr" panose="00000700000000000000" pitchFamily="2" charset="-78"/>
                <a:sym typeface="Times New Roman Bold"/>
              </a:rPr>
              <a:t>رفرنس ها</a:t>
            </a:r>
            <a:endParaRPr lang="en-US" sz="3600" b="1" dirty="0">
              <a:solidFill>
                <a:schemeClr val="bg1"/>
              </a:solidFill>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046988"/>
          </a:xfrm>
          <a:prstGeom prst="rect">
            <a:avLst/>
          </a:prstGeom>
          <a:noFill/>
        </p:spPr>
        <p:txBody>
          <a:bodyPr wrap="square" rtlCol="0">
            <a:spAutoFit/>
          </a:bodyPr>
          <a:lstStyle>
            <a:defPPr>
              <a:defRPr kern="1200"/>
            </a:defPPr>
          </a:lstStyle>
          <a:p>
            <a:pPr algn="just" rtl="1"/>
            <a:r>
              <a:rPr lang="fa-IR" sz="3200" dirty="0" smtClean="0">
                <a:solidFill>
                  <a:srgbClr val="FF0000"/>
                </a:solidFill>
                <a:latin typeface="Times New Roman" panose="02020603050405020304" pitchFamily="18" charset="0"/>
                <a:ea typeface="Open Sans" panose="020B0606030504020204" pitchFamily="34" charset="0"/>
                <a:cs typeface="B Zar" panose="00000400000000000000" pitchFamily="2" charset="-78"/>
              </a:rPr>
              <a:t>سرطان</a:t>
            </a:r>
            <a:r>
              <a:rPr lang="fa-IR" sz="3200" dirty="0" smtClean="0">
                <a:latin typeface="Times New Roman" panose="02020603050405020304" pitchFamily="18" charset="0"/>
                <a:ea typeface="Open Sans" panose="020B0606030504020204" pitchFamily="34" charset="0"/>
                <a:cs typeface="B Zar" panose="00000400000000000000" pitchFamily="2" charset="-78"/>
              </a:rPr>
              <a:t> </a:t>
            </a:r>
            <a:r>
              <a:rPr lang="fa-IR" sz="3200" dirty="0">
                <a:latin typeface="Times New Roman" panose="02020603050405020304" pitchFamily="18" charset="0"/>
                <a:ea typeface="Open Sans" panose="020B0606030504020204" pitchFamily="34" charset="0"/>
                <a:cs typeface="B Zar" panose="00000400000000000000" pitchFamily="2" charset="-78"/>
              </a:rPr>
              <a:t>علاوه بر مشکلات جسمی، می‌تواند ابعاد روانی، اجتماعی، خانوادگی و معنوی زندگی بیمار را تحت تأثیر قرار دهد. ازاین‌رو، مراقبت از بیماران مبتلا به سرطان نباید تنها بر درمان ضدسرطان متمرکز باشد و لازم است کنترل علائم، کیفیت زندگی و نیازهای حمایتی نیز مورد توجه قرار گیرد. شواهد موجود از ادغام مراقبت تسکینی با مراقبت استاندارد سرطان، به‌ویژه در بیماران مبتلا به بیماری پیشرفته، حمایت می‌کنند </a:t>
            </a:r>
            <a:endParaRPr lang="fa-IR" sz="3200" dirty="0">
              <a:latin typeface="Times New Roman" panose="02020603050405020304" pitchFamily="18" charset="0"/>
              <a:ea typeface="Open Sans" panose="020B0606030504020204" pitchFamily="34" charset="0"/>
              <a:cs typeface="B Zar" panose="00000400000000000000" pitchFamily="2" charset="-78"/>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2554545"/>
          </a:xfrm>
          <a:prstGeom prst="rect">
            <a:avLst/>
          </a:prstGeom>
          <a:noFill/>
        </p:spPr>
        <p:txBody>
          <a:bodyPr wrap="square" rtlCol="0">
            <a:spAutoFit/>
          </a:bodyPr>
          <a:lstStyle>
            <a:defPPr>
              <a:defRPr kern="1200"/>
            </a:defPPr>
          </a:lstStyle>
          <a:p>
            <a:pPr algn="just" rtl="1"/>
            <a:r>
              <a:rPr lang="fa-IR" sz="3200" dirty="0">
                <a:solidFill>
                  <a:srgbClr val="000001"/>
                </a:solidFill>
                <a:latin typeface="Times New Roman"/>
                <a:ea typeface="Times New Roman"/>
                <a:cs typeface="B Zar" panose="00000400000000000000" pitchFamily="2" charset="-78"/>
                <a:sym typeface="Times New Roman"/>
              </a:rPr>
              <a:t>مدل چهارمحوری «مراقبت، درمان، بازتوانی و امیدبخشی» می‌تواند چارچوبی کاربردی برای توسعه خدمات سلامت بیماران مبتلا به سرطان باشد. در این مدل، امیدبخشی به معنای ایجاد انتظار غیرواقعی نیست، بلکه به معنای حمایت از اهداف معنادار، مشارکت، کرامت و کیفیت زندگی بیمار متناسب با شرایط واقعی بیماری است.</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2683268" y="18997295"/>
            <a:ext cx="10386449" cy="5416868"/>
          </a:xfrm>
          <a:prstGeom prst="rect">
            <a:avLst/>
          </a:prstGeom>
        </p:spPr>
        <p:txBody>
          <a:bodyPr wrap="square" lIns="0" tIns="0" rIns="0" bIns="0" rtlCol="0" anchor="t">
            <a:spAutoFit/>
          </a:bodyPr>
          <a:lstStyle/>
          <a:p>
            <a:pPr algn="just"/>
            <a:r>
              <a:rPr lang="en-US" sz="3200" dirty="0">
                <a:solidFill>
                  <a:srgbClr val="000001"/>
                </a:solidFill>
                <a:latin typeface="Times New Roman"/>
                <a:ea typeface="Times New Roman"/>
                <a:cs typeface="B Zar" panose="00000400000000000000" pitchFamily="2" charset="-78"/>
                <a:sym typeface="Times New Roman"/>
              </a:rPr>
              <a:t>1-Sanders JJ, Temin S, </a:t>
            </a:r>
            <a:r>
              <a:rPr lang="en-US" sz="3200" dirty="0" err="1">
                <a:solidFill>
                  <a:srgbClr val="000001"/>
                </a:solidFill>
                <a:latin typeface="Times New Roman"/>
                <a:ea typeface="Times New Roman"/>
                <a:cs typeface="B Zar" panose="00000400000000000000" pitchFamily="2" charset="-78"/>
                <a:sym typeface="Times New Roman"/>
              </a:rPr>
              <a:t>Ghoshal</a:t>
            </a:r>
            <a:r>
              <a:rPr lang="en-US" sz="3200" dirty="0">
                <a:solidFill>
                  <a:srgbClr val="000001"/>
                </a:solidFill>
                <a:latin typeface="Times New Roman"/>
                <a:ea typeface="Times New Roman"/>
                <a:cs typeface="B Zar" panose="00000400000000000000" pitchFamily="2" charset="-78"/>
                <a:sym typeface="Times New Roman"/>
              </a:rPr>
              <a:t> A, et al. Palliative Care for Patients With Cancer: ASCO Guideline Update. J </a:t>
            </a:r>
            <a:r>
              <a:rPr lang="en-US" sz="3200" dirty="0" err="1">
                <a:solidFill>
                  <a:srgbClr val="000001"/>
                </a:solidFill>
                <a:latin typeface="Times New Roman"/>
                <a:ea typeface="Times New Roman"/>
                <a:cs typeface="B Zar" panose="00000400000000000000" pitchFamily="2" charset="-78"/>
                <a:sym typeface="Times New Roman"/>
              </a:rPr>
              <a:t>Clin</a:t>
            </a:r>
            <a:r>
              <a:rPr lang="en-US" sz="3200" dirty="0">
                <a:solidFill>
                  <a:srgbClr val="000001"/>
                </a:solidFill>
                <a:latin typeface="Times New Roman"/>
                <a:ea typeface="Times New Roman"/>
                <a:cs typeface="B Zar" panose="00000400000000000000" pitchFamily="2" charset="-78"/>
                <a:sym typeface="Times New Roman"/>
              </a:rPr>
              <a:t> </a:t>
            </a:r>
            <a:r>
              <a:rPr lang="en-US" sz="3200" dirty="0" err="1">
                <a:solidFill>
                  <a:srgbClr val="000001"/>
                </a:solidFill>
                <a:latin typeface="Times New Roman"/>
                <a:ea typeface="Times New Roman"/>
                <a:cs typeface="B Zar" panose="00000400000000000000" pitchFamily="2" charset="-78"/>
                <a:sym typeface="Times New Roman"/>
              </a:rPr>
              <a:t>Oncol</a:t>
            </a:r>
            <a:r>
              <a:rPr lang="en-US" sz="3200" dirty="0">
                <a:solidFill>
                  <a:srgbClr val="000001"/>
                </a:solidFill>
                <a:latin typeface="Times New Roman"/>
                <a:ea typeface="Times New Roman"/>
                <a:cs typeface="B Zar" panose="00000400000000000000" pitchFamily="2" charset="-78"/>
                <a:sym typeface="Times New Roman"/>
              </a:rPr>
              <a:t>. 2024;42(19):2336-2357. doi:10.1200/JCO.24.00542</a:t>
            </a:r>
            <a:r>
              <a:rPr lang="en-US" sz="3200" dirty="0" smtClean="0">
                <a:solidFill>
                  <a:srgbClr val="000001"/>
                </a:solidFill>
                <a:latin typeface="Times New Roman"/>
                <a:ea typeface="Times New Roman"/>
                <a:cs typeface="B Zar" panose="00000400000000000000" pitchFamily="2" charset="-78"/>
                <a:sym typeface="Times New Roman"/>
              </a:rPr>
              <a:t>.</a:t>
            </a:r>
          </a:p>
          <a:p>
            <a:r>
              <a:rPr lang="en-US" sz="3200" dirty="0" smtClean="0">
                <a:solidFill>
                  <a:srgbClr val="000001"/>
                </a:solidFill>
                <a:latin typeface="Times New Roman"/>
                <a:ea typeface="Times New Roman"/>
                <a:cs typeface="B Zar" panose="00000400000000000000" pitchFamily="2" charset="-78"/>
                <a:sym typeface="Times New Roman"/>
              </a:rPr>
              <a:t>2-Temel </a:t>
            </a:r>
            <a:r>
              <a:rPr lang="en-US" sz="3200" dirty="0">
                <a:solidFill>
                  <a:srgbClr val="000001"/>
                </a:solidFill>
                <a:latin typeface="Times New Roman"/>
                <a:ea typeface="Times New Roman"/>
                <a:cs typeface="B Zar" panose="00000400000000000000" pitchFamily="2" charset="-78"/>
                <a:sym typeface="Times New Roman"/>
              </a:rPr>
              <a:t>JS, Greer JA, </a:t>
            </a:r>
            <a:r>
              <a:rPr lang="en-US" sz="3200" dirty="0" err="1">
                <a:solidFill>
                  <a:srgbClr val="000001"/>
                </a:solidFill>
                <a:latin typeface="Times New Roman"/>
                <a:ea typeface="Times New Roman"/>
                <a:cs typeface="B Zar" panose="00000400000000000000" pitchFamily="2" charset="-78"/>
                <a:sym typeface="Times New Roman"/>
              </a:rPr>
              <a:t>Muzikansky</a:t>
            </a:r>
            <a:r>
              <a:rPr lang="en-US" sz="3200" dirty="0">
                <a:solidFill>
                  <a:srgbClr val="000001"/>
                </a:solidFill>
                <a:latin typeface="Times New Roman"/>
                <a:ea typeface="Times New Roman"/>
                <a:cs typeface="B Zar" panose="00000400000000000000" pitchFamily="2" charset="-78"/>
                <a:sym typeface="Times New Roman"/>
              </a:rPr>
              <a:t> A, et al. Early palliative care for patients with metastatic non-small-cell lung cancer. N </a:t>
            </a:r>
            <a:r>
              <a:rPr lang="en-US" sz="3200" dirty="0" err="1">
                <a:solidFill>
                  <a:srgbClr val="000001"/>
                </a:solidFill>
                <a:latin typeface="Times New Roman"/>
                <a:ea typeface="Times New Roman"/>
                <a:cs typeface="B Zar" panose="00000400000000000000" pitchFamily="2" charset="-78"/>
                <a:sym typeface="Times New Roman"/>
              </a:rPr>
              <a:t>Engl</a:t>
            </a:r>
            <a:r>
              <a:rPr lang="en-US" sz="3200" dirty="0">
                <a:solidFill>
                  <a:srgbClr val="000001"/>
                </a:solidFill>
                <a:latin typeface="Times New Roman"/>
                <a:ea typeface="Times New Roman"/>
                <a:cs typeface="B Zar" panose="00000400000000000000" pitchFamily="2" charset="-78"/>
                <a:sym typeface="Times New Roman"/>
              </a:rPr>
              <a:t> J Med. 2010;363(8):733-742. doi:10.1056/NEJMoa1000678</a:t>
            </a:r>
            <a:r>
              <a:rPr lang="en-US" sz="3200" dirty="0" smtClean="0">
                <a:solidFill>
                  <a:srgbClr val="000001"/>
                </a:solidFill>
                <a:latin typeface="Times New Roman"/>
                <a:ea typeface="Times New Roman"/>
                <a:cs typeface="B Zar" panose="00000400000000000000" pitchFamily="2" charset="-78"/>
                <a:sym typeface="Times New Roman"/>
              </a:rPr>
              <a:t>.</a:t>
            </a:r>
            <a:endParaRPr lang="fa-IR" sz="3200" dirty="0" smtClean="0">
              <a:solidFill>
                <a:srgbClr val="000001"/>
              </a:solidFill>
              <a:latin typeface="Times New Roman"/>
              <a:ea typeface="Times New Roman"/>
              <a:cs typeface="B Zar" panose="00000400000000000000" pitchFamily="2" charset="-78"/>
              <a:sym typeface="Times New Roman"/>
            </a:endParaRPr>
          </a:p>
          <a:p>
            <a:r>
              <a:rPr lang="en-US" sz="3200" dirty="0">
                <a:solidFill>
                  <a:srgbClr val="000001"/>
                </a:solidFill>
                <a:latin typeface="Times New Roman"/>
                <a:ea typeface="Times New Roman"/>
                <a:cs typeface="B Zar" panose="00000400000000000000" pitchFamily="2" charset="-78"/>
                <a:sym typeface="Times New Roman"/>
              </a:rPr>
              <a:t>5-Paice JA, </a:t>
            </a:r>
            <a:r>
              <a:rPr lang="en-US" sz="3200" dirty="0" err="1">
                <a:solidFill>
                  <a:srgbClr val="000001"/>
                </a:solidFill>
                <a:latin typeface="Times New Roman"/>
                <a:ea typeface="Times New Roman"/>
                <a:cs typeface="B Zar" panose="00000400000000000000" pitchFamily="2" charset="-78"/>
                <a:sym typeface="Times New Roman"/>
              </a:rPr>
              <a:t>Bohlke</a:t>
            </a:r>
            <a:r>
              <a:rPr lang="en-US" sz="3200" dirty="0">
                <a:solidFill>
                  <a:srgbClr val="000001"/>
                </a:solidFill>
                <a:latin typeface="Times New Roman"/>
                <a:ea typeface="Times New Roman"/>
                <a:cs typeface="B Zar" panose="00000400000000000000" pitchFamily="2" charset="-78"/>
                <a:sym typeface="Times New Roman"/>
              </a:rPr>
              <a:t> K, Barton D, et al. Use of Opioids for Adults With Pain From Cancer or Cancer Treatment: ASCO Guideline. J </a:t>
            </a:r>
            <a:r>
              <a:rPr lang="en-US" sz="3200" dirty="0" err="1">
                <a:solidFill>
                  <a:srgbClr val="000001"/>
                </a:solidFill>
                <a:latin typeface="Times New Roman"/>
                <a:ea typeface="Times New Roman"/>
                <a:cs typeface="B Zar" panose="00000400000000000000" pitchFamily="2" charset="-78"/>
                <a:sym typeface="Times New Roman"/>
              </a:rPr>
              <a:t>Clin</a:t>
            </a:r>
            <a:r>
              <a:rPr lang="en-US" sz="3200" dirty="0">
                <a:solidFill>
                  <a:srgbClr val="000001"/>
                </a:solidFill>
                <a:latin typeface="Times New Roman"/>
                <a:ea typeface="Times New Roman"/>
                <a:cs typeface="B Zar" panose="00000400000000000000" pitchFamily="2" charset="-78"/>
                <a:sym typeface="Times New Roman"/>
              </a:rPr>
              <a:t> </a:t>
            </a:r>
            <a:r>
              <a:rPr lang="en-US" sz="3200" dirty="0" err="1">
                <a:solidFill>
                  <a:srgbClr val="000001"/>
                </a:solidFill>
                <a:latin typeface="Times New Roman"/>
                <a:ea typeface="Times New Roman"/>
                <a:cs typeface="B Zar" panose="00000400000000000000" pitchFamily="2" charset="-78"/>
                <a:sym typeface="Times New Roman"/>
              </a:rPr>
              <a:t>Oncol</a:t>
            </a:r>
            <a:r>
              <a:rPr lang="en-US" sz="3200" dirty="0">
                <a:solidFill>
                  <a:srgbClr val="000001"/>
                </a:solidFill>
                <a:latin typeface="Times New Roman"/>
                <a:ea typeface="Times New Roman"/>
                <a:cs typeface="B Zar" panose="00000400000000000000" pitchFamily="2" charset="-78"/>
                <a:sym typeface="Times New Roman"/>
              </a:rPr>
              <a:t>. 2023;41(4):914-930. doi:10.1200/JCO.22.02198.</a:t>
            </a: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1451191" y="20502712"/>
            <a:ext cx="10058400" cy="4078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در این رویکرد، مشارکت خانواده و تصمیم‌گیری مشترک، امکان توجه بیشتر به نیازها و ترجیحات بیمار را فراهم می‌کند و تداوم مراقبت و هماهنگی خدمات، از اجزای مهم مراقبت یکپارچه به شمار می‌رود. در مجموع، مدل چهارمحوری «مراقبت، درمان، بازتوانی و امیدبخشی» می‌تواند چارچوبی کاربردی برای توسعه خدمات سلامت بیماران مبتلا به سرطان باشد. در این مدل، امیدبخشی به معنای ایجاد انتظار غیرواقعی نیست، بلکه به معنای حمایت از اهداف معنادار، مشارکت، کرامت و کیفیت زندگی بیمار متناسب با شرایط واقعی بیماری است.</a:t>
            </a:r>
          </a:p>
          <a:p>
            <a:pPr algn="just" rtl="1"/>
            <a:r>
              <a:rPr lang="fa-IR" sz="3200" dirty="0" smtClean="0">
                <a:latin typeface="Times New Roman" panose="02020603050405020304" pitchFamily="18" charset="0"/>
                <a:ea typeface="Open Sans" panose="020B0606030504020204" pitchFamily="34" charset="0"/>
                <a:cs typeface="B Zar" panose="00000400000000000000" pitchFamily="2" charset="-78"/>
              </a:rPr>
              <a:t>.</a:t>
            </a:r>
            <a:endParaRPr lang="en-US" sz="3200" dirty="0">
              <a:solidFill>
                <a:srgbClr val="000001"/>
              </a:solidFill>
              <a:latin typeface="Times New Roman"/>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7515" y="18410050"/>
            <a:ext cx="10058400" cy="3585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solidFill>
                  <a:srgbClr val="000001"/>
                </a:solidFill>
                <a:latin typeface="Times New Roman"/>
                <a:ea typeface="Times New Roman"/>
                <a:cs typeface="B Zar" panose="00000400000000000000" pitchFamily="2" charset="-78"/>
                <a:sym typeface="Times New Roman"/>
              </a:rPr>
              <a:t>این مطالعه یک </a:t>
            </a:r>
            <a:r>
              <a:rPr lang="fa-IR" sz="3200" dirty="0">
                <a:solidFill>
                  <a:srgbClr val="FF0000"/>
                </a:solidFill>
                <a:latin typeface="Times New Roman"/>
                <a:ea typeface="Times New Roman"/>
                <a:cs typeface="B Zar" panose="00000400000000000000" pitchFamily="2" charset="-78"/>
                <a:sym typeface="Times New Roman"/>
              </a:rPr>
              <a:t>مرور روایتی </a:t>
            </a:r>
            <a:r>
              <a:rPr lang="fa-IR" sz="3200" dirty="0">
                <a:solidFill>
                  <a:srgbClr val="000001"/>
                </a:solidFill>
                <a:latin typeface="Times New Roman"/>
                <a:ea typeface="Times New Roman"/>
                <a:cs typeface="B Zar" panose="00000400000000000000" pitchFamily="2" charset="-78"/>
                <a:sym typeface="Times New Roman"/>
              </a:rPr>
              <a:t>است. برای تدوین آن، راهنماهای معتبر و مطالعات بالینی مرتبط با مراقبت تسکینی، مراقبت حمایتی، کنترل درد و علائم، کاشکسی، تغذیه بالینی، بازتوانی، فعالیت بدنی و خستگی مرتبط با سرطان بررسی شدند</a:t>
            </a:r>
            <a:r>
              <a:rPr lang="fa-IR" sz="3200" dirty="0" smtClean="0">
                <a:solidFill>
                  <a:srgbClr val="000001"/>
                </a:solidFill>
                <a:latin typeface="Times New Roman"/>
                <a:ea typeface="Times New Roman"/>
                <a:cs typeface="B Zar" panose="00000400000000000000" pitchFamily="2" charset="-78"/>
                <a:sym typeface="Times New Roman"/>
              </a:rPr>
              <a:t>.</a:t>
            </a:r>
            <a:endParaRPr lang="en-US" sz="3200" dirty="0" smtClean="0">
              <a:solidFill>
                <a:srgbClr val="000001"/>
              </a:solidFill>
              <a:latin typeface="Times New Roman"/>
              <a:ea typeface="Times New Roman"/>
              <a:cs typeface="B Zar" panose="00000400000000000000" pitchFamily="2" charset="-78"/>
              <a:sym typeface="Times New Roman"/>
            </a:endParaRPr>
          </a:p>
          <a:p>
            <a:pPr algn="just" rtl="1"/>
            <a:endParaRPr lang="fa-IR" sz="3200" dirty="0">
              <a:solidFill>
                <a:srgbClr val="000001"/>
              </a:solidFill>
              <a:latin typeface="Times New Roman"/>
              <a:ea typeface="Times New Roman"/>
              <a:cs typeface="B Zar" panose="00000400000000000000" pitchFamily="2" charset="-78"/>
              <a:sym typeface="Times New Roman"/>
            </a:endParaRPr>
          </a:p>
          <a:p>
            <a:pPr algn="just" rtl="1"/>
            <a:r>
              <a:rPr lang="fa-IR" sz="3200" dirty="0">
                <a:solidFill>
                  <a:srgbClr val="000001"/>
                </a:solidFill>
                <a:latin typeface="Times New Roman"/>
                <a:ea typeface="Times New Roman"/>
                <a:cs typeface="B Zar" panose="00000400000000000000" pitchFamily="2" charset="-78"/>
                <a:sym typeface="Times New Roman"/>
              </a:rPr>
              <a:t>منابع اصلی شامل راهنماهای انجمن آمریکایی انکولوژی </a:t>
            </a:r>
            <a:r>
              <a:rPr lang="fa-IR" sz="3200" dirty="0" smtClean="0">
                <a:solidFill>
                  <a:srgbClr val="000001"/>
                </a:solidFill>
                <a:latin typeface="Times New Roman"/>
                <a:ea typeface="Times New Roman"/>
                <a:cs typeface="B Zar" panose="00000400000000000000" pitchFamily="2" charset="-78"/>
                <a:sym typeface="Times New Roman"/>
              </a:rPr>
              <a:t>بالینی</a:t>
            </a:r>
            <a:r>
              <a:rPr lang="en-US" sz="3200" dirty="0" smtClean="0">
                <a:solidFill>
                  <a:srgbClr val="000001"/>
                </a:solidFill>
                <a:latin typeface="Times New Roman"/>
                <a:ea typeface="Times New Roman"/>
                <a:cs typeface="B Zar" panose="00000400000000000000" pitchFamily="2" charset="-78"/>
                <a:sym typeface="Times New Roman"/>
              </a:rPr>
              <a:t>، </a:t>
            </a:r>
            <a:r>
              <a:rPr lang="fa-IR" sz="3200" dirty="0">
                <a:solidFill>
                  <a:srgbClr val="000001"/>
                </a:solidFill>
                <a:latin typeface="Times New Roman"/>
                <a:ea typeface="Times New Roman"/>
                <a:cs typeface="B Zar" panose="00000400000000000000" pitchFamily="2" charset="-78"/>
                <a:sym typeface="Times New Roman"/>
              </a:rPr>
              <a:t>انجمن اروپایی انکولوژی </a:t>
            </a:r>
            <a:r>
              <a:rPr lang="fa-IR" sz="3200" dirty="0" smtClean="0">
                <a:solidFill>
                  <a:srgbClr val="000001"/>
                </a:solidFill>
                <a:latin typeface="Times New Roman"/>
                <a:ea typeface="Times New Roman"/>
                <a:cs typeface="B Zar" panose="00000400000000000000" pitchFamily="2" charset="-78"/>
                <a:sym typeface="Times New Roman"/>
              </a:rPr>
              <a:t>پزشکی</a:t>
            </a:r>
            <a:r>
              <a:rPr lang="en-US" sz="3200" dirty="0" smtClean="0">
                <a:solidFill>
                  <a:srgbClr val="000001"/>
                </a:solidFill>
                <a:latin typeface="Times New Roman"/>
                <a:ea typeface="Times New Roman"/>
                <a:cs typeface="B Zar" panose="00000400000000000000" pitchFamily="2" charset="-78"/>
                <a:sym typeface="Times New Roman"/>
              </a:rPr>
              <a:t>، </a:t>
            </a:r>
            <a:r>
              <a:rPr lang="fa-IR" sz="3200" dirty="0">
                <a:solidFill>
                  <a:srgbClr val="000001"/>
                </a:solidFill>
                <a:latin typeface="Times New Roman"/>
                <a:ea typeface="Times New Roman"/>
                <a:cs typeface="B Zar" panose="00000400000000000000" pitchFamily="2" charset="-78"/>
                <a:sym typeface="Times New Roman"/>
              </a:rPr>
              <a:t>انجمن تغذیه بالینی اروپا </a:t>
            </a:r>
            <a:r>
              <a:rPr lang="fa-IR" sz="3200" dirty="0" smtClean="0">
                <a:solidFill>
                  <a:srgbClr val="000001"/>
                </a:solidFill>
                <a:latin typeface="Times New Roman"/>
                <a:ea typeface="Times New Roman"/>
                <a:cs typeface="B Zar" panose="00000400000000000000" pitchFamily="2" charset="-78"/>
                <a:sym typeface="Times New Roman"/>
              </a:rPr>
              <a:t>و </a:t>
            </a:r>
            <a:r>
              <a:rPr lang="fa-IR" sz="3200" dirty="0">
                <a:solidFill>
                  <a:srgbClr val="000001"/>
                </a:solidFill>
                <a:latin typeface="Times New Roman"/>
                <a:ea typeface="Times New Roman"/>
                <a:cs typeface="B Zar" panose="00000400000000000000" pitchFamily="2" charset="-78"/>
                <a:sym typeface="Times New Roman"/>
              </a:rPr>
              <a:t>مطالعات بالینی منتشرشده در مجلات معتبر بین‌المللی بین سال های 2010 تا 2026 بود. </a:t>
            </a: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023878" y="11247938"/>
            <a:ext cx="10058400"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solidFill>
                  <a:srgbClr val="000001"/>
                </a:solidFill>
                <a:latin typeface="Times New Roman"/>
                <a:ea typeface="Times New Roman"/>
                <a:cs typeface="B Zar" panose="00000400000000000000" pitchFamily="2" charset="-78"/>
                <a:sym typeface="Times New Roman"/>
              </a:rPr>
              <a:t>یافته‌های مرور نشان داد که مراقبت یکپارچه می‌تواند پاسخ‌گویی به نیازهای چندبعدی بیماران و توجه هم‌زمان به کیفیت زندگی و کنترل علائم را تقویت کند. کنترل درد و سایر علائم، ارزیابی وضعیت تغذیه و مدیریت کاشکسی از مؤلفه‌های مهم مراقبت حمایتی هستند. همچنین، حفظ عملکرد، بازتوانی و فعالیت بدنی متناسب با شرایط بیمار می‌تواند در حمایت از عملکرد و کیفیت زندگی نقش داشته باشد. </a:t>
            </a:r>
            <a:endParaRPr lang="en-US" sz="3200" dirty="0">
              <a:solidFill>
                <a:srgbClr val="000001"/>
              </a:solidFill>
              <a:latin typeface="Times New Roman"/>
              <a:cs typeface="B Zar" panose="00000400000000000000" pitchFamily="2" charset="-78"/>
            </a:endParaRP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21797319" y="19985443"/>
            <a:ext cx="10284959" cy="2108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حمایت روانی‌اجتماعی و معنوی، مشارکت خانواده، تصمیم‌گیری مشترک و تداوم مراقبت نیز از اجزای مهم رویکرد یکپارچه محسوب می‌شوند. توجه به نیازهای جسمی، روانی، اجتماعی، خانوادگی و معنوی بیمار، در کنار کنترل علائم و حفظ کیفیت زندگی، از محورهای مهم مراقبت از بیماران مبتلا به سرطان است. </a:t>
            </a:r>
            <a:endParaRPr lang="fa-IR" sz="3200" dirty="0">
              <a:latin typeface="Times New Roman" panose="02020603050405020304" pitchFamily="18" charset="0"/>
              <a:ea typeface="Open Sans" panose="020B0606030504020204" pitchFamily="34" charset="0"/>
              <a:cs typeface="B Zar" panose="00000400000000000000" pitchFamily="2" charset="-7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89808" y="5513502"/>
            <a:ext cx="5032797" cy="4601415"/>
          </a:xfrm>
          <a:prstGeom prst="rect">
            <a:avLst/>
          </a:prstGeom>
        </p:spPr>
      </p:pic>
      <p:pic>
        <p:nvPicPr>
          <p:cNvPr id="4" name="Picture 3"/>
          <p:cNvPicPr>
            <a:picLocks noChangeAspect="1"/>
          </p:cNvPicPr>
          <p:nvPr/>
        </p:nvPicPr>
        <p:blipFill>
          <a:blip r:embed="rId4"/>
          <a:stretch>
            <a:fillRect/>
          </a:stretch>
        </p:blipFill>
        <p:spPr>
          <a:xfrm>
            <a:off x="20887056" y="14694098"/>
            <a:ext cx="6040963" cy="4938340"/>
          </a:xfrm>
          <a:prstGeom prst="rect">
            <a:avLst/>
          </a:prstGeom>
        </p:spPr>
      </p:pic>
      <p:pic>
        <p:nvPicPr>
          <p:cNvPr id="6" name="Picture 5"/>
          <p:cNvPicPr>
            <a:picLocks noChangeAspect="1"/>
          </p:cNvPicPr>
          <p:nvPr/>
        </p:nvPicPr>
        <p:blipFill>
          <a:blip r:embed="rId5"/>
          <a:stretch>
            <a:fillRect/>
          </a:stretch>
        </p:blipFill>
        <p:spPr>
          <a:xfrm>
            <a:off x="27415152" y="14694098"/>
            <a:ext cx="4667126" cy="4938339"/>
          </a:xfrm>
          <a:prstGeom prst="rect">
            <a:avLst/>
          </a:prstGeom>
        </p:spPr>
      </p:pic>
      <p:pic>
        <p:nvPicPr>
          <p:cNvPr id="8" name="Picture 7"/>
          <p:cNvPicPr>
            <a:picLocks noChangeAspect="1"/>
          </p:cNvPicPr>
          <p:nvPr/>
        </p:nvPicPr>
        <p:blipFill>
          <a:blip r:embed="rId6"/>
          <a:stretch>
            <a:fillRect/>
          </a:stretch>
        </p:blipFill>
        <p:spPr>
          <a:xfrm>
            <a:off x="11981406" y="11861780"/>
            <a:ext cx="8304660" cy="7770657"/>
          </a:xfrm>
          <a:prstGeom prst="rect">
            <a:avLst/>
          </a:prstGeom>
        </p:spPr>
      </p:pic>
      <p:pic>
        <p:nvPicPr>
          <p:cNvPr id="13" name="Picture 12"/>
          <p:cNvPicPr>
            <a:picLocks noChangeAspect="1"/>
          </p:cNvPicPr>
          <p:nvPr/>
        </p:nvPicPr>
        <p:blipFill>
          <a:blip r:embed="rId7"/>
          <a:stretch>
            <a:fillRect/>
          </a:stretch>
        </p:blipFill>
        <p:spPr>
          <a:xfrm>
            <a:off x="23638160" y="22145555"/>
            <a:ext cx="6916539" cy="2265591"/>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8640" y="4769541"/>
            <a:ext cx="3042658" cy="3954708"/>
          </a:xfrm>
          <a:prstGeom prst="ellipse">
            <a:avLst/>
          </a:prstGeom>
          <a:ln>
            <a:noFill/>
          </a:ln>
          <a:effectLst>
            <a:softEdge rad="112500"/>
          </a:effectLst>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341</TotalTime>
  <Words>616</Words>
  <Application>Microsoft Office PowerPoint</Application>
  <PresentationFormat>Custom</PresentationFormat>
  <Paragraphs>24</Paragraphs>
  <Slides>1</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vt:i4>
      </vt:variant>
    </vt:vector>
  </HeadingPairs>
  <TitlesOfParts>
    <vt:vector size="14" baseType="lpstr">
      <vt:lpstr>Arial</vt:lpstr>
      <vt:lpstr>B Nazanin</vt:lpstr>
      <vt:lpstr>B Titr</vt:lpstr>
      <vt:lpstr>B Zar</vt:lpstr>
      <vt:lpstr>Calibri</vt:lpstr>
      <vt:lpstr>Calibri Light</vt:lpstr>
      <vt:lpstr>inherit</vt:lpstr>
      <vt:lpstr>Libre Baskerville</vt:lpstr>
      <vt:lpstr>Open Sans</vt:lpstr>
      <vt:lpstr>Open Sauce Bold</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DS</cp:lastModifiedBy>
  <cp:revision>39</cp:revision>
  <dcterms:created xsi:type="dcterms:W3CDTF">2026-09-07T19:22:54Z</dcterms:created>
  <dcterms:modified xsi:type="dcterms:W3CDTF">2026-09-26T12:14:35Z</dcterms:modified>
</cp:coreProperties>
</file>