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88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4836" y="4931814"/>
            <a:ext cx="324612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sz="4800" b="1" dirty="0">
                <a:solidFill>
                  <a:srgbClr val="18394F"/>
                </a:solidFill>
                <a:latin typeface="Arial"/>
                <a:cs typeface="+mj-cs"/>
              </a:rPr>
              <a:t>Effect of Guided Imagery on Dyspnea in Trauma ICU Patients: A Randomized Controlled Trial</a:t>
            </a: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30940" y="4134129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ctr" rtl="1">
              <a:defRPr/>
            </a:pPr>
            <a:r>
              <a:rPr lang="en-US" sz="4800" b="1" dirty="0">
                <a:solidFill>
                  <a:srgbClr val="18394F"/>
                </a:solidFill>
                <a:latin typeface="Arial"/>
              </a:rPr>
              <a:t>Code: 1288</a:t>
            </a:r>
            <a:endParaRPr lang="fa-IR" sz="115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5231424" y="6935945"/>
            <a:ext cx="32735519" cy="285616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3200" b="0" dirty="0">
                <a:solidFill>
                  <a:srgbClr val="18394F"/>
                </a:solidFill>
                <a:latin typeface="Arial"/>
                <a:cs typeface="+mj-cs"/>
              </a:rPr>
              <a:t>Atena Shojaie¹, </a:t>
            </a:r>
            <a:r>
              <a:rPr sz="3200" b="0" dirty="0" err="1">
                <a:solidFill>
                  <a:srgbClr val="18394F"/>
                </a:solidFill>
                <a:latin typeface="Arial"/>
                <a:cs typeface="+mj-cs"/>
              </a:rPr>
              <a:t>Naeimeh</a:t>
            </a:r>
            <a:r>
              <a:rPr sz="3200" b="0" dirty="0">
                <a:solidFill>
                  <a:srgbClr val="18394F"/>
                </a:solidFill>
                <a:latin typeface="Arial"/>
                <a:cs typeface="+mj-cs"/>
              </a:rPr>
              <a:t> Naeimi Bafghi², Atefeh Ahmadi³, Behnaz Bagherian⁴*
¹ Department of Medical-Surgical Nursing, School of Nursing and Midwifery, Kerman University of Medical Sciences, Kerman, Iran
² Clinical Research Center, Shahid Bahonar Hospital, Kerman University of Medical Sciences, Kerman, Iran
³ Reproductive and Family Health Research Center, Kerman University of Medical Sciences, Kerman, Iran
⁴ Department of Medical-Surgical Nursing, School of Nursing and Midwifery, Nursing Research Center, Kerman University of Medical Sciences, Kerman, Iran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" y="99487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2800" b="1">
                <a:solidFill>
                  <a:srgbClr val="FFFFFF"/>
                </a:solidFill>
                <a:latin typeface="Arial"/>
              </a:rPr>
              <a:t>BACKGROUND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2800" b="1">
                <a:solidFill>
                  <a:srgbClr val="FFFFFF"/>
                </a:solidFill>
                <a:latin typeface="Arial"/>
              </a:rPr>
              <a:t>KEY 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2800" b="1">
                <a:solidFill>
                  <a:srgbClr val="FFFFFF"/>
                </a:solidFill>
                <a:latin typeface="Arial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91" y="17107008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sz="2800" b="1">
                <a:solidFill>
                  <a:srgbClr val="FFFFFF"/>
                </a:solidFill>
                <a:latin typeface="Arial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25332" y="1677576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squar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sz="2800" b="1">
                <a:solidFill>
                  <a:srgbClr val="FFFFFF"/>
                </a:solidFill>
                <a:latin typeface="Arial"/>
              </a:rPr>
              <a:t>KEY 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375791" y="10914924"/>
            <a:ext cx="9144000" cy="60016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kern="1200"/>
            </a:defPPr>
          </a:lstStyle>
          <a:p>
            <a:pPr algn="l"/>
            <a:r>
              <a:rPr sz="2500" b="0" dirty="0">
                <a:solidFill>
                  <a:srgbClr val="18394F"/>
                </a:solidFill>
                <a:latin typeface="Arial"/>
                <a:cs typeface="+mj-cs"/>
              </a:rPr>
              <a:t>• </a:t>
            </a:r>
            <a:r>
              <a:rPr sz="3200" b="0" dirty="0">
                <a:solidFill>
                  <a:srgbClr val="18394F"/>
                </a:solidFill>
                <a:latin typeface="Arial"/>
                <a:cs typeface="+mj-cs"/>
              </a:rPr>
              <a:t>Dyspnea is common and distressing in critically ill patients and may be difficult to assess in those with impaired consciousness.
• Pharmacologic treatment can be limited by sedation and respiratory effects.
• Guided imagery is a non-invasive mind–body approach, but evidence in semi-conscious trauma ICU patients is limited.
OBJECTIVE</a:t>
            </a:r>
            <a:r>
              <a:rPr lang="fa-IR" sz="3200" b="0" dirty="0">
                <a:solidFill>
                  <a:srgbClr val="18394F"/>
                </a:solidFill>
                <a:latin typeface="Arial"/>
                <a:cs typeface="+mj-cs"/>
              </a:rPr>
              <a:t>: </a:t>
            </a:r>
            <a:r>
              <a:rPr sz="3200" b="0" dirty="0">
                <a:solidFill>
                  <a:srgbClr val="18394F"/>
                </a:solidFill>
                <a:latin typeface="Arial"/>
                <a:cs typeface="+mj-cs"/>
              </a:rPr>
              <a:t>Evaluate the effect of nature-based guided imagery on respiratory distress and selected physiological outcomes in semi-conscious trauma ICU patients</a:t>
            </a:r>
            <a:r>
              <a:rPr sz="2500" b="0" dirty="0">
                <a:solidFill>
                  <a:srgbClr val="18394F"/>
                </a:solidFill>
                <a:latin typeface="Arial"/>
                <a:cs typeface="+mj-cs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cs typeface="+mj-cs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89356" y="17980309"/>
            <a:ext cx="10394087" cy="651563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DESIGN  • Parallel-group randomized controlled trial</a:t>
            </a:r>
          </a:p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SETTING  • Four trauma ICUs, southeastern Iran</a:t>
            </a:r>
          </a:p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SAMPLE  • 102 adults; GCS 9–13; 51 per group</a:t>
            </a:r>
          </a:p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INTERVENTION  • Nature-based guided imagery, 15–20 min, twice daily for 6 days</a:t>
            </a:r>
          </a:p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PRIMARY OUTCOME  • IC-RDOS respiratory distress score</a:t>
            </a:r>
          </a:p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SECONDARY OUTCOMES  • BPS, </a:t>
            </a:r>
            <a:r>
              <a:rPr sz="3200" dirty="0" err="1"/>
              <a:t>PaO</a:t>
            </a:r>
            <a:r>
              <a:rPr sz="3200" dirty="0"/>
              <a:t>₂, </a:t>
            </a:r>
            <a:r>
              <a:rPr sz="3200" dirty="0" err="1"/>
              <a:t>PaCO</a:t>
            </a:r>
            <a:r>
              <a:rPr sz="3200" dirty="0"/>
              <a:t>₂, HCO₃⁻, hemoglobin</a:t>
            </a:r>
          </a:p>
          <a:p>
            <a:pPr algn="l">
              <a:spcAft>
                <a:spcPts val="500"/>
              </a:spcAft>
              <a:defRPr sz="21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ANALYSIS  • Baseline and post-intervention comparisons using parametric/non-parametric tests; p &lt; 0.05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3161021" y="11176265"/>
            <a:ext cx="9144000" cy="533582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2400" b="0">
                <a:solidFill>
                  <a:srgbClr val="18394F"/>
                </a:solidFill>
                <a:latin typeface="Arial"/>
              </a:defRPr>
            </a:pPr>
            <a:r>
              <a:rPr dirty="0"/>
              <a:t>• </a:t>
            </a:r>
            <a:r>
              <a:rPr sz="3600" dirty="0"/>
              <a:t>Guided imagery was associated with significantly lower respiratory distress after 6 days.</a:t>
            </a:r>
          </a:p>
          <a:p>
            <a:pPr algn="l">
              <a:spcAft>
                <a:spcPts val="500"/>
              </a:spcAft>
              <a:defRPr sz="2400" b="0">
                <a:solidFill>
                  <a:srgbClr val="18394F"/>
                </a:solidFill>
                <a:latin typeface="Arial"/>
              </a:defRPr>
            </a:pPr>
            <a:r>
              <a:rPr sz="3600" dirty="0"/>
              <a:t>• Oxygenation (</a:t>
            </a:r>
            <a:r>
              <a:rPr sz="3600" dirty="0" err="1"/>
              <a:t>PaO</a:t>
            </a:r>
            <a:r>
              <a:rPr sz="3600" dirty="0"/>
              <a:t>₂) improved, while pain and hemoglobin changes were statistically significant but modest.</a:t>
            </a:r>
          </a:p>
          <a:p>
            <a:pPr algn="l">
              <a:spcAft>
                <a:spcPts val="500"/>
              </a:spcAft>
              <a:defRPr sz="2400" b="0">
                <a:solidFill>
                  <a:srgbClr val="18394F"/>
                </a:solidFill>
                <a:latin typeface="Arial"/>
              </a:defRPr>
            </a:pPr>
            <a:r>
              <a:rPr sz="3600" dirty="0"/>
              <a:t>• The intervention was feasible and well tolerated; larger multicenter trials are needed.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2393494" y="17998071"/>
            <a:ext cx="11064875" cy="5951373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>
              <a:spcAft>
                <a:spcPts val="500"/>
              </a:spcAft>
              <a:defRPr sz="2000" b="0">
                <a:solidFill>
                  <a:srgbClr val="18394F"/>
                </a:solidFill>
                <a:latin typeface="Arial"/>
              </a:defRPr>
            </a:pPr>
            <a:r>
              <a:rPr sz="3200" dirty="0"/>
              <a:t>1</a:t>
            </a:r>
            <a:r>
              <a:rPr lang="en-US" sz="3200" dirty="0"/>
              <a:t>. </a:t>
            </a:r>
            <a:r>
              <a:rPr lang="fa-IR" sz="3200" dirty="0">
                <a:solidFill>
                  <a:srgbClr val="18394F"/>
                </a:solidFill>
                <a:latin typeface="Arial"/>
              </a:rPr>
              <a:t>Demoule A, </a:t>
            </a:r>
            <a:r>
              <a:rPr lang="en-US" sz="3200" dirty="0">
                <a:solidFill>
                  <a:srgbClr val="18394F"/>
                </a:solidFill>
                <a:latin typeface="Arial"/>
              </a:rPr>
              <a:t>et al</a:t>
            </a:r>
            <a:r>
              <a:rPr lang="fa-IR" sz="3200" dirty="0">
                <a:solidFill>
                  <a:srgbClr val="18394F"/>
                </a:solidFill>
                <a:latin typeface="Arial"/>
              </a:rPr>
              <a:t>. Dyspnoea in acutely ill mechanically ventilated adult patients: an ERS/ESICM statement. Intensive Care Medicine. </a:t>
            </a:r>
            <a:r>
              <a:rPr lang="en-US" sz="3200" dirty="0">
                <a:solidFill>
                  <a:srgbClr val="18394F"/>
                </a:solidFill>
                <a:latin typeface="Arial"/>
              </a:rPr>
              <a:t>2024</a:t>
            </a:r>
          </a:p>
          <a:p>
            <a:pPr>
              <a:spcAft>
                <a:spcPts val="500"/>
              </a:spcAft>
              <a:defRPr sz="2000" b="0">
                <a:solidFill>
                  <a:srgbClr val="18394F"/>
                </a:solidFill>
                <a:latin typeface="Arial"/>
              </a:defRPr>
            </a:pPr>
            <a:r>
              <a:rPr lang="en-US" sz="3200" dirty="0">
                <a:solidFill>
                  <a:srgbClr val="18394F"/>
                </a:solidFill>
                <a:latin typeface="Arial"/>
              </a:rPr>
              <a:t>2. Gao, </a:t>
            </a:r>
            <a:r>
              <a:rPr lang="en-US" sz="3200" dirty="0" err="1">
                <a:solidFill>
                  <a:srgbClr val="18394F"/>
                </a:solidFill>
                <a:latin typeface="Arial"/>
              </a:rPr>
              <a:t>Beiyao</a:t>
            </a:r>
            <a:r>
              <a:rPr lang="en-US" sz="3200" dirty="0">
                <a:solidFill>
                  <a:srgbClr val="18394F"/>
                </a:solidFill>
                <a:latin typeface="Arial"/>
              </a:rPr>
              <a:t>, Wang, Siyuan and Jiang, Shan. "The occurrence mechanism, assessment, and non-pharmacological treatment of dyspnea" Medical Review, 2024</a:t>
            </a:r>
          </a:p>
          <a:p>
            <a:pPr>
              <a:spcAft>
                <a:spcPts val="500"/>
              </a:spcAft>
              <a:defRPr sz="2000" b="0">
                <a:solidFill>
                  <a:srgbClr val="18394F"/>
                </a:solidFill>
                <a:latin typeface="Arial"/>
              </a:defRPr>
            </a:pPr>
            <a:r>
              <a:rPr lang="en-US" sz="3200" dirty="0">
                <a:solidFill>
                  <a:srgbClr val="18394F"/>
                </a:solidFill>
                <a:latin typeface="Arial"/>
              </a:rPr>
              <a:t>3</a:t>
            </a:r>
            <a:r>
              <a:rPr lang="en-US" sz="4400" dirty="0">
                <a:solidFill>
                  <a:srgbClr val="18394F"/>
                </a:solidFill>
                <a:latin typeface="Arial"/>
              </a:rPr>
              <a:t>. </a:t>
            </a:r>
            <a:r>
              <a:rPr lang="fa-IR" sz="3200" dirty="0">
                <a:solidFill>
                  <a:srgbClr val="18394F"/>
                </a:solidFill>
                <a:latin typeface="Arial"/>
              </a:rPr>
              <a:t>Schwartzstein RM, Sturley R. Dyspnea and mechanical ventilation: applying physiology to Guide Therapy. Transactions of the American Clinical and Climatological Association. </a:t>
            </a:r>
            <a:r>
              <a:rPr lang="en-US" sz="3200" dirty="0">
                <a:solidFill>
                  <a:srgbClr val="18394F"/>
                </a:solidFill>
                <a:latin typeface="Arial"/>
              </a:rPr>
              <a:t>2023/</a:t>
            </a:r>
            <a:endParaRPr sz="3200" dirty="0"/>
          </a:p>
        </p:txBody>
      </p:sp>
      <p:sp>
        <p:nvSpPr>
          <p:cNvPr id="94" name="Rounded Rectangle 93"/>
          <p:cNvSpPr/>
          <p:nvPr/>
        </p:nvSpPr>
        <p:spPr>
          <a:xfrm>
            <a:off x="36667440" y="5303524"/>
            <a:ext cx="5486400" cy="1269754"/>
          </a:xfrm>
          <a:prstGeom prst="roundRect">
            <a:avLst/>
          </a:prstGeom>
          <a:solidFill>
            <a:srgbClr val="0384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FFFFFF"/>
                </a:solidFill>
                <a:latin typeface="Arial"/>
              </a:rPr>
              <a:t>102 TRAUMA ICU PATIENTS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36667440" y="6583680"/>
            <a:ext cx="2606040" cy="850392"/>
          </a:xfrm>
          <a:prstGeom prst="roundRect">
            <a:avLst/>
          </a:prstGeom>
          <a:solidFill>
            <a:srgbClr val="189D7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rial"/>
              </a:rPr>
              <a:t>GI n=51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39547800" y="6583680"/>
            <a:ext cx="2606040" cy="914398"/>
          </a:xfrm>
          <a:prstGeom prst="roundRect">
            <a:avLst/>
          </a:prstGeom>
          <a:solidFill>
            <a:srgbClr val="55606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Arial"/>
              </a:rPr>
              <a:t>CONTROL n=51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6667440" y="7498078"/>
            <a:ext cx="5486400" cy="1019233"/>
          </a:xfrm>
          <a:prstGeom prst="roundRect">
            <a:avLst/>
          </a:prstGeom>
          <a:solidFill>
            <a:srgbClr val="F2912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rial"/>
              </a:rPr>
              <a:t>15–20 min × 2/day × 6 days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36667440" y="8585847"/>
            <a:ext cx="2606040" cy="1044663"/>
          </a:xfrm>
          <a:prstGeom prst="roundRect">
            <a:avLst/>
          </a:prstGeom>
          <a:solidFill>
            <a:srgbClr val="0384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FFFFFF"/>
                </a:solidFill>
                <a:latin typeface="Arial"/>
              </a:rPr>
              <a:t>IC-RDOS ↓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39592449" y="8631552"/>
            <a:ext cx="2606040" cy="1044664"/>
          </a:xfrm>
          <a:prstGeom prst="roundRect">
            <a:avLst/>
          </a:prstGeom>
          <a:solidFill>
            <a:srgbClr val="189D7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 b="1" dirty="0" err="1">
                <a:solidFill>
                  <a:srgbClr val="FFFFFF"/>
                </a:solidFill>
                <a:latin typeface="Arial"/>
              </a:rPr>
              <a:t>PaO</a:t>
            </a:r>
            <a:r>
              <a:rPr sz="3200" b="1" dirty="0">
                <a:solidFill>
                  <a:srgbClr val="FFFFFF"/>
                </a:solidFill>
                <a:latin typeface="Arial"/>
              </a:rPr>
              <a:t>₂ ↑</a:t>
            </a:r>
          </a:p>
        </p:txBody>
      </p:sp>
      <p:sp>
        <p:nvSpPr>
          <p:cNvPr id="100" name="Right Arrow 99"/>
          <p:cNvSpPr/>
          <p:nvPr/>
        </p:nvSpPr>
        <p:spPr>
          <a:xfrm>
            <a:off x="39410640" y="6382512"/>
            <a:ext cx="91440" cy="137160"/>
          </a:xfrm>
          <a:prstGeom prst="rightArrow">
            <a:avLst/>
          </a:prstGeom>
          <a:solidFill>
            <a:srgbClr val="18394F"/>
          </a:solidFill>
          <a:ln>
            <a:solidFill>
              <a:srgbClr val="1839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ight Arrow 100"/>
          <p:cNvSpPr/>
          <p:nvPr/>
        </p:nvSpPr>
        <p:spPr>
          <a:xfrm>
            <a:off x="39410640" y="7296912"/>
            <a:ext cx="91440" cy="137160"/>
          </a:xfrm>
          <a:prstGeom prst="rightArrow">
            <a:avLst/>
          </a:prstGeom>
          <a:solidFill>
            <a:srgbClr val="18394F"/>
          </a:solidFill>
          <a:ln>
            <a:solidFill>
              <a:srgbClr val="1839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ight Arrow 101"/>
          <p:cNvSpPr/>
          <p:nvPr/>
        </p:nvSpPr>
        <p:spPr>
          <a:xfrm rot="5235908">
            <a:off x="39195229" y="8526780"/>
            <a:ext cx="576775" cy="279760"/>
          </a:xfrm>
          <a:prstGeom prst="rightArrow">
            <a:avLst/>
          </a:prstGeom>
          <a:solidFill>
            <a:srgbClr val="18394F"/>
          </a:solidFill>
          <a:ln>
            <a:solidFill>
              <a:srgbClr val="1839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ounded Rectangle 102"/>
          <p:cNvSpPr/>
          <p:nvPr/>
        </p:nvSpPr>
        <p:spPr>
          <a:xfrm>
            <a:off x="11521440" y="11475720"/>
            <a:ext cx="6309360" cy="2011680"/>
          </a:xfrm>
          <a:prstGeom prst="roundRect">
            <a:avLst/>
          </a:prstGeom>
          <a:solidFill>
            <a:srgbClr val="0384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rial"/>
              </a:rPr>
              <a:t>IC-RDOS respiratory distress</a:t>
            </a:r>
          </a:p>
          <a:p>
            <a:pPr algn="ctr"/>
            <a:r>
              <a:rPr sz="4000" b="1" dirty="0">
                <a:solidFill>
                  <a:srgbClr val="FFFFFF"/>
                </a:solidFill>
                <a:latin typeface="Arial"/>
              </a:rPr>
              <a:t>6.65 → 5.36</a:t>
            </a:r>
          </a:p>
          <a:p>
            <a:pPr algn="ctr"/>
            <a:r>
              <a:rPr sz="2400" dirty="0">
                <a:solidFill>
                  <a:srgbClr val="FFFFFF"/>
                </a:solidFill>
                <a:latin typeface="Arial"/>
              </a:rPr>
              <a:t>GI group; p &lt; 0.001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18150840" y="11475720"/>
            <a:ext cx="6309360" cy="2011680"/>
          </a:xfrm>
          <a:prstGeom prst="roundRect">
            <a:avLst/>
          </a:prstGeom>
          <a:solidFill>
            <a:srgbClr val="189D7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600" b="1" dirty="0">
                <a:solidFill>
                  <a:srgbClr val="FFFFFF"/>
                </a:solidFill>
                <a:latin typeface="Arial"/>
              </a:rPr>
              <a:t>Oxygenation (</a:t>
            </a:r>
            <a:r>
              <a:rPr sz="3600" b="1" dirty="0" err="1">
                <a:solidFill>
                  <a:srgbClr val="FFFFFF"/>
                </a:solidFill>
                <a:latin typeface="Arial"/>
              </a:rPr>
              <a:t>PaO</a:t>
            </a:r>
            <a:r>
              <a:rPr sz="3600" b="1" dirty="0">
                <a:solidFill>
                  <a:srgbClr val="FFFFFF"/>
                </a:solidFill>
                <a:latin typeface="Arial"/>
              </a:rPr>
              <a:t>₂)</a:t>
            </a:r>
          </a:p>
          <a:p>
            <a:pPr algn="ctr"/>
            <a:r>
              <a:rPr sz="4400" b="1" dirty="0">
                <a:solidFill>
                  <a:srgbClr val="FFFFFF"/>
                </a:solidFill>
                <a:latin typeface="Arial"/>
              </a:rPr>
              <a:t>62.6 → 73.8 mmHg</a:t>
            </a:r>
          </a:p>
          <a:p>
            <a:pPr algn="ctr"/>
            <a:r>
              <a:rPr sz="2800" dirty="0">
                <a:solidFill>
                  <a:srgbClr val="FFFFFF"/>
                </a:solidFill>
                <a:latin typeface="Arial"/>
              </a:rPr>
              <a:t>GI group; p &lt; 0.001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24780240" y="11475720"/>
            <a:ext cx="6309360" cy="2011680"/>
          </a:xfrm>
          <a:prstGeom prst="roundRect">
            <a:avLst/>
          </a:prstGeom>
          <a:solidFill>
            <a:srgbClr val="F2912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3600" b="1" dirty="0">
                <a:solidFill>
                  <a:srgbClr val="FFFFFF"/>
                </a:solidFill>
                <a:latin typeface="Arial"/>
              </a:rPr>
              <a:t>Pain (BPS)</a:t>
            </a:r>
          </a:p>
          <a:p>
            <a:pPr algn="ctr"/>
            <a:r>
              <a:rPr sz="4400" b="1" dirty="0">
                <a:solidFill>
                  <a:srgbClr val="FFFFFF"/>
                </a:solidFill>
                <a:latin typeface="Arial"/>
              </a:rPr>
              <a:t>4.23 → 3.68</a:t>
            </a:r>
          </a:p>
          <a:p>
            <a:pPr algn="ctr"/>
            <a:r>
              <a:rPr sz="2800" dirty="0">
                <a:solidFill>
                  <a:srgbClr val="FFFFFF"/>
                </a:solidFill>
                <a:latin typeface="Arial"/>
              </a:rPr>
              <a:t>GI group; p &lt; 0.001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1521440" y="13624560"/>
            <a:ext cx="6037784" cy="652486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8394F"/>
                </a:solidFill>
                <a:latin typeface="Arial"/>
              </a:defRPr>
            </a:pPr>
            <a:r>
              <a:rPr sz="2800" dirty="0"/>
              <a:t>IC-RDOS (lower = less distress)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11521440" y="14292072"/>
            <a:ext cx="5120640" cy="292608"/>
          </a:xfrm>
          <a:prstGeom prst="rect">
            <a:avLst/>
          </a:prstGeom>
          <a:solidFill>
            <a:srgbClr val="DC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11521440" y="14292072"/>
            <a:ext cx="4256532" cy="292608"/>
          </a:xfrm>
          <a:prstGeom prst="rect">
            <a:avLst/>
          </a:prstGeom>
          <a:solidFill>
            <a:srgbClr val="556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8"/>
          <p:cNvSpPr txBox="1"/>
          <p:nvPr/>
        </p:nvSpPr>
        <p:spPr>
          <a:xfrm>
            <a:off x="16733520" y="14218920"/>
            <a:ext cx="2334464" cy="46782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556069"/>
                </a:solidFill>
                <a:latin typeface="Arial"/>
              </a:defRPr>
            </a:pPr>
            <a:r>
              <a:rPr dirty="0"/>
              <a:t>6.65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11521440" y="14721840"/>
            <a:ext cx="5120640" cy="292608"/>
          </a:xfrm>
          <a:prstGeom prst="rect">
            <a:avLst/>
          </a:prstGeom>
          <a:solidFill>
            <a:srgbClr val="DC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11521440" y="14721840"/>
            <a:ext cx="3430828" cy="292608"/>
          </a:xfrm>
          <a:prstGeom prst="rect">
            <a:avLst/>
          </a:prstGeom>
          <a:solidFill>
            <a:srgbClr val="0384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TextBox 111"/>
          <p:cNvSpPr txBox="1"/>
          <p:nvPr/>
        </p:nvSpPr>
        <p:spPr>
          <a:xfrm>
            <a:off x="16733520" y="14648688"/>
            <a:ext cx="1234440" cy="41148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0384E9"/>
                </a:solidFill>
                <a:latin typeface="Arial"/>
              </a:defRPr>
            </a:pPr>
            <a:r>
              <a:t>5.36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1475719" y="14200632"/>
            <a:ext cx="548640" cy="36576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556069"/>
                </a:solidFill>
                <a:latin typeface="Arial"/>
              </a:defRPr>
            </a:pPr>
            <a:r>
              <a:t>Pre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11475719" y="14630400"/>
            <a:ext cx="548640" cy="36576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0384E9"/>
                </a:solidFill>
                <a:latin typeface="Arial"/>
              </a:defRPr>
            </a:pPr>
            <a:r>
              <a:t>Post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8109693" y="13606527"/>
            <a:ext cx="5120640" cy="652486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8394F"/>
                </a:solidFill>
                <a:latin typeface="Arial"/>
              </a:defRPr>
            </a:pPr>
            <a:r>
              <a:rPr sz="2800" dirty="0" err="1"/>
              <a:t>PaO</a:t>
            </a:r>
            <a:r>
              <a:rPr sz="2800" dirty="0"/>
              <a:t>₂ (mmHg)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8150840" y="14292072"/>
            <a:ext cx="5120640" cy="292608"/>
          </a:xfrm>
          <a:prstGeom prst="rect">
            <a:avLst/>
          </a:prstGeom>
          <a:solidFill>
            <a:srgbClr val="DC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Rectangle 116"/>
          <p:cNvSpPr/>
          <p:nvPr/>
        </p:nvSpPr>
        <p:spPr>
          <a:xfrm>
            <a:off x="18150840" y="14292072"/>
            <a:ext cx="3561689" cy="292608"/>
          </a:xfrm>
          <a:prstGeom prst="rect">
            <a:avLst/>
          </a:prstGeom>
          <a:solidFill>
            <a:srgbClr val="556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23362920" y="14218920"/>
            <a:ext cx="1234440" cy="41148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556069"/>
                </a:solidFill>
                <a:latin typeface="Arial"/>
              </a:defRPr>
            </a:pPr>
            <a:r>
              <a:t>62.6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18150840" y="14721840"/>
            <a:ext cx="5120640" cy="292608"/>
          </a:xfrm>
          <a:prstGeom prst="rect">
            <a:avLst/>
          </a:prstGeom>
          <a:solidFill>
            <a:srgbClr val="DC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18150840" y="14721840"/>
            <a:ext cx="4198924" cy="292608"/>
          </a:xfrm>
          <a:prstGeom prst="rect">
            <a:avLst/>
          </a:prstGeom>
          <a:solidFill>
            <a:srgbClr val="189D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TextBox 120"/>
          <p:cNvSpPr txBox="1"/>
          <p:nvPr/>
        </p:nvSpPr>
        <p:spPr>
          <a:xfrm>
            <a:off x="23362920" y="14648688"/>
            <a:ext cx="1234440" cy="41148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189D74"/>
                </a:solidFill>
                <a:latin typeface="Arial"/>
              </a:defRPr>
            </a:pPr>
            <a:r>
              <a:t>73.8 mmHg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8105120" y="14200632"/>
            <a:ext cx="548640" cy="36576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556069"/>
                </a:solidFill>
                <a:latin typeface="Arial"/>
              </a:defRPr>
            </a:pPr>
            <a:r>
              <a:t>Pre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8105120" y="14630400"/>
            <a:ext cx="548640" cy="36576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189D74"/>
                </a:solidFill>
                <a:latin typeface="Arial"/>
              </a:defRPr>
            </a:pPr>
            <a:r>
              <a:t>Post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24716233" y="13639586"/>
            <a:ext cx="5120640" cy="652486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800" b="1">
                <a:solidFill>
                  <a:srgbClr val="18394F"/>
                </a:solidFill>
                <a:latin typeface="Arial"/>
              </a:defRPr>
            </a:pPr>
            <a:r>
              <a:rPr sz="2800" dirty="0"/>
              <a:t>BPS (lower = less pain)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24780240" y="14292072"/>
            <a:ext cx="5120640" cy="292608"/>
          </a:xfrm>
          <a:prstGeom prst="rect">
            <a:avLst/>
          </a:prstGeom>
          <a:solidFill>
            <a:srgbClr val="DC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Rectangle 125"/>
          <p:cNvSpPr/>
          <p:nvPr/>
        </p:nvSpPr>
        <p:spPr>
          <a:xfrm>
            <a:off x="24780240" y="14292072"/>
            <a:ext cx="3610051" cy="292608"/>
          </a:xfrm>
          <a:prstGeom prst="rect">
            <a:avLst/>
          </a:prstGeom>
          <a:solidFill>
            <a:srgbClr val="556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TextBox 126"/>
          <p:cNvSpPr txBox="1"/>
          <p:nvPr/>
        </p:nvSpPr>
        <p:spPr>
          <a:xfrm>
            <a:off x="29992320" y="14218920"/>
            <a:ext cx="1234440" cy="41148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556069"/>
                </a:solidFill>
                <a:latin typeface="Arial"/>
              </a:defRPr>
            </a:pPr>
            <a:r>
              <a:t>4.23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24780240" y="14721840"/>
            <a:ext cx="5120640" cy="292608"/>
          </a:xfrm>
          <a:prstGeom prst="rect">
            <a:avLst/>
          </a:prstGeom>
          <a:solidFill>
            <a:srgbClr val="DCE4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Rectangle 128"/>
          <p:cNvSpPr/>
          <p:nvPr/>
        </p:nvSpPr>
        <p:spPr>
          <a:xfrm>
            <a:off x="24780240" y="14721840"/>
            <a:ext cx="3140659" cy="292608"/>
          </a:xfrm>
          <a:prstGeom prst="rect">
            <a:avLst/>
          </a:prstGeom>
          <a:solidFill>
            <a:srgbClr val="F291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29992320" y="14648688"/>
            <a:ext cx="1234440" cy="41148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600" b="0">
                <a:solidFill>
                  <a:srgbClr val="F29124"/>
                </a:solidFill>
                <a:latin typeface="Arial"/>
              </a:defRPr>
            </a:pPr>
            <a:r>
              <a:t>3.68 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4734520" y="14200632"/>
            <a:ext cx="548640" cy="36576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556069"/>
                </a:solidFill>
                <a:latin typeface="Arial"/>
              </a:defRPr>
            </a:pPr>
            <a:r>
              <a:t>Pre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24734520" y="14630400"/>
            <a:ext cx="548640" cy="365760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300" b="0">
                <a:solidFill>
                  <a:srgbClr val="F29124"/>
                </a:solidFill>
                <a:latin typeface="Arial"/>
              </a:defRPr>
            </a:pPr>
            <a:r>
              <a:t>Post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1556326" y="15594743"/>
            <a:ext cx="19568160" cy="2068259"/>
          </a:xfrm>
          <a:prstGeom prst="rect">
            <a:avLst/>
          </a:prstGeom>
          <a:noFill/>
        </p:spPr>
        <p:txBody>
          <a:bodyPr wrap="square" lIns="109728" tIns="109728" rIns="109728" bIns="109728">
            <a:spAutoFit/>
          </a:bodyPr>
          <a:lstStyle/>
          <a:p>
            <a:pPr algn="l">
              <a:spcAft>
                <a:spcPts val="500"/>
              </a:spcAft>
              <a:defRPr sz="1900" b="0">
                <a:solidFill>
                  <a:srgbClr val="18394F"/>
                </a:solidFill>
                <a:latin typeface="Arial"/>
              </a:defRPr>
            </a:pPr>
            <a:r>
              <a:rPr sz="4000" dirty="0"/>
              <a:t>Other findings: </a:t>
            </a:r>
            <a:r>
              <a:rPr sz="4000" dirty="0" err="1"/>
              <a:t>PaCO</a:t>
            </a:r>
            <a:r>
              <a:rPr sz="4000" dirty="0"/>
              <a:t>₂ decreased within the GI group but was not significantly different between groups (p = 0.35). HCO₃⁻ and hemoglobin showed significant between-group post-test differences.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640079" y="5074920"/>
            <a:ext cx="4993639" cy="3977640"/>
          </a:xfrm>
          <a:prstGeom prst="roundRect">
            <a:avLst/>
          </a:prstGeom>
          <a:solidFill>
            <a:srgbClr val="0384E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 b="1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4D162C-2495-AE22-4136-7A3996E09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" y="4847875"/>
            <a:ext cx="5794414" cy="478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</TotalTime>
  <Words>547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Nazanin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atena shojaie</cp:lastModifiedBy>
  <cp:revision>28</cp:revision>
  <dcterms:created xsi:type="dcterms:W3CDTF">2026-09-07T19:22:54Z</dcterms:created>
  <dcterms:modified xsi:type="dcterms:W3CDTF">2026-09-30T14:45:12Z</dcterms:modified>
</cp:coreProperties>
</file>