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9" d="100"/>
          <a:sy n="19" d="100"/>
        </p:scale>
        <p:origin x="8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5423" y="4358322"/>
            <a:ext cx="33925733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/>
            <a:r>
              <a:rPr lang="ar-SA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سالمندی و تغییرات نوروگلیال در هیپوکمپ</a:t>
            </a:r>
            <a:endParaRPr lang="en-US" sz="6000" b="1" dirty="0">
              <a:latin typeface="Times New Roman" panose="02020603050405020304" pitchFamily="18" charset="0"/>
              <a:ea typeface="Times New Roman" panose="02020603050405020304" pitchFamily="18" charset="0"/>
              <a:cs typeface="B Titr" panose="00000700000000000000" pitchFamily="2" charset="-78"/>
            </a:endParaRPr>
          </a:p>
          <a:p>
            <a:pPr algn="ctr" rtl="1"/>
            <a:r>
              <a:rPr lang="ar-SA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 مطالعه‌ای در ناحیه</a:t>
            </a:r>
            <a:r>
              <a:rPr lang="en-US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 CA1 (Cornu </a:t>
            </a:r>
            <a:r>
              <a:rPr lang="en-US" sz="6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Ammonis</a:t>
            </a:r>
            <a:r>
              <a:rPr lang="en-US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 1)</a:t>
            </a:r>
            <a:r>
              <a:rPr lang="ar-SA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در مدل پیری القاشده با دی گالاکتوز</a:t>
            </a:r>
            <a:endParaRPr lang="en-US" sz="60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3278" y="4599236"/>
            <a:ext cx="3336646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Code:1667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466593" y="6944582"/>
            <a:ext cx="36576000" cy="489980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algn="ctr" rtl="1">
              <a:buNone/>
            </a:pPr>
            <a:r>
              <a:rPr lang="fa-IR" sz="4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سحر محمدعلی پور(</a:t>
            </a:r>
            <a:r>
              <a:rPr lang="en-US" sz="4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1</a:t>
            </a:r>
            <a:r>
              <a:rPr lang="fa-IR" sz="4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)، محمدرضا پریانی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(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2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)</a:t>
            </a:r>
            <a:r>
              <a:rPr lang="fa-IR" sz="4000" b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*</a:t>
            </a:r>
            <a:r>
              <a:rPr lang="fa-IR" sz="4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حسین اریک آغاجی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(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3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)</a:t>
            </a:r>
            <a:r>
              <a:rPr lang="fa-IR" sz="4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لیلا عینی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(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4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)</a:t>
            </a:r>
            <a:r>
              <a:rPr lang="fa-IR" sz="4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</a:t>
            </a:r>
            <a:endParaRPr lang="en-US" sz="4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742950" indent="-742950" algn="ctr" rtl="1">
              <a:buAutoNum type="arabicParenBoth"/>
            </a:pPr>
            <a:r>
              <a:rPr lang="ar-S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گروه علوم پایه دامپزشکی، واحد علوم و تحقیقات، دانشگاه آزاد اسلامی، تهران، ایران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.</a:t>
            </a:r>
            <a:r>
              <a:rPr lang="en-US" sz="4000" b="1" dirty="0">
                <a:effectLst/>
                <a:latin typeface="B Zar" panose="00000400000000000000" pitchFamily="2" charset="-78"/>
                <a:ea typeface="Times New Roman" panose="02020603050405020304" pitchFamily="18" charset="0"/>
              </a:rPr>
              <a:t> </a:t>
            </a:r>
          </a:p>
          <a:p>
            <a:pPr marL="742950" indent="-742950" algn="ctr" rtl="1">
              <a:buAutoNum type="arabicParenBoth"/>
            </a:pPr>
            <a:r>
              <a:rPr lang="ar-S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گروه علوم پایه دامپزشکی، واحد کرج، دانشگاه آزاد اسلامی، کرج، ایران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.</a:t>
            </a:r>
            <a:r>
              <a:rPr lang="en-US" sz="4000" b="1" dirty="0">
                <a:effectLst/>
                <a:latin typeface="B Zar" panose="00000400000000000000" pitchFamily="2" charset="-78"/>
                <a:ea typeface="Times New Roman" panose="02020603050405020304" pitchFamily="18" charset="0"/>
              </a:rPr>
              <a:t> </a:t>
            </a:r>
          </a:p>
          <a:p>
            <a:pPr marL="742950" indent="-742950" algn="ctr" rtl="1">
              <a:buAutoNum type="arabicParenBoth"/>
            </a:pPr>
            <a:r>
              <a:rPr lang="fa-IR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و </a:t>
            </a: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(4)</a:t>
            </a:r>
            <a:r>
              <a:rPr lang="ar-SA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گروه علوم پایه دامپزشکی، واحد علوم و تحقیقات، دانشگاه آزاد اسلامی، تهران، ایران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.</a:t>
            </a:r>
            <a:r>
              <a:rPr lang="en-US" sz="4000" b="1" dirty="0">
                <a:effectLst/>
                <a:latin typeface="B Zar" panose="00000400000000000000" pitchFamily="2" charset="-78"/>
                <a:ea typeface="Times New Roman" panose="02020603050405020304" pitchFamily="18" charset="0"/>
              </a:rPr>
              <a:t> 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6" y="10083941"/>
            <a:ext cx="9461155" cy="944139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4795" y="10050327"/>
            <a:ext cx="17318883" cy="944139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4451" y="10050327"/>
            <a:ext cx="14085474" cy="1025418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24" y="18276489"/>
            <a:ext cx="9516768" cy="944139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4451" y="16268721"/>
            <a:ext cx="14400260" cy="1061416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331035" y="11271576"/>
            <a:ext cx="9516768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جمع‌بندی پاتولوژی: 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مدل دی‌گالاکتوز با برهم‌زدن تعادل گلیال (افزایش آستروگلیوز و میکروگلیوز همراه با افت الیگودندروسیت‌ها) پاتولوژی سالمندی را بازسازی می‌کند.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نقش ناحیه</a:t>
            </a:r>
            <a:r>
              <a:rPr lang="en-US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CA1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: 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بازآرایی گلیال نقش کلیدی در اختلالات انعطاف‌پذیری سیناپسی و افت حافظه دارد.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دیدگاه درمانی و کاربردی: 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حفاظت از ساختار و تعادل شبکه نوروگلیال یک هدف دارویی حیاتی است؛</a:t>
            </a:r>
          </a:p>
          <a:p>
            <a:pPr algn="just" rtl="1">
              <a:spcBef>
                <a:spcPts val="600"/>
              </a:spcBef>
              <a:spcAft>
                <a:spcPts val="600"/>
              </a:spcAft>
            </a:pP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بنابراین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بهره‌گیری از مداخلات آنتی‌اکسیدانی و ترکیبات محافظت‌کننده عصبی </a:t>
            </a:r>
            <a:r>
              <a:rPr lang="en-US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(Neuroprotective)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راهکاری نوید بخش برای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مهار التهاب عصبی 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کاهش عوارض سالمندی مغز </a:t>
            </a: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 شمار می‌رود.</a:t>
            </a:r>
            <a:endParaRPr lang="en-US" sz="36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28731897" y="11343782"/>
            <a:ext cx="14085473" cy="478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>
              <a:spcBef>
                <a:spcPts val="1000"/>
              </a:spcBef>
              <a:spcAft>
                <a:spcPts val="1000"/>
              </a:spcAft>
            </a:pPr>
            <a:r>
              <a:rPr lang="fa-IR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سالمندی مغز 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با تغییرات ساختاری-عملکردی و افزایش استرس اکسیداتیو در </a:t>
            </a:r>
            <a:r>
              <a:rPr lang="fa-IR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هیپوکامپ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همراه است؛ </a:t>
            </a:r>
            <a:endParaRPr lang="en-US" sz="3400" dirty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just" rtl="1">
              <a:spcBef>
                <a:spcPts val="1000"/>
              </a:spcBef>
              <a:spcAft>
                <a:spcPts val="1000"/>
              </a:spcAft>
            </a:pP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ناحیه </a:t>
            </a:r>
            <a:r>
              <a:rPr lang="en-US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CA1</a:t>
            </a:r>
            <a:r>
              <a:rPr lang="en-US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به دلیل نقش محوری در حافظه تداعی‌گر و فضایی، حساسیت و آسیب‌پذیری بالایی دارد.</a:t>
            </a:r>
            <a:endParaRPr lang="en-US" sz="3400" dirty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just" rtl="1">
              <a:spcBef>
                <a:spcPts val="1000"/>
              </a:spcBef>
              <a:spcAft>
                <a:spcPts val="1000"/>
              </a:spcAft>
            </a:pP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سلول‌های </a:t>
            </a:r>
            <a:r>
              <a:rPr lang="fa-IR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گلیال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(</a:t>
            </a:r>
            <a:r>
              <a:rPr lang="fa-IR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آستروسیت‌ها، میکروگلیا و الیگودندروسیت‌ها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) نقش کلیدی در حفظ همئوستاز بافتی، تنظیم سیناپسی، دفاع ایمنی و تشکیل و نگهداری غلاف میلین ایفا می‌کنند.</a:t>
            </a:r>
            <a:endParaRPr lang="en-US" sz="3400" dirty="0">
              <a:solidFill>
                <a:prstClr val="black"/>
              </a:solidFill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algn="just" rtl="1">
              <a:spcBef>
                <a:spcPts val="1000"/>
              </a:spcBef>
              <a:spcAft>
                <a:spcPts val="1000"/>
              </a:spcAft>
            </a:pP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مواجهه مزمن با </a:t>
            </a:r>
            <a:r>
              <a:rPr lang="fa-IR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دی گالاکتوز</a:t>
            </a:r>
            <a:r>
              <a:rPr lang="en-US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به‌عنوان یک </a:t>
            </a:r>
            <a:r>
              <a:rPr lang="fa-IR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مدل معتبر پیری 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تسریع‌شده می باشد.</a:t>
            </a:r>
          </a:p>
          <a:p>
            <a:pPr algn="just" rtl="1">
              <a:spcBef>
                <a:spcPts val="1000"/>
              </a:spcBef>
              <a:spcAft>
                <a:spcPts val="1000"/>
              </a:spcAft>
            </a:pPr>
            <a:r>
              <a:rPr lang="fa-IR" sz="3400" b="1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هدف مطالعه: 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بررسی کمی و هیستومورفومتریک تغییرات جمعیت‌های گلیال در زیرناحیه </a:t>
            </a:r>
            <a:r>
              <a:rPr lang="en-US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CA1 </a:t>
            </a:r>
            <a:r>
              <a:rPr lang="fa-IR" sz="34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هیپوکامپ در مدل پیری تجربی با دی گالاکتوز.</a:t>
            </a:r>
            <a:endParaRPr kumimoji="0" lang="fa-IR" sz="34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200"/>
            <a:ext cx="65" cy="1487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7789358" y="16572459"/>
            <a:ext cx="96787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نکات کلیدی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:تعداد سلول‌های دارای خصوصیات آستروسیتی در گروه القای پیری افزایش معنی‌داری یافت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(P&lt;0.01)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جمعیت میکروگلیا افزایش معنی‌دار نشان داد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(P&lt;0.05)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مقابل، جمعیت سلول‌های الیگودندروگلیال کاهش آماری معنی‌داری را تجربه کرد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(P&lt;0.05)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1760" y="11322527"/>
            <a:ext cx="16756640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جدول تغییرات جمعیت سلول‌های گلیال در ناحیه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CA1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(میانگین ± انحراف معیار):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* P &lt; 0.05، ** P &lt; 0.01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مقایسه با گروه کنترل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(Mean ± SEM)</a:t>
            </a: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  <a:sym typeface="Times New Roman"/>
            </a:endParaRP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77703" y="20055841"/>
            <a:ext cx="5831471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تصاویر میکروسکوپی لامهای بافت شناسی هیپوکمپ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مقاطع </a:t>
            </a:r>
            <a:r>
              <a:rPr lang="en-US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CA1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 بزرگنمایی 40× که فلش‌ها به هسته سلول‌های گلیال اشاره می‌کنند:</a:t>
            </a:r>
          </a:p>
          <a:p>
            <a:pPr lvl="0" algn="just" rtl="1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هسته گرد و با هاله روشن ← الیگودندروسیت</a:t>
            </a:r>
          </a:p>
          <a:p>
            <a:pPr lvl="0" algn="just" rtl="1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هسته بیضی وکروماتین باز ← آستروسیت</a:t>
            </a:r>
          </a:p>
          <a:p>
            <a:pPr lvl="0" algn="just" rtl="1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هسته میله‌ای/کشیده تیره ← میکروگلیا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2215" y="19306104"/>
            <a:ext cx="95117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Lei M, et al. Impairments of astrocytes are involved in the d-galactose-induced brain aging.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Biochem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Biophys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Res Commun. 2008;369(4):1082–7.</a:t>
            </a: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Shwe T, et al. Role of D-galactose-induced brain aging and its potential used for therapeutic interventions. Exp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Gerontol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2018;101:13–36.</a:t>
            </a: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Allen NJ, Lyons DA. Glia as architects of central nervous system formation and function. Science. 2018;362(6411):181–5.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69C1C26-9311-4912-05D0-D5F358F554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593801"/>
              </p:ext>
            </p:extLst>
          </p:nvPr>
        </p:nvGraphicFramePr>
        <p:xfrm>
          <a:off x="18299097" y="12039106"/>
          <a:ext cx="9101945" cy="309183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117611">
                  <a:extLst>
                    <a:ext uri="{9D8B030D-6E8A-4147-A177-3AD203B41FA5}">
                      <a16:colId xmlns:a16="http://schemas.microsoft.com/office/drawing/2014/main" val="1865357021"/>
                    </a:ext>
                  </a:extLst>
                </a:gridCol>
                <a:gridCol w="3115666">
                  <a:extLst>
                    <a:ext uri="{9D8B030D-6E8A-4147-A177-3AD203B41FA5}">
                      <a16:colId xmlns:a16="http://schemas.microsoft.com/office/drawing/2014/main" val="940762930"/>
                    </a:ext>
                  </a:extLst>
                </a:gridCol>
                <a:gridCol w="2868668">
                  <a:extLst>
                    <a:ext uri="{9D8B030D-6E8A-4147-A177-3AD203B41FA5}">
                      <a16:colId xmlns:a16="http://schemas.microsoft.com/office/drawing/2014/main" val="1727331763"/>
                    </a:ext>
                  </a:extLst>
                </a:gridCol>
              </a:tblGrid>
              <a:tr h="1222564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3200" dirty="0">
                          <a:effectLst/>
                        </a:rPr>
                        <a:t>             </a:t>
                      </a:r>
                      <a:r>
                        <a:rPr lang="fa-IR" sz="3200" dirty="0">
                          <a:effectLst/>
                        </a:rPr>
                        <a:t>گروه ها</a:t>
                      </a:r>
                      <a:endParaRPr lang="en-US" sz="3200" dirty="0">
                        <a:effectLst/>
                      </a:endParaRPr>
                    </a:p>
                    <a:p>
                      <a:pPr marL="0" marR="0" algn="ctr" rtl="1">
                        <a:buNone/>
                      </a:pPr>
                      <a:r>
                        <a:rPr lang="fa-IR" sz="3200" dirty="0">
                          <a:effectLst/>
                        </a:rPr>
                        <a:t>تعدادسلول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3200" dirty="0">
                          <a:effectLst/>
                        </a:rPr>
                        <a:t>Control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3200" dirty="0">
                          <a:effectLst/>
                        </a:rPr>
                        <a:t>D-gal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6064748"/>
                  </a:ext>
                </a:extLst>
              </a:tr>
              <a:tr h="60129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3200" dirty="0">
                          <a:effectLst/>
                        </a:rPr>
                        <a:t>آستروسیت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3200" dirty="0">
                          <a:effectLst/>
                        </a:rPr>
                        <a:t>4/0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±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6/</a:t>
                      </a:r>
                      <a:r>
                        <a:rPr lang="fa-IR" sz="3200" dirty="0">
                          <a:effectLst/>
                        </a:rPr>
                        <a:t>5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3200" dirty="0">
                          <a:effectLst/>
                        </a:rPr>
                        <a:t>**3/0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±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8/</a:t>
                      </a:r>
                      <a:r>
                        <a:rPr lang="fa-IR" sz="3200" dirty="0">
                          <a:effectLst/>
                        </a:rPr>
                        <a:t>7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1202116"/>
                  </a:ext>
                </a:extLst>
              </a:tr>
              <a:tr h="63399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3200">
                          <a:effectLst/>
                        </a:rPr>
                        <a:t>اولیگودندروسیت</a:t>
                      </a:r>
                      <a:endParaRPr lang="en-US" sz="3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3200" dirty="0">
                          <a:effectLst/>
                        </a:rPr>
                        <a:t>3/0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±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8/</a:t>
                      </a:r>
                      <a:r>
                        <a:rPr lang="fa-IR" sz="3200" dirty="0">
                          <a:effectLst/>
                        </a:rPr>
                        <a:t>3  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3200" dirty="0">
                          <a:effectLst/>
                        </a:rPr>
                        <a:t>*2/0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±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8/1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84027534"/>
                  </a:ext>
                </a:extLst>
              </a:tr>
              <a:tr h="63399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fa-IR" sz="3200" dirty="0">
                          <a:effectLst/>
                        </a:rPr>
                        <a:t>میکروگلی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3200" dirty="0">
                          <a:effectLst/>
                        </a:rPr>
                        <a:t>3/0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±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0/</a:t>
                      </a:r>
                      <a:r>
                        <a:rPr lang="fa-IR" sz="3200" dirty="0">
                          <a:effectLst/>
                        </a:rPr>
                        <a:t>2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ar-SA" sz="3200" dirty="0">
                          <a:effectLst/>
                        </a:rPr>
                        <a:t>*2/0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±</a:t>
                      </a:r>
                      <a:r>
                        <a:rPr lang="fa-IR" sz="3200" dirty="0">
                          <a:effectLst/>
                        </a:rPr>
                        <a:t> </a:t>
                      </a:r>
                      <a:r>
                        <a:rPr lang="ar-SA" sz="3200" dirty="0">
                          <a:effectLst/>
                        </a:rPr>
                        <a:t>8/</a:t>
                      </a:r>
                      <a:r>
                        <a:rPr lang="fa-IR" sz="3200" dirty="0">
                          <a:effectLst/>
                        </a:rPr>
                        <a:t>2</a:t>
                      </a:r>
                      <a:endParaRPr lang="en-US" sz="3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7647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819BC6CE-B8AF-FB9F-A698-7A07E0B58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970" y="11271576"/>
            <a:ext cx="5449523" cy="40627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CD943F-75B3-0A2B-FE14-5D98B2F6C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6108" y="15588334"/>
            <a:ext cx="5449523" cy="41338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630748-5FAD-9D47-A4AE-0E5C31433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64451" y="17646199"/>
            <a:ext cx="14671965" cy="616795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819765-51EF-CC7F-0414-52CB582E5A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03362" y="19539037"/>
            <a:ext cx="9366901" cy="41338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EB9032B-D56D-5A56-516A-AAC33617E8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87670" y="4186678"/>
            <a:ext cx="5753821" cy="575382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00205B1-42F4-94C0-4C85-272BE09702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6705" y="4645974"/>
            <a:ext cx="3695185" cy="37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720</TotalTime>
  <Words>532</Words>
  <Application>Microsoft Office PowerPoint</Application>
  <PresentationFormat>Custom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Zar</vt:lpstr>
      <vt:lpstr>Calibri</vt:lpstr>
      <vt:lpstr>Calibri Light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FaraCom</cp:lastModifiedBy>
  <cp:revision>36</cp:revision>
  <dcterms:created xsi:type="dcterms:W3CDTF">2026-09-07T19:22:54Z</dcterms:created>
  <dcterms:modified xsi:type="dcterms:W3CDTF">2026-10-12T15:41:30Z</dcterms:modified>
</cp:coreProperties>
</file>