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002060"/>
    <a:srgbClr val="AB5BD8"/>
    <a:srgbClr val="D4EEFA"/>
    <a:srgbClr val="B78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291" autoAdjust="0"/>
  </p:normalViewPr>
  <p:slideViewPr>
    <p:cSldViewPr snapToGrid="0">
      <p:cViewPr>
        <p:scale>
          <a:sx n="25" d="100"/>
          <a:sy n="25" d="100"/>
        </p:scale>
        <p:origin x="42" y="-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7A9F3C6D-8BB2-40D6-8F37-3AF12DDA2B44}" type="datetimeFigureOut">
              <a:rPr lang="fa-IR" smtClean="0"/>
              <a:t>01/05/1448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085EEF11-A98A-4DDD-A63F-952DA0C3B49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80680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EEF11-A98A-4DDD-A63F-952DA0C3B49D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869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CCEC949-BA7E-940E-C2A6-7C2914B66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1795" y="12838609"/>
            <a:ext cx="13472015" cy="89133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1E4355-85FB-94E8-C2B5-2423D011E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2" y="14498868"/>
            <a:ext cx="8391974" cy="5494350"/>
          </a:xfrm>
          <a:prstGeom prst="rect">
            <a:avLst/>
          </a:prstGeom>
        </p:spPr>
      </p:pic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9486" y="5221053"/>
            <a:ext cx="36575999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Interpersonal Ageism to Functional Decline: A Review of How Age-Based Social Judgments and Expectations Shape Self-Efficacy, Behavior, and Functional Ability in Older Adults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046142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Code:1477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7667537"/>
            <a:ext cx="36576000" cy="238834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Mohammad Hossein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Ghasri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Khouzani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(1), Samira Shariati Najafabadi (1,2)</a:t>
            </a:r>
          </a:p>
          <a:p>
            <a:pPr marL="514350" indent="-514350" algn="ctr"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Department of Medicine,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Na.C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., Islamic Azad University, Najafabad, Iran</a:t>
            </a:r>
          </a:p>
          <a:p>
            <a:pPr marL="514350" indent="-514350" algn="ctr">
              <a:buFont typeface="Arial" pitchFamily="34" charset="0"/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Clinical Research Development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Na.C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., Islamic Azad University, Najafabad, Iran </a:t>
            </a: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9837857"/>
            <a:ext cx="8683983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2360" y="9915112"/>
            <a:ext cx="23186266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89482" y="9995649"/>
            <a:ext cx="8574741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20304787"/>
            <a:ext cx="8683983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17399" y="15873976"/>
            <a:ext cx="8574741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0928464"/>
            <a:ext cx="86839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Ageism refers to discrimination against older adults, with age-related stereotypes representing main cognitive component. Negative age stereotypes portray aging as a period of declining memory, cognition, and physical competence (1). This study reviews the influence of interpersonal ageism on older adults.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4353441" y="11233696"/>
            <a:ext cx="857474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Interpersonal ageism and socially prescribed age expectations can contribute to the internalization of negative age-related beliefs, consequently reducing self-efficacy and cognitive and physical functioning in older adults, with potential consequences for health and longevity. Therefore, it is essential to change societal perceptions of aging and promote a more realistic view of aging.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4474519" y="17109044"/>
            <a:ext cx="8517621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	Rasset P, Mange J,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Augustinova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M. What do we really know about age-related stereotypes and well-being of older adults? A commentary on the state of the art. Frontiers in Psychology. 2024;15:1358403.</a:t>
            </a:r>
          </a:p>
          <a:p>
            <a:pPr marL="514350" indent="-514350" algn="just">
              <a:buAutoNum type="arabicPeriod" startAt="2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Lamont RA, Swift HJ, Abrams D. A review and meta-analysis of age-based stereotype threat: negative stereotypes, not facts, do the damage. Psychology and aging. 2015;30(1):180.</a:t>
            </a:r>
          </a:p>
          <a:p>
            <a:pPr marL="514350" indent="-514350" algn="just">
              <a:buFontTx/>
              <a:buAutoNum type="arabicPeriod" startAt="2"/>
            </a:pPr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Marques S, Mariano J, Mendonça J, De Tavernier W, Hess M, Naegele L, et al. Determinants of ageism against older adults: A systematic review. International journal of environmental research and public health. 2020;17(7):2560.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66" y="21489657"/>
            <a:ext cx="8683984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review was conducted by searching major scientific databases, such as PubMed, for literature published up to June 2026. The search strategy combined keywords related to ageism, stereotyping, self-efficacy, social behavior, aging.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1659" y="10936562"/>
            <a:ext cx="23226967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fa-IR" sz="3200" dirty="0">
                <a:solidFill>
                  <a:srgbClr val="000001"/>
                </a:solidFill>
                <a:latin typeface="Times New Roman"/>
                <a:cs typeface="Times New Roman"/>
              </a:rPr>
              <a:t>Older adults may internalize negative age stereotypes, which can undermine self-efficacy, health behaviors, cognitive and physical functioning, and everyday activities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 (2).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Times New Roman"/>
              </a:rPr>
              <a:t>Interpersonal ageism may further reinforce these effects. Negative social stereotypes can cause significantly greater harm to older adults functional performance than presenting fact-based, realistic information about aging, potentially affecting functional recovery and longevity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 (3)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Times New Roman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2E6BA1-AFE5-8E23-2FFC-B98D36DCA50B}"/>
              </a:ext>
            </a:extLst>
          </p:cNvPr>
          <p:cNvSpPr txBox="1"/>
          <p:nvPr/>
        </p:nvSpPr>
        <p:spPr>
          <a:xfrm>
            <a:off x="2070100" y="15146453"/>
            <a:ext cx="300990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Unnecessary help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Patronizing behavior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Social exclusion</a:t>
            </a:r>
            <a:endParaRPr lang="fa-IR" sz="24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29973D-882E-AFC3-4C4F-A806B958ACB4}"/>
              </a:ext>
            </a:extLst>
          </p:cNvPr>
          <p:cNvSpPr txBox="1"/>
          <p:nvPr/>
        </p:nvSpPr>
        <p:spPr>
          <a:xfrm>
            <a:off x="5080001" y="15146454"/>
            <a:ext cx="300990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Dependent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Forgetful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• Outdated</a:t>
            </a:r>
            <a:endParaRPr lang="fa-IR" sz="24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E83B49-6CFE-D29A-A5CC-3211A939BF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179" y="14137887"/>
            <a:ext cx="6084262" cy="67379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FB76FCE-E3F5-CF26-399A-EF9AD2EA4E87}"/>
              </a:ext>
            </a:extLst>
          </p:cNvPr>
          <p:cNvSpPr/>
          <p:nvPr/>
        </p:nvSpPr>
        <p:spPr>
          <a:xfrm>
            <a:off x="13967086" y="13874718"/>
            <a:ext cx="5699894" cy="32688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0A0107-9479-732D-4711-D4EC1C4C67A1}"/>
              </a:ext>
            </a:extLst>
          </p:cNvPr>
          <p:cNvSpPr txBox="1"/>
          <p:nvPr/>
        </p:nvSpPr>
        <p:spPr>
          <a:xfrm>
            <a:off x="9685961" y="13874314"/>
            <a:ext cx="39233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‣ Age stereotypes</a:t>
            </a:r>
            <a:endParaRPr lang="fa-IR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433C272-4CEC-6541-83BE-345303AFB23A}"/>
              </a:ext>
            </a:extLst>
          </p:cNvPr>
          <p:cNvSpPr/>
          <p:nvPr/>
        </p:nvSpPr>
        <p:spPr>
          <a:xfrm>
            <a:off x="13967085" y="17375301"/>
            <a:ext cx="5699895" cy="32688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4439C-DBF5-5DC5-EDFF-EC68BFA29208}"/>
              </a:ext>
            </a:extLst>
          </p:cNvPr>
          <p:cNvSpPr txBox="1"/>
          <p:nvPr/>
        </p:nvSpPr>
        <p:spPr>
          <a:xfrm>
            <a:off x="13953825" y="14555289"/>
            <a:ext cx="583168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Descriptive Stereotypes: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Less competence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Vulnerable (benevolent ageism)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Burden to society (hostile ageism)</a:t>
            </a:r>
            <a:endParaRPr lang="fa-IR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C64708-84FF-6A80-7AA2-3844AF8E4131}"/>
              </a:ext>
            </a:extLst>
          </p:cNvPr>
          <p:cNvSpPr txBox="1"/>
          <p:nvPr/>
        </p:nvSpPr>
        <p:spPr>
          <a:xfrm>
            <a:off x="13914814" y="18131444"/>
            <a:ext cx="580811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Prescriptive Stereotypes: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Social expectations 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cs typeface="Times New Roman"/>
              </a:rPr>
              <a:t>Behaving appropriate for their age</a:t>
            </a:r>
          </a:p>
        </p:txBody>
      </p:sp>
      <p:sp>
        <p:nvSpPr>
          <p:cNvPr id="19" name="Arrow: Striped Right 18">
            <a:extLst>
              <a:ext uri="{FF2B5EF4-FFF2-40B4-BE49-F238E27FC236}">
                <a16:creationId xmlns:a16="http://schemas.microsoft.com/office/drawing/2014/main" id="{6DE59B42-90F5-0AB1-9B5A-9348D1748273}"/>
              </a:ext>
            </a:extLst>
          </p:cNvPr>
          <p:cNvSpPr/>
          <p:nvPr/>
        </p:nvSpPr>
        <p:spPr>
          <a:xfrm>
            <a:off x="19485866" y="16657149"/>
            <a:ext cx="1295747" cy="1048382"/>
          </a:xfrm>
          <a:prstGeom prst="strip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0521457-DD4C-E893-4814-56F001FD3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390" y="17876208"/>
            <a:ext cx="1150768" cy="104838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ACD0B7-A14D-DD49-3C47-67B8088C5B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390" y="16387431"/>
            <a:ext cx="1150768" cy="11561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1911033-083C-FDFD-906E-7B4255ACF5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8664" y="13429279"/>
            <a:ext cx="1150770" cy="10633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E76C1E3-4481-5424-180F-CBBD1138FD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9"/>
          <a:stretch>
            <a:fillRect/>
          </a:stretch>
        </p:blipFill>
        <p:spPr>
          <a:xfrm>
            <a:off x="27333879" y="19355617"/>
            <a:ext cx="937804" cy="10944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7D325F-0C00-C6C9-0A3F-8F8450ED3C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6175" y="21969023"/>
            <a:ext cx="1386177" cy="121186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7CE6B12-4746-343B-B0B9-2B7593B519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479" y="14785723"/>
            <a:ext cx="1190604" cy="123238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608C8C7-F0BD-9DCE-0B13-CBDADAB5B8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7628" y="22725213"/>
            <a:ext cx="1150768" cy="1235228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345F1F7D-589F-681E-3353-29081DD99E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11301" y="22401340"/>
            <a:ext cx="17358626" cy="1559101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solidFill>
                  <a:srgbClr val="D4EEFA"/>
                </a:solidFill>
                <a:latin typeface="Times New Roman"/>
                <a:cs typeface="Times New Roman"/>
              </a:rPr>
              <a:t>           </a:t>
            </a:r>
            <a:r>
              <a:rPr lang="en-US" sz="4400" dirty="0">
                <a:solidFill>
                  <a:srgbClr val="002060"/>
                </a:solidFill>
                <a:latin typeface="Times New Roman"/>
                <a:cs typeface="Times New Roman"/>
              </a:rPr>
              <a:t>Less recovery following a severe disability</a:t>
            </a:r>
          </a:p>
          <a:p>
            <a:pPr algn="l"/>
            <a:r>
              <a:rPr lang="en-US" sz="4400" dirty="0">
                <a:solidFill>
                  <a:srgbClr val="002060"/>
                </a:solidFill>
                <a:latin typeface="Times New Roman"/>
                <a:cs typeface="Times New Roman"/>
              </a:rPr>
              <a:t>                 Reduced overall survival/longevity  </a:t>
            </a:r>
          </a:p>
          <a:p>
            <a:endParaRPr lang="fa-IR" sz="4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F06B6B-9B9A-B42B-B120-0DBEB98AF63A}"/>
              </a:ext>
            </a:extLst>
          </p:cNvPr>
          <p:cNvSpPr/>
          <p:nvPr/>
        </p:nvSpPr>
        <p:spPr>
          <a:xfrm>
            <a:off x="28469434" y="14081761"/>
            <a:ext cx="372266" cy="38613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694E8FE-7A10-CD41-6B79-A68CCC8E8058}"/>
              </a:ext>
            </a:extLst>
          </p:cNvPr>
          <p:cNvSpPr/>
          <p:nvPr/>
        </p:nvSpPr>
        <p:spPr>
          <a:xfrm>
            <a:off x="28469434" y="13991598"/>
            <a:ext cx="822960" cy="292578"/>
          </a:xfrm>
          <a:prstGeom prst="rect">
            <a:avLst/>
          </a:prstGeom>
          <a:solidFill>
            <a:srgbClr val="F3F3F3"/>
          </a:solidFill>
          <a:ln>
            <a:solidFill>
              <a:srgbClr val="F3F3F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AF071B-2BD4-4DDB-A5CB-07497BE4D2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804" y="4717476"/>
            <a:ext cx="28575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708</TotalTime>
  <Words>475</Words>
  <Application>Microsoft Office PowerPoint</Application>
  <PresentationFormat>Custom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Calibri</vt:lpstr>
      <vt:lpstr>Calibri Light</vt:lpstr>
      <vt:lpstr>inherit</vt:lpstr>
      <vt:lpstr>Libre Baskerville</vt:lpstr>
      <vt:lpstr>Open Sans</vt:lpstr>
      <vt:lpstr>Open Sauce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SONY</cp:lastModifiedBy>
  <cp:revision>33</cp:revision>
  <dcterms:created xsi:type="dcterms:W3CDTF">2026-09-07T19:22:54Z</dcterms:created>
  <dcterms:modified xsi:type="dcterms:W3CDTF">2026-10-12T17:15:24Z</dcterms:modified>
</cp:coreProperties>
</file>