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1" d="100"/>
          <a:sy n="21" d="100"/>
        </p:scale>
        <p:origin x="998"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10/4/2026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jfif"/><Relationship Id="rId7"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hyperlink" Target="mailto:h.dehghan1627@gmail.com" TargetMode="External"/><Relationship Id="rId5" Type="http://schemas.openxmlformats.org/officeDocument/2006/relationships/hyperlink" Target="mailto:moosavi.soolmaz@yahoo.com" TargetMode="External"/><Relationship Id="rId4" Type="http://schemas.openxmlformats.org/officeDocument/2006/relationships/hyperlink" Target="mailto:saraniksirat1380@gmail.com" TargetMode="External"/><Relationship Id="rId9" Type="http://schemas.openxmlformats.org/officeDocument/2006/relationships/image" Target="../media/image5.jf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8724900" y="4879246"/>
            <a:ext cx="23907662"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r>
              <a:rPr lang="en-US" sz="4800" b="1" dirty="0">
                <a:latin typeface="Times New Roman" panose="02020603050405020304" pitchFamily="18" charset="0"/>
                <a:cs typeface="Times New Roman" panose="02020603050405020304" pitchFamily="18" charset="0"/>
              </a:rPr>
              <a:t>Digital Health Competencies Among Clinical nurses: A Scoping Review of Education Technology adoption, and Implementation Barriers</a:t>
            </a:r>
            <a:endParaRPr lang="en-US" sz="4800" dirty="0">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19601" y="10213987"/>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232950" y="1838069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116896" y="1726923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32950" y="19229400"/>
            <a:ext cx="9771117" cy="5062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200" dirty="0">
                <a:latin typeface="Times New Roman" panose="02020603050405020304" pitchFamily="18" charset="0"/>
                <a:cs typeface="Times New Roman" panose="02020603050405020304" pitchFamily="18" charset="0"/>
              </a:rPr>
              <a:t>This scoping review will be conducted based on the updated JBI guidance and the PRISMA</a:t>
            </a:r>
            <a:r>
              <a:rPr lang="fa-IR" sz="3200" dirty="0">
                <a:latin typeface="Times New Roman" panose="02020603050405020304" pitchFamily="18" charset="0"/>
                <a:cs typeface="Times New Roman" panose="02020603050405020304" pitchFamily="18" charset="0"/>
              </a:rPr>
              <a:t>ـ</a:t>
            </a:r>
            <a:r>
              <a:rPr lang="en-US" sz="3200" dirty="0" err="1">
                <a:latin typeface="Times New Roman" panose="02020603050405020304" pitchFamily="18" charset="0"/>
                <a:cs typeface="Times New Roman" panose="02020603050405020304" pitchFamily="18" charset="0"/>
              </a:rPr>
              <a:t>ScR</a:t>
            </a:r>
            <a:r>
              <a:rPr lang="en-US" sz="3200" dirty="0">
                <a:latin typeface="Times New Roman" panose="02020603050405020304" pitchFamily="18" charset="0"/>
                <a:cs typeface="Times New Roman" panose="02020603050405020304" pitchFamily="18" charset="0"/>
              </a:rPr>
              <a:t> framework. PubMed, Scopus, and web of science will be searched for studies published from 2015 to 2025 studies involving clinical nurses and addressing digital competency, digital literacy, readiness, education, technology adoption, or implementation of digital health technologies will be included. following duplicate removal, title /abstract and full-text screening will be performed according to the </a:t>
            </a:r>
            <a:r>
              <a:rPr lang="en-US" sz="3200" dirty="0" err="1">
                <a:latin typeface="Times New Roman" panose="02020603050405020304" pitchFamily="18" charset="0"/>
                <a:cs typeface="Times New Roman" panose="02020603050405020304" pitchFamily="18" charset="0"/>
              </a:rPr>
              <a:t>predifined</a:t>
            </a:r>
            <a:r>
              <a:rPr lang="en-US" sz="3200" dirty="0">
                <a:latin typeface="Times New Roman" panose="02020603050405020304" pitchFamily="18" charset="0"/>
                <a:cs typeface="Times New Roman" panose="02020603050405020304" pitchFamily="18" charset="0"/>
              </a:rPr>
              <a:t> eligibility criteria. </a:t>
            </a:r>
          </a:p>
        </p:txBody>
      </p:sp>
      <p:pic>
        <p:nvPicPr>
          <p:cNvPr id="2" name="Picture 1">
            <a:extLst>
              <a:ext uri="{FF2B5EF4-FFF2-40B4-BE49-F238E27FC236}">
                <a16:creationId xmlns:a16="http://schemas.microsoft.com/office/drawing/2014/main" id="{E6C4C295-C46F-E10D-82B4-77D11C8B5618}"/>
              </a:ext>
            </a:extLst>
          </p:cNvPr>
          <p:cNvPicPr>
            <a:picLocks noChangeAspect="1"/>
          </p:cNvPicPr>
          <p:nvPr/>
        </p:nvPicPr>
        <p:blipFill>
          <a:blip r:embed="rId3">
            <a:extLst>
              <a:ext uri="{28A0092B-C50C-407E-A947-70E740481C1C}">
                <a14:useLocalDpi xmlns:a14="http://schemas.microsoft.com/office/drawing/2010/main" val="0"/>
              </a:ext>
            </a:extLst>
          </a:blip>
          <a:srcRect l="20456" t="18511" r="6563" b="38168"/>
          <a:stretch/>
        </p:blipFill>
        <p:spPr>
          <a:xfrm>
            <a:off x="1862982" y="4634570"/>
            <a:ext cx="4093326" cy="4170379"/>
          </a:xfrm>
          <a:prstGeom prst="rect">
            <a:avLst/>
          </a:prstGeom>
        </p:spPr>
      </p:pic>
      <p:sp>
        <p:nvSpPr>
          <p:cNvPr id="4" name="Text Placeholder 5">
            <a:extLst>
              <a:ext uri="{FF2B5EF4-FFF2-40B4-BE49-F238E27FC236}">
                <a16:creationId xmlns:a16="http://schemas.microsoft.com/office/drawing/2014/main" id="{99C987F2-1F36-FB93-4DD7-3E04D87B9DDD}"/>
              </a:ext>
            </a:extLst>
          </p:cNvPr>
          <p:cNvSpPr txBox="1"/>
          <p:nvPr/>
        </p:nvSpPr>
        <p:spPr>
          <a:xfrm>
            <a:off x="-249492" y="6992317"/>
            <a:ext cx="36576000" cy="553998"/>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3600" b="1" dirty="0">
                <a:solidFill>
                  <a:schemeClr val="tx1"/>
                </a:solidFill>
                <a:latin typeface="Times New Roman" panose="02020603050405020304" pitchFamily="18" charset="0"/>
                <a:cs typeface="Times New Roman" panose="02020603050405020304" pitchFamily="18" charset="0"/>
              </a:rPr>
              <a:t>Sara Niksirat¹*, </a:t>
            </a:r>
            <a:r>
              <a:rPr lang="en-US" sz="3600" b="1" dirty="0" err="1">
                <a:solidFill>
                  <a:schemeClr val="tx1"/>
                </a:solidFill>
                <a:latin typeface="Times New Roman" panose="02020603050405020304" pitchFamily="18" charset="0"/>
                <a:cs typeface="Times New Roman" panose="02020603050405020304" pitchFamily="18" charset="0"/>
              </a:rPr>
              <a:t>Soolmaz</a:t>
            </a:r>
            <a:r>
              <a:rPr lang="en-US" sz="3600" b="1" dirty="0">
                <a:solidFill>
                  <a:schemeClr val="tx1"/>
                </a:solidFill>
                <a:latin typeface="Times New Roman" panose="02020603050405020304" pitchFamily="18" charset="0"/>
                <a:cs typeface="Times New Roman" panose="02020603050405020304" pitchFamily="18" charset="0"/>
              </a:rPr>
              <a:t> Moosavi²</a:t>
            </a:r>
            <a:r>
              <a:rPr lang="en-US" sz="3200" b="1" dirty="0">
                <a:solidFill>
                  <a:schemeClr val="tx1"/>
                </a:solidFill>
                <a:latin typeface="Times New Roman" panose="02020603050405020304" pitchFamily="18" charset="0"/>
                <a:cs typeface="Times New Roman" panose="02020603050405020304" pitchFamily="18" charset="0"/>
              </a:rPr>
              <a:t>, </a:t>
            </a:r>
          </a:p>
        </p:txBody>
      </p:sp>
      <p:sp>
        <p:nvSpPr>
          <p:cNvPr id="6" name="TextBox 5">
            <a:extLst>
              <a:ext uri="{FF2B5EF4-FFF2-40B4-BE49-F238E27FC236}">
                <a16:creationId xmlns:a16="http://schemas.microsoft.com/office/drawing/2014/main" id="{29F4A12D-C696-15BE-96C0-0BB578237127}"/>
              </a:ext>
            </a:extLst>
          </p:cNvPr>
          <p:cNvSpPr txBox="1"/>
          <p:nvPr/>
        </p:nvSpPr>
        <p:spPr>
          <a:xfrm>
            <a:off x="21510638" y="6909098"/>
            <a:ext cx="21764624" cy="646331"/>
          </a:xfrm>
          <a:prstGeom prst="rect">
            <a:avLst/>
          </a:prstGeom>
          <a:noFill/>
        </p:spPr>
        <p:txBody>
          <a:bodyPr wrap="square">
            <a:spAutoFit/>
          </a:bodyPr>
          <a:lstStyle/>
          <a:p>
            <a:r>
              <a:rPr lang="en-US" sz="3600" b="1" dirty="0" err="1">
                <a:solidFill>
                  <a:srgbClr val="000000"/>
                </a:solidFill>
                <a:effectLst/>
                <a:latin typeface="Times New Roman" panose="02020603050405020304" pitchFamily="18" charset="0"/>
                <a:ea typeface="Calibri" panose="020F0502020204030204" pitchFamily="34" charset="0"/>
              </a:rPr>
              <a:t>Hojjat</a:t>
            </a:r>
            <a:r>
              <a:rPr lang="en-US" sz="3600" b="1" dirty="0">
                <a:solidFill>
                  <a:srgbClr val="000000"/>
                </a:solidFill>
                <a:effectLst/>
                <a:latin typeface="Times New Roman" panose="02020603050405020304" pitchFamily="18" charset="0"/>
                <a:ea typeface="Calibri" panose="020F0502020204030204" pitchFamily="34" charset="0"/>
              </a:rPr>
              <a:t> Dehghan Mongabadi</a:t>
            </a:r>
            <a:r>
              <a:rPr lang="en-US" sz="3600" b="1" baseline="30000" dirty="0">
                <a:solidFill>
                  <a:srgbClr val="000000"/>
                </a:solidFill>
                <a:effectLst/>
                <a:latin typeface="Times New Roman" panose="02020603050405020304" pitchFamily="18" charset="0"/>
                <a:ea typeface="Calibri" panose="020F0502020204030204" pitchFamily="34" charset="0"/>
              </a:rPr>
              <a:t>3</a:t>
            </a:r>
            <a:endParaRPr lang="en-US" sz="3600" dirty="0"/>
          </a:p>
        </p:txBody>
      </p:sp>
      <p:sp>
        <p:nvSpPr>
          <p:cNvPr id="8" name="TextBox 7">
            <a:extLst>
              <a:ext uri="{FF2B5EF4-FFF2-40B4-BE49-F238E27FC236}">
                <a16:creationId xmlns:a16="http://schemas.microsoft.com/office/drawing/2014/main" id="{DCE044B3-CB77-0FB0-A486-1071FFDDC3B9}"/>
              </a:ext>
            </a:extLst>
          </p:cNvPr>
          <p:cNvSpPr txBox="1"/>
          <p:nvPr/>
        </p:nvSpPr>
        <p:spPr>
          <a:xfrm>
            <a:off x="7764884" y="7489517"/>
            <a:ext cx="23498174" cy="2440605"/>
          </a:xfrm>
          <a:prstGeom prst="rect">
            <a:avLst/>
          </a:prstGeom>
          <a:noFill/>
        </p:spPr>
        <p:txBody>
          <a:bodyPr wrap="square">
            <a:spAutoFit/>
          </a:bodyPr>
          <a:lstStyle/>
          <a:p>
            <a:pPr marL="914400" marR="0">
              <a:lnSpc>
                <a:spcPct val="107000"/>
              </a:lnSpc>
              <a:spcAft>
                <a:spcPts val="800"/>
              </a:spcAft>
              <a:tabLst>
                <a:tab pos="457200" algn="r"/>
              </a:tabLst>
            </a:pPr>
            <a:r>
              <a:rPr lang="en-US" sz="3200" b="1" kern="100" dirty="0">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¹ </a:t>
            </a:r>
            <a:r>
              <a:rPr lang="en-US" sz="2800" b="1" kern="100" dirty="0">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Student Research Committee, Department of Medical Surgical Nursing, School of Nursing &amp; Midwifery, Shahid Beheshti University of Medical Sciences, Tehran, Iran. </a:t>
            </a:r>
            <a:r>
              <a:rPr lang="en-US" sz="2800" b="1" kern="100" dirty="0" err="1">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Emai</a:t>
            </a:r>
            <a:r>
              <a:rPr lang="en-US" sz="2800" b="1" kern="100" dirty="0">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 </a:t>
            </a:r>
            <a:r>
              <a:rPr lang="en-US" sz="2800" b="1" u="sng" kern="100" dirty="0">
                <a:solidFill>
                  <a:srgbClr val="F49100"/>
                </a:solidFill>
                <a:effectLst/>
                <a:latin typeface="Times New Roman" panose="02020603050405020304" pitchFamily="18" charset="0"/>
                <a:ea typeface="Calibri" panose="020F0502020204030204" pitchFamily="34" charset="0"/>
                <a:cs typeface="B Nazanin" panose="00000400000000000000" pitchFamily="2" charset="-78"/>
                <a:hlinkClick r:id="rId4"/>
              </a:rPr>
              <a:t>saraniksirat1380@gmail.com</a:t>
            </a:r>
            <a:r>
              <a:rPr lang="en-US" sz="2800" b="1" kern="100" dirty="0">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a:t>
            </a:r>
            <a:r>
              <a:rPr lang="en-US" sz="2800" b="1" kern="100" baseline="30000" dirty="0">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 2</a:t>
            </a:r>
            <a:r>
              <a:rPr lang="en-US" sz="2800" b="1" kern="100" dirty="0">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 Department of Medical Surgical Nursing, School of Nursing &amp; Midwifery, Shahid Beheshti University of Medical </a:t>
            </a:r>
            <a:r>
              <a:rPr lang="en-US" sz="2800" b="1" kern="100" dirty="0" err="1">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Sciences,Tehran</a:t>
            </a:r>
            <a:r>
              <a:rPr lang="en-US" sz="2800" b="1" kern="100" dirty="0">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 Iran. </a:t>
            </a:r>
            <a:r>
              <a:rPr lang="en-US" sz="2800" b="1" kern="100" dirty="0" err="1">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P.O.Box</a:t>
            </a:r>
            <a:r>
              <a:rPr lang="en-US" sz="2800" b="1" kern="100" dirty="0">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 1996835119, Intersection of </a:t>
            </a:r>
            <a:r>
              <a:rPr lang="en-US" sz="2800" b="1" kern="100" dirty="0" err="1">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Valiasr</a:t>
            </a:r>
            <a:r>
              <a:rPr lang="en-US" sz="2800" b="1" kern="100" dirty="0">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 St. and </a:t>
            </a:r>
            <a:r>
              <a:rPr lang="en-US" sz="2800" b="1" kern="100" dirty="0" err="1">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Niayesh</a:t>
            </a:r>
            <a:r>
              <a:rPr lang="en-US" sz="2800" b="1" kern="100" dirty="0">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 Highway, in Front of Rajaei Hospital, Tehran, Iran; </a:t>
            </a:r>
            <a:r>
              <a:rPr lang="en-US" sz="2800" b="1" kern="100" dirty="0" err="1">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Emai</a:t>
            </a:r>
            <a:r>
              <a:rPr lang="en-US" sz="2800" b="1" kern="100" dirty="0">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 </a:t>
            </a:r>
            <a:r>
              <a:rPr lang="en-US" sz="2800" b="1" u="sng" kern="100" dirty="0">
                <a:solidFill>
                  <a:srgbClr val="F49100"/>
                </a:solidFill>
                <a:effectLst/>
                <a:latin typeface="Times New Roman" panose="02020603050405020304" pitchFamily="18" charset="0"/>
                <a:ea typeface="Calibri" panose="020F0502020204030204" pitchFamily="34" charset="0"/>
                <a:cs typeface="B Nazanin" panose="00000400000000000000" pitchFamily="2" charset="-78"/>
                <a:hlinkClick r:id="rId5"/>
              </a:rPr>
              <a:t>moosavi.soolmaz@yahoo.com</a:t>
            </a:r>
            <a:r>
              <a:rPr lang="en-US" sz="2800" b="1" kern="100" dirty="0">
                <a:effectLst/>
                <a:latin typeface="Calibri" panose="020F0502020204030204" pitchFamily="34" charset="0"/>
                <a:ea typeface="Calibri" panose="020F0502020204030204" pitchFamily="34" charset="0"/>
                <a:cs typeface="B Nazanin" panose="00000400000000000000" pitchFamily="2" charset="-78"/>
              </a:rPr>
              <a:t>.</a:t>
            </a:r>
            <a:r>
              <a:rPr lang="en-US" sz="2800" b="1" kern="100" baseline="30000" dirty="0">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3</a:t>
            </a:r>
            <a:r>
              <a:rPr lang="en-US" sz="2800" b="1" kern="100" dirty="0">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 Student Research Committee, Department of Medical Surgical Nursing, School of Nursing &amp; Midwifery, Shahid Beheshti University of Medical Sciences, Tehran, Iran. Email: </a:t>
            </a:r>
            <a:r>
              <a:rPr lang="en-US" sz="2800" b="1" u="sng" kern="100" dirty="0">
                <a:solidFill>
                  <a:srgbClr val="F49100"/>
                </a:solidFill>
                <a:effectLst/>
                <a:latin typeface="Times New Roman" panose="02020603050405020304" pitchFamily="18" charset="0"/>
                <a:ea typeface="Calibri" panose="020F0502020204030204" pitchFamily="34" charset="0"/>
                <a:cs typeface="B Nazanin" panose="00000400000000000000" pitchFamily="2" charset="-78"/>
                <a:hlinkClick r:id="rId6"/>
              </a:rPr>
              <a:t>h.dehghan1627@gmail.com</a:t>
            </a:r>
            <a:r>
              <a:rPr lang="en-US" sz="2800" b="1" kern="100" dirty="0">
                <a:solidFill>
                  <a:srgbClr val="000000"/>
                </a:solidFill>
                <a:effectLst/>
                <a:latin typeface="Times New Roman" panose="02020603050405020304" pitchFamily="18" charset="0"/>
                <a:ea typeface="Calibri" panose="020F0502020204030204" pitchFamily="34" charset="0"/>
                <a:cs typeface="B Nazanin" panose="00000400000000000000" pitchFamily="2" charset="-78"/>
              </a:rPr>
              <a:t>. </a:t>
            </a:r>
            <a:endParaRPr lang="en-US" sz="3200" b="1" kern="100" dirty="0">
              <a:effectLst/>
              <a:latin typeface="Calibri" panose="020F0502020204030204" pitchFamily="34" charset="0"/>
              <a:ea typeface="Calibri" panose="020F0502020204030204" pitchFamily="34" charset="0"/>
              <a:cs typeface="B Nazanin" panose="00000400000000000000" pitchFamily="2" charset="-78"/>
            </a:endParaRPr>
          </a:p>
        </p:txBody>
      </p:sp>
      <p:sp>
        <p:nvSpPr>
          <p:cNvPr id="11" name="TextBox 10">
            <a:extLst>
              <a:ext uri="{FF2B5EF4-FFF2-40B4-BE49-F238E27FC236}">
                <a16:creationId xmlns:a16="http://schemas.microsoft.com/office/drawing/2014/main" id="{6C681521-C4C2-A6DF-23A2-1895649B49E9}"/>
              </a:ext>
            </a:extLst>
          </p:cNvPr>
          <p:cNvSpPr txBox="1"/>
          <p:nvPr/>
        </p:nvSpPr>
        <p:spPr>
          <a:xfrm>
            <a:off x="302367" y="11197079"/>
            <a:ext cx="9922325" cy="6986528"/>
          </a:xfrm>
          <a:prstGeom prst="rect">
            <a:avLst/>
          </a:prstGeom>
          <a:noFill/>
        </p:spPr>
        <p:txBody>
          <a:bodyPr wrap="square">
            <a:spAutoFit/>
          </a:bodyPr>
          <a:lstStyle/>
          <a:p>
            <a:pPr marL="0" marR="0"/>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The increasing use of digital health technologies, including electronic health records, telehealth and clinical decision support systems, has changed nurses’ professional roles and competency requirements.</a:t>
            </a:r>
            <a:r>
              <a:rPr lang="en-US" sz="3200" dirty="0">
                <a:solidFill>
                  <a:srgbClr val="806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Effective use of this technologies extends beyond technical skills and requires knowledge, digital skills, clinical decision-making abilities, professional attitudes and readiness.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Althugh</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research in this field is expanding, evidence concerning the dimensions of nurses’ digital competencies and the factors affecting their development and use remains fragmented. This coping review aimed to identify and categorize digital health competencies requires by clinical nurses and to examine evidence related to education technology adoption, and barriers and facilitators to implementation </a:t>
            </a:r>
            <a:endParaRPr lang="en-US" sz="32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13" name="TextBox 12">
            <a:extLst>
              <a:ext uri="{FF2B5EF4-FFF2-40B4-BE49-F238E27FC236}">
                <a16:creationId xmlns:a16="http://schemas.microsoft.com/office/drawing/2014/main" id="{45BAF48F-2C83-2EC4-B085-084B8614DC74}"/>
              </a:ext>
            </a:extLst>
          </p:cNvPr>
          <p:cNvSpPr txBox="1"/>
          <p:nvPr/>
        </p:nvSpPr>
        <p:spPr>
          <a:xfrm>
            <a:off x="11259300" y="11476351"/>
            <a:ext cx="20335875" cy="2062103"/>
          </a:xfrm>
          <a:prstGeom prst="rect">
            <a:avLst/>
          </a:prstGeom>
          <a:noFill/>
        </p:spPr>
        <p:txBody>
          <a:bodyPr wrap="square">
            <a:spAutoFit/>
          </a:bodyPr>
          <a:lstStyle/>
          <a:p>
            <a:r>
              <a:rPr lang="en-US" sz="3200" dirty="0">
                <a:effectLst/>
                <a:latin typeface="Times New Roman" panose="02020603050405020304" pitchFamily="18" charset="0"/>
                <a:ea typeface="Times New Roman" panose="02020603050405020304" pitchFamily="18" charset="0"/>
              </a:rPr>
              <a:t>Of 153 records identify through the database search, 56 studies met the eligibility criteria and were included in the final review. Identified competencies were categorized into domains including </a:t>
            </a:r>
            <a:r>
              <a:rPr lang="en-US" sz="3200" b="1" dirty="0">
                <a:effectLst/>
                <a:latin typeface="Times New Roman" panose="02020603050405020304" pitchFamily="18" charset="0"/>
                <a:ea typeface="Times New Roman" panose="02020603050405020304" pitchFamily="18" charset="0"/>
              </a:rPr>
              <a:t>digital knowledge and literacy, technical skills, information management, digital communication, clinical decision-making, ethical </a:t>
            </a:r>
            <a:r>
              <a:rPr lang="en-US" sz="3200" dirty="0">
                <a:effectLst/>
                <a:latin typeface="Times New Roman" panose="02020603050405020304" pitchFamily="18" charset="0"/>
                <a:ea typeface="Times New Roman" panose="02020603050405020304" pitchFamily="18" charset="0"/>
              </a:rPr>
              <a:t>and</a:t>
            </a:r>
            <a:r>
              <a:rPr lang="en-US" sz="3200" b="1" dirty="0">
                <a:effectLst/>
                <a:latin typeface="Times New Roman" panose="02020603050405020304" pitchFamily="18" charset="0"/>
                <a:ea typeface="Times New Roman" panose="02020603050405020304" pitchFamily="18" charset="0"/>
              </a:rPr>
              <a:t> information-security considerations, </a:t>
            </a:r>
            <a:r>
              <a:rPr lang="en-US" sz="3200" dirty="0">
                <a:effectLst/>
                <a:latin typeface="Times New Roman" panose="02020603050405020304" pitchFamily="18" charset="0"/>
                <a:ea typeface="Times New Roman" panose="02020603050405020304" pitchFamily="18" charset="0"/>
              </a:rPr>
              <a:t>and</a:t>
            </a:r>
            <a:r>
              <a:rPr lang="en-US" sz="3200" b="1" dirty="0">
                <a:effectLst/>
                <a:latin typeface="Times New Roman" panose="02020603050405020304" pitchFamily="18" charset="0"/>
                <a:ea typeface="Times New Roman" panose="02020603050405020304" pitchFamily="18" charset="0"/>
              </a:rPr>
              <a:t> digital self-efficacy </a:t>
            </a:r>
            <a:r>
              <a:rPr lang="en-US" sz="3200" dirty="0">
                <a:effectLst/>
                <a:latin typeface="Times New Roman" panose="02020603050405020304" pitchFamily="18" charset="0"/>
                <a:ea typeface="Times New Roman" panose="02020603050405020304" pitchFamily="18" charset="0"/>
              </a:rPr>
              <a:t>or</a:t>
            </a:r>
            <a:r>
              <a:rPr lang="en-US" sz="3200" b="1" dirty="0">
                <a:effectLst/>
                <a:latin typeface="Times New Roman" panose="02020603050405020304" pitchFamily="18" charset="0"/>
                <a:ea typeface="Times New Roman" panose="02020603050405020304" pitchFamily="18" charset="0"/>
              </a:rPr>
              <a:t> readiness</a:t>
            </a:r>
            <a:endParaRPr lang="en-US" sz="3200" b="1" dirty="0"/>
          </a:p>
        </p:txBody>
      </p:sp>
      <p:sp>
        <p:nvSpPr>
          <p:cNvPr id="15" name="TextBox 14">
            <a:extLst>
              <a:ext uri="{FF2B5EF4-FFF2-40B4-BE49-F238E27FC236}">
                <a16:creationId xmlns:a16="http://schemas.microsoft.com/office/drawing/2014/main" id="{44E8455C-5C71-EBF0-4555-F942AACA12CF}"/>
              </a:ext>
            </a:extLst>
          </p:cNvPr>
          <p:cNvSpPr txBox="1"/>
          <p:nvPr/>
        </p:nvSpPr>
        <p:spPr>
          <a:xfrm>
            <a:off x="11259300" y="14603101"/>
            <a:ext cx="9601199" cy="3539430"/>
          </a:xfrm>
          <a:prstGeom prst="rect">
            <a:avLst/>
          </a:prstGeom>
          <a:noFill/>
        </p:spPr>
        <p:txBody>
          <a:bodyPr wrap="square">
            <a:spAutoFit/>
          </a:bodyPr>
          <a:lstStyle/>
          <a:p>
            <a:pPr marL="0" marR="0"/>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Targeted education, organizational support, opportunities for practical training,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adequate technological infrastructure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were identified as facilitators, whereas </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insufficient training, infrastructure limitations, workload,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inadequate attitude or readiness</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were reported as barriers.</a:t>
            </a:r>
            <a:endParaRPr lang="en-US" sz="3200" dirty="0">
              <a:effectLst/>
              <a:latin typeface="Times New Roman" panose="02020603050405020304" pitchFamily="18" charset="0"/>
              <a:ea typeface="Times New Roman" panose="02020603050405020304" pitchFamily="18" charset="0"/>
              <a:cs typeface="B Zar" panose="00000400000000000000" pitchFamily="2" charset="-78"/>
            </a:endParaRPr>
          </a:p>
          <a:p>
            <a:pPr marL="0" marR="0" algn="just">
              <a:spcAft>
                <a:spcPts val="600"/>
              </a:spcAft>
            </a:pPr>
            <a:r>
              <a:rPr lang="en-US" sz="32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32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17" name="TextBox 16">
            <a:extLst>
              <a:ext uri="{FF2B5EF4-FFF2-40B4-BE49-F238E27FC236}">
                <a16:creationId xmlns:a16="http://schemas.microsoft.com/office/drawing/2014/main" id="{6D73F8A1-E130-BF93-2E76-229F8ACCF04D}"/>
              </a:ext>
            </a:extLst>
          </p:cNvPr>
          <p:cNvSpPr txBox="1"/>
          <p:nvPr/>
        </p:nvSpPr>
        <p:spPr>
          <a:xfrm>
            <a:off x="33421565" y="12063242"/>
            <a:ext cx="9601199" cy="3970318"/>
          </a:xfrm>
          <a:prstGeom prst="rect">
            <a:avLst/>
          </a:prstGeom>
          <a:noFill/>
        </p:spPr>
        <p:txBody>
          <a:bodyPr wrap="square">
            <a:spAutoFit/>
          </a:bodyPr>
          <a:lstStyle/>
          <a:p>
            <a:pPr marL="0" marR="0"/>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Developing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nurses</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digital health competencies requires </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a structured education</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opportunities for </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practical technology </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use, and or </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organizational support</a:t>
            </a:r>
            <a:r>
              <a:rPr lang="en-US" sz="3600" dirty="0">
                <a:effectLst/>
                <a:latin typeface="Times New Roman" panose="02020603050405020304" pitchFamily="18" charset="0"/>
                <a:ea typeface="Times New Roman" panose="02020603050405020304" pitchFamily="18" charset="0"/>
                <a:cs typeface="Times New Roman" panose="02020603050405020304" pitchFamily="18" charset="0"/>
              </a:rPr>
              <a:t>. Addressing both individual and organizational factors may facilitate more effective and safe integration of digital technologies into nursing practice.</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23" name="TextBox 22">
            <a:extLst>
              <a:ext uri="{FF2B5EF4-FFF2-40B4-BE49-F238E27FC236}">
                <a16:creationId xmlns:a16="http://schemas.microsoft.com/office/drawing/2014/main" id="{C29A1555-765D-3109-6079-B2B7D477815B}"/>
              </a:ext>
            </a:extLst>
          </p:cNvPr>
          <p:cNvSpPr txBox="1"/>
          <p:nvPr/>
        </p:nvSpPr>
        <p:spPr>
          <a:xfrm>
            <a:off x="32875883" y="18310620"/>
            <a:ext cx="10146881" cy="5909310"/>
          </a:xfrm>
          <a:prstGeom prst="rect">
            <a:avLst/>
          </a:prstGeom>
          <a:noFill/>
        </p:spPr>
        <p:txBody>
          <a:bodyPr wrap="square">
            <a:spAutoFit/>
          </a:bodyPr>
          <a:lstStyle/>
          <a:p>
            <a:pPr marL="0" marR="0" algn="ctr" rtl="1"/>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3200" dirty="0">
              <a:effectLst/>
              <a:latin typeface="Times New Roman" panose="02020603050405020304" pitchFamily="18" charset="0"/>
              <a:ea typeface="Times New Roman" panose="02020603050405020304" pitchFamily="18" charset="0"/>
              <a:cs typeface="B Zar" panose="00000400000000000000" pitchFamily="2" charset="-78"/>
            </a:endParaRPr>
          </a:p>
          <a:p>
            <a:pPr marL="0" marR="0" algn="just">
              <a:spcAft>
                <a:spcPts val="600"/>
              </a:spcAft>
            </a:pPr>
            <a:r>
              <a:rPr lang="en-US" sz="28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2800"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Longhini</a:t>
            </a:r>
            <a:r>
              <a:rPr lang="en-US" sz="28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J, </a:t>
            </a:r>
            <a:r>
              <a:rPr lang="en-US" sz="2800"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Rossettini</a:t>
            </a:r>
            <a:r>
              <a:rPr lang="en-US" sz="28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G, Palese A. Digital health competencies among health care professionals: systematic review. Journal of medical Internet research. 2022 Aug 18;24(8):e36414.</a:t>
            </a:r>
            <a:endParaRPr lang="en-US" sz="2800" dirty="0">
              <a:effectLst/>
              <a:latin typeface="Times New Roman" panose="02020603050405020304" pitchFamily="18" charset="0"/>
              <a:ea typeface="Times New Roman" panose="02020603050405020304" pitchFamily="18" charset="0"/>
              <a:cs typeface="B Zar" panose="00000400000000000000" pitchFamily="2" charset="-78"/>
            </a:endParaRPr>
          </a:p>
          <a:p>
            <a:pPr marL="0" marR="0" algn="just">
              <a:spcAft>
                <a:spcPts val="6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8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Comparcini</a:t>
            </a:r>
            <a:r>
              <a:rPr lang="en-US" sz="28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D, Simonetti V, </a:t>
            </a:r>
            <a:r>
              <a:rPr lang="en-US" sz="2800"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Tomietto</a:t>
            </a:r>
            <a:r>
              <a:rPr lang="en-US" sz="28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M, Pastore F, Totaro M, Ballerini P, </a:t>
            </a:r>
            <a:r>
              <a:rPr lang="en-US" sz="2800"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Trerotoli</a:t>
            </a:r>
            <a:r>
              <a:rPr lang="en-US" sz="28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P, </a:t>
            </a:r>
            <a:r>
              <a:rPr lang="en-US" sz="2800"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Mikkonen</a:t>
            </a:r>
            <a:r>
              <a:rPr lang="en-US" sz="28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K, </a:t>
            </a:r>
            <a:r>
              <a:rPr lang="en-US" sz="2800"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Cicolini</a:t>
            </a:r>
            <a:r>
              <a:rPr lang="en-US" sz="28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G. The relationship between nurses' digital health literacy and their educational levels, professional roles, and digital attitudes: a cluster analysis based on a cross‐sectional study. Journal of clinical nursing. 2025 Jul;34(7):2885-97.</a:t>
            </a:r>
            <a:endParaRPr lang="en-US" sz="2800" dirty="0">
              <a:effectLst/>
              <a:latin typeface="Times New Roman" panose="02020603050405020304" pitchFamily="18" charset="0"/>
              <a:ea typeface="Times New Roman" panose="02020603050405020304" pitchFamily="18" charset="0"/>
              <a:cs typeface="B Zar" panose="00000400000000000000" pitchFamily="2" charset="-78"/>
            </a:endParaRPr>
          </a:p>
          <a:p>
            <a:pPr marL="0" marR="0" algn="just">
              <a:spcAft>
                <a:spcPts val="6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28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Mubarak Al </a:t>
            </a:r>
            <a:r>
              <a:rPr lang="en-US" sz="2800"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Baalharith</a:t>
            </a:r>
            <a:r>
              <a:rPr lang="en-US" sz="28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I, </a:t>
            </a:r>
            <a:r>
              <a:rPr lang="en-US" sz="2800" dirty="0" err="1">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Aboshaiqah</a:t>
            </a:r>
            <a:r>
              <a:rPr lang="en-US" sz="28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AE. Virtual healthcare revolution: understanding nurse competencies and roles. SAGE Open Nursing. 2024 Aug;10:23779608241271703</a:t>
            </a:r>
            <a:r>
              <a:rPr lang="en-US" sz="32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3200" dirty="0">
              <a:effectLst/>
              <a:latin typeface="Times New Roman" panose="02020603050405020304" pitchFamily="18" charset="0"/>
              <a:ea typeface="Times New Roman" panose="02020603050405020304" pitchFamily="18" charset="0"/>
              <a:cs typeface="B Zar" panose="00000400000000000000" pitchFamily="2" charset="-78"/>
            </a:endParaRPr>
          </a:p>
        </p:txBody>
      </p:sp>
      <p:pic>
        <p:nvPicPr>
          <p:cNvPr id="29" name="Picture 28">
            <a:extLst>
              <a:ext uri="{FF2B5EF4-FFF2-40B4-BE49-F238E27FC236}">
                <a16:creationId xmlns:a16="http://schemas.microsoft.com/office/drawing/2014/main" id="{8BB9F5DB-2999-A91E-114B-FB055AB76DFF}"/>
              </a:ext>
            </a:extLst>
          </p:cNvPr>
          <p:cNvPicPr>
            <a:picLocks noChangeAspect="1"/>
          </p:cNvPicPr>
          <p:nvPr/>
        </p:nvPicPr>
        <p:blipFill>
          <a:blip r:embed="rId7">
            <a:extLst>
              <a:ext uri="{28A0092B-C50C-407E-A947-70E740481C1C}">
                <a14:useLocalDpi xmlns:a14="http://schemas.microsoft.com/office/drawing/2010/main" val="0"/>
              </a:ext>
            </a:extLst>
          </a:blip>
          <a:srcRect l="25311" t="13279" r="26372" b="2110"/>
          <a:stretch/>
        </p:blipFill>
        <p:spPr>
          <a:xfrm>
            <a:off x="20914309" y="13927517"/>
            <a:ext cx="9260269" cy="9043664"/>
          </a:xfrm>
          <a:prstGeom prst="rect">
            <a:avLst/>
          </a:prstGeom>
        </p:spPr>
      </p:pic>
      <p:sp>
        <p:nvSpPr>
          <p:cNvPr id="33" name="AutoShape 4">
            <a:extLst>
              <a:ext uri="{FF2B5EF4-FFF2-40B4-BE49-F238E27FC236}">
                <a16:creationId xmlns:a16="http://schemas.microsoft.com/office/drawing/2014/main" id="{F1BEEB67-1C17-FE0D-F32D-4AFA9543DAC9}"/>
              </a:ext>
            </a:extLst>
          </p:cNvPr>
          <p:cNvSpPr>
            <a:spLocks noChangeArrowheads="1"/>
          </p:cNvSpPr>
          <p:nvPr/>
        </p:nvSpPr>
        <p:spPr bwMode="auto">
          <a:xfrm>
            <a:off x="34441138" y="4142864"/>
            <a:ext cx="7608028"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a:t>
            </a:r>
            <a:endParaRPr lang="fa-IR" sz="4800" dirty="0">
              <a:solidFill>
                <a:schemeClr val="tx1"/>
              </a:solidFill>
              <a:cs typeface="B Nazanin" panose="00000400000000000000" pitchFamily="2" charset="-78"/>
            </a:endParaRPr>
          </a:p>
        </p:txBody>
      </p:sp>
      <p:sp>
        <p:nvSpPr>
          <p:cNvPr id="34" name="TextBox 33">
            <a:extLst>
              <a:ext uri="{FF2B5EF4-FFF2-40B4-BE49-F238E27FC236}">
                <a16:creationId xmlns:a16="http://schemas.microsoft.com/office/drawing/2014/main" id="{DDFBEDE5-6DFE-3D1C-D490-ACA05F59A316}"/>
              </a:ext>
            </a:extLst>
          </p:cNvPr>
          <p:cNvSpPr txBox="1"/>
          <p:nvPr/>
        </p:nvSpPr>
        <p:spPr>
          <a:xfrm>
            <a:off x="35851708" y="4601760"/>
            <a:ext cx="6197458" cy="523220"/>
          </a:xfrm>
          <a:prstGeom prst="rect">
            <a:avLst/>
          </a:prstGeom>
          <a:noFill/>
        </p:spPr>
        <p:txBody>
          <a:bodyPr wrap="square">
            <a:spAutoFit/>
          </a:bodyPr>
          <a:lstStyle/>
          <a:p>
            <a:r>
              <a:rPr lang="en-US" sz="2800" b="1" i="0" dirty="0">
                <a:solidFill>
                  <a:srgbClr val="212529"/>
                </a:solidFill>
                <a:effectLst/>
                <a:latin typeface="Samim"/>
              </a:rPr>
              <a:t>20.1001.2.0525158426.1404.1.1.519.9</a:t>
            </a:r>
            <a:endParaRPr lang="en-US" sz="2800" b="1" dirty="0"/>
          </a:p>
        </p:txBody>
      </p:sp>
      <p:pic>
        <p:nvPicPr>
          <p:cNvPr id="5" name="Picture 4">
            <a:extLst>
              <a:ext uri="{FF2B5EF4-FFF2-40B4-BE49-F238E27FC236}">
                <a16:creationId xmlns:a16="http://schemas.microsoft.com/office/drawing/2014/main" id="{FFC5F1C9-8EDB-936F-EBAF-83ED36AAC90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888927" y="5359055"/>
            <a:ext cx="8057139" cy="4493405"/>
          </a:xfrm>
          <a:prstGeom prst="rect">
            <a:avLst/>
          </a:prstGeom>
        </p:spPr>
      </p:pic>
      <p:pic>
        <p:nvPicPr>
          <p:cNvPr id="7" name="Picture 6">
            <a:extLst>
              <a:ext uri="{FF2B5EF4-FFF2-40B4-BE49-F238E27FC236}">
                <a16:creationId xmlns:a16="http://schemas.microsoft.com/office/drawing/2014/main" id="{FC008AD7-7088-8C92-F3C4-F2047695B7AE}"/>
              </a:ext>
            </a:extLst>
          </p:cNvPr>
          <p:cNvPicPr>
            <a:picLocks noChangeAspect="1"/>
          </p:cNvPicPr>
          <p:nvPr/>
        </p:nvPicPr>
        <p:blipFill>
          <a:blip r:embed="rId9">
            <a:extLst>
              <a:ext uri="{28A0092B-C50C-407E-A947-70E740481C1C}">
                <a14:useLocalDpi xmlns:a14="http://schemas.microsoft.com/office/drawing/2010/main" val="0"/>
              </a:ext>
            </a:extLst>
          </a:blip>
          <a:srcRect l="22767" t="4095" r="11925"/>
          <a:stretch/>
        </p:blipFill>
        <p:spPr>
          <a:xfrm>
            <a:off x="11219601" y="18768260"/>
            <a:ext cx="6097908" cy="4994030"/>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375</TotalTime>
  <Words>647</Words>
  <Application>Microsoft Office PowerPoint</Application>
  <PresentationFormat>Custom</PresentationFormat>
  <Paragraphs>22</Paragraphs>
  <Slides>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Arial</vt:lpstr>
      <vt:lpstr>B Nazanin</vt:lpstr>
      <vt:lpstr>Calibri</vt:lpstr>
      <vt:lpstr>Calibri Light</vt:lpstr>
      <vt:lpstr>inherit</vt:lpstr>
      <vt:lpstr>Libre Baskerville</vt:lpstr>
      <vt:lpstr>Samim</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niksiratsara03@gmail.com</cp:lastModifiedBy>
  <cp:revision>36</cp:revision>
  <dcterms:created xsi:type="dcterms:W3CDTF">2026-09-07T19:22:54Z</dcterms:created>
  <dcterms:modified xsi:type="dcterms:W3CDTF">2026-10-04T16:47:07Z</dcterms:modified>
</cp:coreProperties>
</file>