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24" d="100"/>
          <a:sy n="24" d="100"/>
        </p:scale>
        <p:origin x="658" y="-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6171" y="4994781"/>
            <a:ext cx="30544167" cy="141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 anchor="t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4029542" rtl="1">
              <a:spcBef>
                <a:spcPct val="20000"/>
              </a:spcBef>
              <a:defRPr/>
            </a:pPr>
            <a:r>
              <a:rPr sz="3400" b="1" dirty="0" err="1">
                <a:solidFill>
                  <a:srgbClr val="12374E"/>
                </a:solidFill>
                <a:cs typeface="Arial" panose="020B0604020202020204" pitchFamily="34" charset="0"/>
              </a:rPr>
              <a:t>مروری</a:t>
            </a:r>
            <a:r>
              <a:rPr sz="3400" b="1" dirty="0">
                <a:solidFill>
                  <a:srgbClr val="12374E"/>
                </a:solidFill>
                <a:cs typeface="Arial" panose="020B0604020202020204" pitchFamily="34" charset="0"/>
              </a:rPr>
              <a:t> </a:t>
            </a:r>
            <a:r>
              <a:rPr sz="3400" b="1" dirty="0" err="1">
                <a:solidFill>
                  <a:srgbClr val="12374E"/>
                </a:solidFill>
                <a:cs typeface="Arial" panose="020B0604020202020204" pitchFamily="34" charset="0"/>
              </a:rPr>
              <a:t>بر</a:t>
            </a:r>
            <a:r>
              <a:rPr sz="3400" b="1" dirty="0">
                <a:solidFill>
                  <a:srgbClr val="12374E"/>
                </a:solidFill>
                <a:cs typeface="Arial" panose="020B0604020202020204" pitchFamily="34" charset="0"/>
              </a:rPr>
              <a:t> </a:t>
            </a:r>
            <a:r>
              <a:rPr sz="3400" b="1" dirty="0" err="1">
                <a:solidFill>
                  <a:srgbClr val="12374E"/>
                </a:solidFill>
                <a:cs typeface="Arial" panose="020B0604020202020204" pitchFamily="34" charset="0"/>
              </a:rPr>
              <a:t>مدل‌های</a:t>
            </a:r>
            <a:r>
              <a:rPr sz="3400" b="1" dirty="0">
                <a:solidFill>
                  <a:srgbClr val="12374E"/>
                </a:solidFill>
                <a:cs typeface="Arial" panose="020B0604020202020204" pitchFamily="34" charset="0"/>
              </a:rPr>
              <a:t> </a:t>
            </a:r>
            <a:r>
              <a:rPr sz="3400" b="1" dirty="0" err="1">
                <a:solidFill>
                  <a:srgbClr val="12374E"/>
                </a:solidFill>
                <a:cs typeface="Arial" panose="020B0604020202020204" pitchFamily="34" charset="0"/>
              </a:rPr>
              <a:t>هوش</a:t>
            </a:r>
            <a:r>
              <a:rPr sz="3400" b="1" dirty="0">
                <a:solidFill>
                  <a:srgbClr val="12374E"/>
                </a:solidFill>
                <a:cs typeface="Arial" panose="020B0604020202020204" pitchFamily="34" charset="0"/>
              </a:rPr>
              <a:t> </a:t>
            </a:r>
            <a:r>
              <a:rPr sz="3400" b="1" dirty="0" err="1">
                <a:solidFill>
                  <a:srgbClr val="12374E"/>
                </a:solidFill>
                <a:cs typeface="Arial" panose="020B0604020202020204" pitchFamily="34" charset="0"/>
              </a:rPr>
              <a:t>مصنوعی</a:t>
            </a:r>
            <a:r>
              <a:rPr sz="3400" b="1" dirty="0">
                <a:solidFill>
                  <a:srgbClr val="12374E"/>
                </a:solidFill>
                <a:cs typeface="Arial" panose="020B0604020202020204" pitchFamily="34" charset="0"/>
              </a:rPr>
              <a:t> </a:t>
            </a:r>
            <a:r>
              <a:rPr sz="3400" b="1" dirty="0" err="1">
                <a:solidFill>
                  <a:srgbClr val="12374E"/>
                </a:solidFill>
                <a:cs typeface="Arial" panose="020B0604020202020204" pitchFamily="34" charset="0"/>
              </a:rPr>
              <a:t>در</a:t>
            </a:r>
            <a:r>
              <a:rPr sz="3400" b="1" dirty="0">
                <a:solidFill>
                  <a:srgbClr val="12374E"/>
                </a:solidFill>
                <a:cs typeface="Arial" panose="020B0604020202020204" pitchFamily="34" charset="0"/>
              </a:rPr>
              <a:t> </a:t>
            </a:r>
            <a:r>
              <a:rPr sz="3400" b="1" dirty="0" err="1">
                <a:solidFill>
                  <a:srgbClr val="12374E"/>
                </a:solidFill>
                <a:cs typeface="Arial" panose="020B0604020202020204" pitchFamily="34" charset="0"/>
              </a:rPr>
              <a:t>پیش‌بینی</a:t>
            </a:r>
            <a:r>
              <a:rPr sz="3400" b="1" dirty="0">
                <a:solidFill>
                  <a:srgbClr val="12374E"/>
                </a:solidFill>
                <a:cs typeface="Arial" panose="020B0604020202020204" pitchFamily="34" charset="0"/>
              </a:rPr>
              <a:t> </a:t>
            </a:r>
            <a:r>
              <a:rPr sz="3400" b="1" dirty="0" err="1">
                <a:solidFill>
                  <a:srgbClr val="12374E"/>
                </a:solidFill>
                <a:cs typeface="Arial" panose="020B0604020202020204" pitchFamily="34" charset="0"/>
              </a:rPr>
              <a:t>تشدید</a:t>
            </a:r>
            <a:r>
              <a:rPr sz="3400" b="1" dirty="0">
                <a:solidFill>
                  <a:srgbClr val="12374E"/>
                </a:solidFill>
                <a:cs typeface="Arial" panose="020B0604020202020204" pitchFamily="34" charset="0"/>
              </a:rPr>
              <a:t> </a:t>
            </a:r>
            <a:r>
              <a:rPr sz="3400" b="1" dirty="0" err="1">
                <a:solidFill>
                  <a:srgbClr val="12374E"/>
                </a:solidFill>
                <a:cs typeface="Arial" panose="020B0604020202020204" pitchFamily="34" charset="0"/>
              </a:rPr>
              <a:t>بیماری</a:t>
            </a:r>
            <a:r>
              <a:rPr lang="en-US" sz="3400" b="1" dirty="0" err="1">
                <a:solidFill>
                  <a:srgbClr val="12374E"/>
                </a:solidFill>
                <a:cs typeface="Arial" panose="020B0604020202020204" pitchFamily="34" charset="0"/>
              </a:rPr>
              <a:t>:COPD</a:t>
            </a:r>
            <a:r>
              <a:rPr sz="3400" b="1" dirty="0">
                <a:solidFill>
                  <a:srgbClr val="12374E"/>
                </a:solidFill>
                <a:cs typeface="Arial" panose="020B0604020202020204" pitchFamily="34" charset="0"/>
              </a:rPr>
              <a:t> </a:t>
            </a:r>
            <a:br>
              <a:rPr dirty="0">
                <a:cs typeface="Arial" panose="020B0604020202020204" pitchFamily="34" charset="0"/>
              </a:rPr>
            </a:br>
            <a:r>
              <a:rPr sz="3400" b="1" dirty="0" err="1">
                <a:solidFill>
                  <a:srgbClr val="12374E"/>
                </a:solidFill>
                <a:cs typeface="Arial" panose="020B0604020202020204" pitchFamily="34" charset="0"/>
              </a:rPr>
              <a:t>چالش‌های</a:t>
            </a:r>
            <a:r>
              <a:rPr sz="3400" b="1" dirty="0">
                <a:solidFill>
                  <a:srgbClr val="12374E"/>
                </a:solidFill>
                <a:cs typeface="Arial" panose="020B0604020202020204" pitchFamily="34" charset="0"/>
              </a:rPr>
              <a:t> </a:t>
            </a:r>
            <a:r>
              <a:rPr sz="3400" b="1" dirty="0" err="1">
                <a:solidFill>
                  <a:srgbClr val="12374E"/>
                </a:solidFill>
                <a:cs typeface="Arial" panose="020B0604020202020204" pitchFamily="34" charset="0"/>
              </a:rPr>
              <a:t>روش‌شناختی</a:t>
            </a:r>
            <a:r>
              <a:rPr sz="3400" b="1" dirty="0">
                <a:solidFill>
                  <a:srgbClr val="12374E"/>
                </a:solidFill>
                <a:cs typeface="Arial" panose="020B0604020202020204" pitchFamily="34" charset="0"/>
              </a:rPr>
              <a:t> و </a:t>
            </a:r>
            <a:r>
              <a:rPr sz="3400" b="1" dirty="0" err="1">
                <a:solidFill>
                  <a:srgbClr val="12374E"/>
                </a:solidFill>
                <a:cs typeface="Arial" panose="020B0604020202020204" pitchFamily="34" charset="0"/>
              </a:rPr>
              <a:t>افق‌های</a:t>
            </a:r>
            <a:r>
              <a:rPr sz="3400" b="1" dirty="0">
                <a:solidFill>
                  <a:srgbClr val="12374E"/>
                </a:solidFill>
                <a:cs typeface="Arial" panose="020B0604020202020204" pitchFamily="34" charset="0"/>
              </a:rPr>
              <a:t> </a:t>
            </a:r>
            <a:r>
              <a:rPr sz="3400" b="1" dirty="0" err="1">
                <a:solidFill>
                  <a:srgbClr val="12374E"/>
                </a:solidFill>
                <a:cs typeface="Arial" panose="020B0604020202020204" pitchFamily="34" charset="0"/>
              </a:rPr>
              <a:t>پیش‌رو</a:t>
            </a:r>
            <a:endParaRPr lang="en-US" sz="60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98823" y="4217853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t">
            <a:spAutoFit/>
          </a:bodyPr>
          <a:lstStyle/>
          <a:p>
            <a:pPr algn="ctr" rtl="1">
              <a:defRPr/>
            </a:pPr>
            <a:r>
              <a:rPr sz="2500" b="1">
                <a:solidFill>
                  <a:srgbClr val="FFFFFF"/>
                </a:solidFill>
                <a:latin typeface="B Nazanin"/>
              </a:rPr>
              <a:t>کد مقاله</a:t>
            </a:r>
            <a:endParaRPr lang="fa-IR" sz="4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 rtl="1"/>
            <a:r>
              <a:rPr sz="2800" b="1">
                <a:solidFill>
                  <a:srgbClr val="FFFFFF"/>
                </a:solidFill>
                <a:latin typeface="B Nazanin"/>
              </a:rPr>
              <a:t>AI + COPD</a:t>
            </a:r>
            <a:endParaRPr lang="en-US" sz="5400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1821901" y="7108414"/>
            <a:ext cx="36576000" cy="1661993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sz="2700" b="0" dirty="0" err="1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مهلا</a:t>
            </a:r>
            <a:r>
              <a:rPr sz="2700" b="0" dirty="0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موسوی¹، </a:t>
            </a:r>
            <a:r>
              <a:rPr sz="2700" b="0" dirty="0" err="1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تکتم</a:t>
            </a:r>
            <a:r>
              <a:rPr sz="2700" b="0" dirty="0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دهقانی²</a:t>
            </a:r>
            <a:br>
              <a:rPr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700" b="0" dirty="0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¹ </a:t>
            </a:r>
            <a:r>
              <a:rPr sz="2700" b="0" dirty="0" err="1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گروه</a:t>
            </a:r>
            <a:r>
              <a:rPr sz="2700" b="0" dirty="0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700" b="0" dirty="0" err="1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کامپیوتر</a:t>
            </a:r>
            <a:r>
              <a:rPr sz="2700" b="0" dirty="0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، </a:t>
            </a:r>
            <a:r>
              <a:rPr sz="2700" b="0" dirty="0" err="1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مؤسسه</a:t>
            </a:r>
            <a:r>
              <a:rPr sz="2700" b="0" dirty="0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700" b="0" dirty="0" err="1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آموزش</a:t>
            </a:r>
            <a:r>
              <a:rPr sz="2700" b="0" dirty="0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700" b="0" dirty="0" err="1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عالی</a:t>
            </a:r>
            <a:r>
              <a:rPr sz="2700" b="0" dirty="0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700" b="0" dirty="0" err="1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توس</a:t>
            </a:r>
            <a:br>
              <a:rPr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700" b="0" dirty="0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² </a:t>
            </a:r>
            <a:r>
              <a:rPr sz="2700" b="0" dirty="0" err="1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گروه</a:t>
            </a:r>
            <a:r>
              <a:rPr sz="2700" b="0" dirty="0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700" b="0" dirty="0" err="1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انفورماتیک</a:t>
            </a:r>
            <a:r>
              <a:rPr sz="2700" b="0" dirty="0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700" b="0" dirty="0" err="1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پزشکی</a:t>
            </a:r>
            <a:r>
              <a:rPr sz="2700" b="0" dirty="0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، </a:t>
            </a:r>
            <a:r>
              <a:rPr sz="2700" b="0" dirty="0" err="1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دانشکده</a:t>
            </a:r>
            <a:r>
              <a:rPr sz="2700" b="0" dirty="0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700" b="0" dirty="0" err="1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پزشکی</a:t>
            </a:r>
            <a:r>
              <a:rPr sz="2700" b="0" dirty="0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، </a:t>
            </a:r>
            <a:r>
              <a:rPr sz="2700" b="0" dirty="0" err="1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علوم</a:t>
            </a:r>
            <a:r>
              <a:rPr sz="2700" b="0" dirty="0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700" b="0" dirty="0" err="1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پزشکی</a:t>
            </a:r>
            <a:r>
              <a:rPr sz="2700" b="0" dirty="0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700" b="0" dirty="0" err="1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مشهد</a:t>
            </a:r>
            <a:br>
              <a:rPr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700" b="0" dirty="0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Mahlamousavi393@gmail.com | Dehghanit@mums.ac.ir</a:t>
            </a: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t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sz="3000" b="1">
                <a:solidFill>
                  <a:srgbClr val="FFFFFF"/>
                </a:solidFill>
                <a:latin typeface="B Nazanin"/>
              </a:rPr>
              <a:t>مقدمه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t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sz="3000" b="1">
                <a:solidFill>
                  <a:srgbClr val="FFFFFF"/>
                </a:solidFill>
                <a:latin typeface="B Nazanin"/>
              </a:rPr>
              <a:t>یافته‌ها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t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sz="3000" b="1">
                <a:solidFill>
                  <a:srgbClr val="FFFFFF"/>
                </a:solidFill>
                <a:latin typeface="B Nazanin"/>
              </a:rPr>
              <a:t>نتیجه‌گیری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t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sz="3000" b="1">
                <a:solidFill>
                  <a:srgbClr val="FFFFFF"/>
                </a:solidFill>
                <a:latin typeface="B Nazanin"/>
              </a:rPr>
              <a:t>روش‌ها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641" y="1797340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t" anchorCtr="0"/>
          <a:lstStyle>
            <a:defPPr>
              <a:defRPr kern="1200"/>
            </a:defPPr>
          </a:lstStyle>
          <a:p>
            <a:pPr algn="ctr"/>
            <a:r>
              <a:rPr sz="3000" b="1">
                <a:solidFill>
                  <a:srgbClr val="FFFFFF"/>
                </a:solidFill>
                <a:latin typeface="B Nazanin"/>
              </a:rPr>
              <a:t>منابع</a:t>
            </a:r>
            <a:endParaRPr lang="en-US" sz="3600" b="1" dirty="0">
              <a:solidFill>
                <a:schemeClr val="bg1"/>
              </a:solidFill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8" y="11245386"/>
            <a:ext cx="9601200" cy="35394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kern="1200"/>
            </a:defPPr>
          </a:lstStyle>
          <a:p>
            <a:pPr algn="r"/>
            <a:r>
              <a:rPr lang="ar-SA" sz="3200" dirty="0">
                <a:cs typeface="B Zar" panose="00000400000000000000" pitchFamily="2" charset="-78"/>
              </a:rPr>
              <a:t>بیماری انسداد مزمن ریوی</a:t>
            </a:r>
            <a:r>
              <a:rPr lang="en-US" sz="3200" dirty="0">
                <a:cs typeface="B Zar" panose="00000400000000000000" pitchFamily="2" charset="-78"/>
              </a:rPr>
              <a:t>COPD</a:t>
            </a:r>
            <a:r>
              <a:rPr lang="ar-SA" sz="3200" dirty="0">
                <a:cs typeface="B Zar" panose="00000400000000000000" pitchFamily="2" charset="-78"/>
              </a:rPr>
              <a:t>با بیش از ۴۸۰ میلیون مبتلا در جهان، سومین علت مرگ و میر است. تشدیدهای حاد این بیماری </a:t>
            </a:r>
            <a:r>
              <a:rPr lang="en-US" sz="3200" dirty="0">
                <a:cs typeface="B Zar" panose="00000400000000000000" pitchFamily="2" charset="-78"/>
              </a:rPr>
              <a:t>AECOPD</a:t>
            </a:r>
            <a:r>
              <a:rPr lang="ar-SA" sz="3200" dirty="0">
                <a:cs typeface="B Zar" panose="00000400000000000000" pitchFamily="2" charset="-78"/>
              </a:rPr>
              <a:t>نقش محوری در سیر بالینی، کاهش کیفیت زندگی و هزینه‌های درمانی دارند. در سال‌های اخیر، مدل‌های یادگیری ماشین و یادگیری عمیق به عنوان ابزارهایی امیدوارکننده برای پیش‌بینی این تشدیدها معرفی شده‌اند. هدف این مطالعه، تحلیل روش‌شناختی مدل‌های هوش مصنوعی موجود و شناسایی چالش‌های تعمیم‌پذیری آن‌هاست.</a:t>
            </a:r>
            <a:endParaRPr lang="en-US" sz="3200" dirty="0">
              <a:solidFill>
                <a:srgbClr val="000001"/>
              </a:solidFill>
              <a:latin typeface="Arial" panose="020B0604020202020204" pitchFamily="34" charset="0"/>
              <a:cs typeface="B Zar" panose="00000400000000000000" pitchFamily="2" charset="-78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020806" y="11396405"/>
            <a:ext cx="9857035" cy="35394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kern="1200"/>
            </a:defPPr>
          </a:lstStyle>
          <a:p>
            <a:pPr algn="r" rtl="1"/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مدل‌های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هوش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مصنوعی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پتانسیل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قابل‌توجهی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برای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پیش‌بینی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تشدید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COPD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دارند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،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اما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شواهد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موجود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به‌دلیل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ناهمگونی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شدید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،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بیش‌برازش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،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اعتبارسنجی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خارجی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ناکافی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،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کالیبراسیون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ضعیف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و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تفسیرپذیری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محدود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هنوز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برای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ترجمه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گسترده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به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بالین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کافی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نیست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.</a:t>
            </a:r>
            <a:br>
              <a:rPr sz="3200" dirty="0">
                <a:latin typeface="Arial" panose="020B0604020202020204" pitchFamily="34" charset="0"/>
                <a:cs typeface="B Zar" panose="00000400000000000000" pitchFamily="2" charset="-78"/>
              </a:rPr>
            </a:b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راهکارهای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کلیدی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: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استانداردسازی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گزارش‌دهی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با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TRIPOD-AI و PROBAST-AI،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اعتبارسنجی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چندمرکزی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،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کارآزمایی‌های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بالینی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،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پزشکی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دقیق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و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طراحی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مدل‌های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 </a:t>
            </a:r>
            <a:r>
              <a:rPr sz="3200" b="0" dirty="0" err="1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تفسیرپذیر</a:t>
            </a:r>
            <a:r>
              <a:rPr sz="3200" b="0" dirty="0">
                <a:solidFill>
                  <a:srgbClr val="233037"/>
                </a:solidFill>
                <a:latin typeface="Arial" panose="020B0604020202020204" pitchFamily="34" charset="0"/>
                <a:cs typeface="B Zar" panose="00000400000000000000" pitchFamily="2" charset="-78"/>
              </a:rPr>
              <a:t>.</a:t>
            </a:r>
          </a:p>
        </p:txBody>
      </p:sp>
      <p:sp>
        <p:nvSpPr>
          <p:cNvPr id="82" name="TextBox 33">
            <a:extLst>
              <a:ext uri="{FF2B5EF4-FFF2-40B4-BE49-F238E27FC236}">
                <a16:creationId xmlns:a16="http://schemas.microsoft.com/office/drawing/2014/main" id="{6AB3CE38-74F0-4C0F-A133-52B753FC00F4}"/>
              </a:ext>
            </a:extLst>
          </p:cNvPr>
          <p:cNvSpPr txBox="1"/>
          <p:nvPr/>
        </p:nvSpPr>
        <p:spPr>
          <a:xfrm>
            <a:off x="157224" y="18337703"/>
            <a:ext cx="9729118" cy="2663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lnSpc>
                <a:spcPts val="4200"/>
              </a:lnSpc>
            </a:pPr>
            <a:r>
              <a:rPr lang="ar-SA" sz="3200" dirty="0"/>
              <a:t>این مطالعه مروری نظام‌مند بر اساس بیانیه ۲۰۲۰ </a:t>
            </a:r>
            <a:r>
              <a:rPr lang="en-US" sz="3200" dirty="0"/>
              <a:t>PRISMA </a:t>
            </a:r>
            <a:r>
              <a:rPr lang="ar-SA" sz="3200" dirty="0"/>
              <a:t>طراحی شد. جستجو در پایگاه‌های </a:t>
            </a:r>
            <a:r>
              <a:rPr lang="en-US" sz="3200" dirty="0"/>
              <a:t>PubMed، Embase </a:t>
            </a:r>
            <a:r>
              <a:rPr lang="ar-SA" sz="3200" dirty="0"/>
              <a:t>و </a:t>
            </a:r>
            <a:r>
              <a:rPr lang="en-US" sz="3200" dirty="0"/>
              <a:t>Cochrane </a:t>
            </a:r>
            <a:r>
              <a:rPr lang="ar-SA" sz="3200" dirty="0"/>
              <a:t>تا ژانویه ۲۰۲۶ انجام شد. مطالعات کارآزمایی بالینی و کوهورت که به ارزیابی مدل‌های هوش مصنوعی در پیش‌بینی تشدید </a:t>
            </a:r>
            <a:r>
              <a:rPr lang="en-US" sz="3200" dirty="0"/>
              <a:t>COPD </a:t>
            </a:r>
            <a:r>
              <a:rPr lang="ar-SA" sz="3200" dirty="0"/>
              <a:t>پرداخته بودند، وارد شدند. کیفیت مطالعات با ابزار </a:t>
            </a:r>
            <a:r>
              <a:rPr lang="en-US" sz="3200" dirty="0"/>
              <a:t>PROBAST-AI </a:t>
            </a:r>
            <a:r>
              <a:rPr lang="ar-SA" sz="3200" dirty="0"/>
              <a:t>ارزیابی شد</a:t>
            </a:r>
            <a:endParaRPr lang="en-US" sz="3200" dirty="0">
              <a:solidFill>
                <a:srgbClr val="000001"/>
              </a:solidFill>
              <a:latin typeface="Times New Roman" panose="02020603050405020304" pitchFamily="18" charset="0"/>
              <a:ea typeface="Open Sauce"/>
              <a:cs typeface="B Zar" panose="00000400000000000000" pitchFamily="2" charset="-78"/>
              <a:sym typeface="Open Sauce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340599" y="19669478"/>
            <a:ext cx="9729118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/>
            <a:r>
              <a:rPr sz="2100" b="0" dirty="0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Niraula S, et al. </a:t>
            </a:r>
            <a:r>
              <a:rPr sz="2100" b="0" dirty="0" err="1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</a:t>
            </a:r>
            <a:r>
              <a:rPr sz="2100" b="0" dirty="0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Respir J. 2025.</a:t>
            </a:r>
            <a:br>
              <a:rPr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100" b="0" dirty="0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Chen Y, et al. Chest. 2024.</a:t>
            </a:r>
            <a:br>
              <a:rPr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100" b="0" dirty="0">
                <a:solidFill>
                  <a:srgbClr val="2330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Ahmed Z, et al. Artificial Intelligence in Medicine. 2023.</a:t>
            </a:r>
            <a:endParaRPr lang="en-US" sz="3200" dirty="0">
              <a:solidFill>
                <a:srgbClr val="000001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1DD6E0-9FD3-36A5-4450-D071D77B6F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367" y="14153150"/>
            <a:ext cx="4876799" cy="2662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A pie chart with different colored circles&#10;&#10;AI-generated content may be incorrect.">
            <a:extLst>
              <a:ext uri="{FF2B5EF4-FFF2-40B4-BE49-F238E27FC236}">
                <a16:creationId xmlns:a16="http://schemas.microsoft.com/office/drawing/2014/main" id="{E78C06CD-189A-D888-D540-0397884071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7053" y="14314706"/>
            <a:ext cx="7593496" cy="35613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F53991-4CEC-9387-ED42-3C2C248B76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5964" y="17439404"/>
            <a:ext cx="11238095" cy="76190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B1BC376-CAD3-F5D1-3B98-C0FF06DC5A38}"/>
              </a:ext>
            </a:extLst>
          </p:cNvPr>
          <p:cNvSpPr txBox="1"/>
          <p:nvPr/>
        </p:nvSpPr>
        <p:spPr>
          <a:xfrm>
            <a:off x="22631371" y="11968289"/>
            <a:ext cx="985703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/>
              <a:t>از ۱۲۴۷ مقاله شناسایی شده، ۱۰ مطالعه با حجم نمونه ۱۱۰ تا ۱۱۳,۷۸۴ بیمار وارد شدند. سطح زیر منحنی </a:t>
            </a:r>
            <a:r>
              <a:rPr lang="en-US" sz="3200" dirty="0"/>
              <a:t>ROC </a:t>
            </a:r>
            <a:r>
              <a:rPr lang="ar-SA" sz="3200" dirty="0"/>
              <a:t>تجمیع شده ۰.۷۷ (۹۵% فاصله اطمینان: ۰.۷۴-۰.۸۰) با ناهمگونی بسیار بالا </a:t>
            </a:r>
            <a:endParaRPr lang="fa-IR" sz="3200" dirty="0"/>
          </a:p>
          <a:p>
            <a:pPr algn="r" rtl="1"/>
            <a:r>
              <a:rPr lang="ar-SA" sz="3200" dirty="0"/>
              <a:t>(۹۹.۵%) به دست آمد.</a:t>
            </a:r>
          </a:p>
          <a:p>
            <a:pPr algn="l" rtl="1"/>
            <a:endParaRPr lang="en-US" sz="4800" dirty="0">
              <a:cs typeface="B Zar" panose="00000400000000000000" pitchFamily="2" charset="-7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FB308C9-5864-0565-1E83-8B72EC0C7C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31" y="4466278"/>
            <a:ext cx="3574989" cy="46769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83F48A2-1EA3-61AF-3131-4877581EE0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001" y="4419461"/>
            <a:ext cx="3545990" cy="460798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04D47FA-1BA3-EC9D-452C-1E7B6DA6F6C0}"/>
              </a:ext>
            </a:extLst>
          </p:cNvPr>
          <p:cNvSpPr txBox="1"/>
          <p:nvPr/>
        </p:nvSpPr>
        <p:spPr>
          <a:xfrm>
            <a:off x="38608918" y="4761118"/>
            <a:ext cx="20632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1388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2A80B3-39AB-112E-D5E2-F8A54ACC14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63" y="21110722"/>
            <a:ext cx="9601200" cy="3115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ECDE10C-8F5C-DCEC-5D24-07C2B1200E7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1300" y="11214538"/>
            <a:ext cx="10326728" cy="5600849"/>
          </a:xfrm>
          <a:prstGeom prst="rect">
            <a:avLst/>
          </a:prstGeom>
        </p:spPr>
      </p:pic>
      <p:pic>
        <p:nvPicPr>
          <p:cNvPr id="15" name="Picture 14" descr="A blue and white logo with text&#10;&#10;AI-generated content may be incorrect.">
            <a:extLst>
              <a:ext uri="{FF2B5EF4-FFF2-40B4-BE49-F238E27FC236}">
                <a16:creationId xmlns:a16="http://schemas.microsoft.com/office/drawing/2014/main" id="{2B5A484D-84CA-652D-CE62-30342AE5385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8573" y="5736494"/>
            <a:ext cx="9253169" cy="4200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0216FAA-6A70-729C-3079-92F96BCEB0F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5652" y="15484268"/>
            <a:ext cx="6348510" cy="86511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280</TotalTime>
  <Words>348</Words>
  <Application>Microsoft Office PowerPoint</Application>
  <PresentationFormat>Custom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B Nazanin</vt:lpstr>
      <vt:lpstr>B Zar</vt:lpstr>
      <vt:lpstr>Calibri</vt:lpstr>
      <vt:lpstr>Calibri Light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reyhane joneid</cp:lastModifiedBy>
  <cp:revision>34</cp:revision>
  <dcterms:created xsi:type="dcterms:W3CDTF">2026-09-07T19:22:54Z</dcterms:created>
  <dcterms:modified xsi:type="dcterms:W3CDTF">2026-10-10T17:49:53Z</dcterms:modified>
</cp:coreProperties>
</file>