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3" d="100"/>
          <a:sy n="23" d="100"/>
        </p:scale>
        <p:origin x="773"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10/10/2026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782341" y="4909045"/>
            <a:ext cx="3054416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3600" b="1" dirty="0">
                <a:latin typeface="Times New Roman" panose="02020603050405020304" pitchFamily="18" charset="0"/>
                <a:cs typeface="Times New Roman" panose="02020603050405020304" pitchFamily="18" charset="0"/>
              </a:rPr>
              <a:t>Artificial Intelligence for Detection of cardiovascular disease using ECG, wearable devices, imaging, and clinical data</a:t>
            </a:r>
            <a:endParaRPr lang="en-US" sz="3600" b="1" dirty="0">
              <a:solidFill>
                <a:schemeClr val="tx1"/>
              </a:solidFill>
              <a:latin typeface="Times New Roman" panose="02020603050405020304" pitchFamily="18" charset="0"/>
              <a:cs typeface="Times New Roman" panose="02020603050405020304" pitchFamily="18" charset="0"/>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a:t>
            </a:r>
            <a:r>
              <a:rPr lang="en-US" sz="4800" dirty="0" smtClean="0">
                <a:solidFill>
                  <a:schemeClr val="tx1"/>
                </a:solidFill>
                <a:cs typeface="B Nazanin" panose="00000400000000000000" pitchFamily="2" charset="-78"/>
              </a:rPr>
              <a:t>: 1626</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959514" y="7025774"/>
            <a:ext cx="36576000" cy="2979277"/>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3400" b="1" dirty="0" smtClean="0">
                <a:solidFill>
                  <a:srgbClr val="000001"/>
                </a:solidFill>
                <a:latin typeface="Times New Roman" panose="02020603050405020304" pitchFamily="18" charset="0"/>
                <a:ea typeface="Open Sauce Bold"/>
                <a:cs typeface="Times New Roman" panose="02020603050405020304" pitchFamily="18" charset="0"/>
                <a:sym typeface="Open Sauce Bold"/>
              </a:rPr>
              <a:t>setayesh </a:t>
            </a:r>
            <a:r>
              <a:rPr lang="en-US" sz="3400" b="1" dirty="0">
                <a:solidFill>
                  <a:srgbClr val="000001"/>
                </a:solidFill>
                <a:latin typeface="Times New Roman" panose="02020603050405020304" pitchFamily="18" charset="0"/>
                <a:ea typeface="Open Sauce Bold"/>
                <a:cs typeface="Times New Roman" panose="02020603050405020304" pitchFamily="18" charset="0"/>
                <a:sym typeface="Open Sauce Bold"/>
              </a:rPr>
              <a:t>Saffari1, Mahdis Esmaeili1, Narges Hajian1, Samira shariati Najafabadi1,2*</a:t>
            </a:r>
          </a:p>
          <a:p>
            <a:pPr marL="514350" indent="-514350" algn="ctr">
              <a:buAutoNum type="arabicParenBoth"/>
            </a:pPr>
            <a:r>
              <a:rPr lang="en-US" sz="3200" dirty="0" smtClean="0">
                <a:solidFill>
                  <a:srgbClr val="000001"/>
                </a:solidFill>
                <a:latin typeface="Times New Roman" panose="02020603050405020304" pitchFamily="18" charset="0"/>
                <a:ea typeface="Open Sauce"/>
                <a:cs typeface="Times New Roman" panose="02020603050405020304" pitchFamily="18" charset="0"/>
                <a:sym typeface="Open Sauce"/>
              </a:rPr>
              <a:t>Department </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of Medicine,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Na.C</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Islamic Azad University, Najafabad, </a:t>
            </a:r>
            <a:r>
              <a:rPr lang="en-US" sz="3200" dirty="0" smtClean="0">
                <a:solidFill>
                  <a:srgbClr val="000001"/>
                </a:solidFill>
                <a:latin typeface="Times New Roman" panose="02020603050405020304" pitchFamily="18" charset="0"/>
                <a:ea typeface="Open Sauce"/>
                <a:cs typeface="Times New Roman" panose="02020603050405020304" pitchFamily="18" charset="0"/>
                <a:sym typeface="Open Sauce"/>
              </a:rPr>
              <a:t>Iran </a:t>
            </a:r>
            <a:endParaRPr lang="fa-IR"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marL="514350" indent="-514350" algn="ctr">
              <a:buFont typeface="Arial" pitchFamily="34" charset="0"/>
              <a:buAutoNum type="arabicParenBoth"/>
            </a:pPr>
            <a:r>
              <a:rPr lang="en-US" sz="3200" dirty="0" smtClean="0">
                <a:solidFill>
                  <a:srgbClr val="000001"/>
                </a:solidFill>
                <a:latin typeface="Times New Roman" panose="02020603050405020304" pitchFamily="18" charset="0"/>
                <a:ea typeface="Open Sauce"/>
                <a:cs typeface="Times New Roman" panose="02020603050405020304" pitchFamily="18" charset="0"/>
                <a:sym typeface="Open Sauce"/>
              </a:rPr>
              <a:t>Department </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of Medicine,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Na.C</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Islamic Azad University, Najafabad, </a:t>
            </a:r>
            <a:r>
              <a:rPr lang="en-US" sz="3200" dirty="0" smtClean="0">
                <a:solidFill>
                  <a:srgbClr val="000001"/>
                </a:solidFill>
                <a:latin typeface="Times New Roman" panose="02020603050405020304" pitchFamily="18" charset="0"/>
                <a:ea typeface="Open Sauce"/>
                <a:cs typeface="Times New Roman" panose="02020603050405020304" pitchFamily="18" charset="0"/>
                <a:sym typeface="Open Sauce"/>
              </a:rPr>
              <a:t>Iran , Clinical </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Research Development Center,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Na.C</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Islamic Azad University, Najafabad, </a:t>
            </a:r>
            <a:r>
              <a:rPr lang="en-US" sz="3200" dirty="0" smtClean="0">
                <a:solidFill>
                  <a:srgbClr val="000001"/>
                </a:solidFill>
                <a:latin typeface="Times New Roman" panose="02020603050405020304" pitchFamily="18" charset="0"/>
                <a:ea typeface="Open Sauce"/>
                <a:cs typeface="Times New Roman" panose="02020603050405020304" pitchFamily="18" charset="0"/>
                <a:sym typeface="Open Sauce"/>
              </a:rPr>
              <a:t>Iran. </a:t>
            </a: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148724" y="1689509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3046988"/>
          </a:xfrm>
          <a:prstGeom prst="rect">
            <a:avLst/>
          </a:prstGeom>
          <a:noFill/>
        </p:spPr>
        <p:txBody>
          <a:bodyPr wrap="square" rtlCol="0">
            <a:spAutoFit/>
          </a:bodyPr>
          <a:lstStyle>
            <a:defPPr>
              <a:defRPr kern="1200"/>
            </a:defPPr>
          </a:lstStyle>
          <a:p>
            <a:pPr algn="just"/>
            <a:r>
              <a:rPr lang="en-US" sz="3200" dirty="0" smtClean="0">
                <a:latin typeface="Times New Roman" panose="02020603050405020304" pitchFamily="18" charset="0"/>
                <a:ea typeface="Open Sans" panose="020B0606030504020204" pitchFamily="34" charset="0"/>
                <a:cs typeface="Times New Roman" panose="02020603050405020304" pitchFamily="18" charset="0"/>
              </a:rPr>
              <a:t> </a:t>
            </a:r>
            <a:r>
              <a:rPr lang="en-US" sz="3200" dirty="0">
                <a:latin typeface="Times New Roman" panose="02020603050405020304" pitchFamily="18" charset="0"/>
                <a:ea typeface="Open Sans" panose="020B0606030504020204" pitchFamily="34" charset="0"/>
                <a:cs typeface="Times New Roman" panose="02020603050405020304" pitchFamily="18" charset="0"/>
              </a:rPr>
              <a:t>Cardiovascular diseases are among the main causes of mortality worldwide </a:t>
            </a:r>
            <a:r>
              <a:rPr lang="en-US" sz="3200" dirty="0" smtClean="0">
                <a:latin typeface="Times New Roman" panose="02020603050405020304" pitchFamily="18" charset="0"/>
                <a:ea typeface="Open Sans" panose="020B0606030504020204" pitchFamily="34" charset="0"/>
                <a:cs typeface="Times New Roman" panose="02020603050405020304" pitchFamily="18" charset="0"/>
              </a:rPr>
              <a:t>. </a:t>
            </a:r>
            <a:r>
              <a:rPr lang="en-US" sz="3200" dirty="0">
                <a:latin typeface="Times New Roman" panose="02020603050405020304" pitchFamily="18" charset="0"/>
                <a:ea typeface="Open Sans" panose="020B0606030504020204" pitchFamily="34" charset="0"/>
                <a:cs typeface="Times New Roman" panose="02020603050405020304" pitchFamily="18" charset="0"/>
              </a:rPr>
              <a:t>However, early diagnosis of these diseases is still challenging for various reasons, including the fragmentation of clinical data. Multimodal artificial intelligence can be effective for integrating and simultaneously analyzing these </a:t>
            </a:r>
            <a:r>
              <a:rPr lang="en-US" sz="3200" dirty="0" smtClean="0">
                <a:latin typeface="Times New Roman" panose="02020603050405020304" pitchFamily="18" charset="0"/>
                <a:ea typeface="Open Sans" panose="020B0606030504020204" pitchFamily="34" charset="0"/>
                <a:cs typeface="Times New Roman" panose="02020603050405020304" pitchFamily="18" charset="0"/>
              </a:rPr>
              <a:t>data. </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4524315"/>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Before using artificial intelligence in the clinical environment, it should be evaluated in different populations, with consideration of individuals' privacy. Multimodal artificial intelligence has high potential for assessment and assistance in diagnosis using clinical information and wearable devices. The use of artificial intelligence is considered a tool for assistance and support and is not intended to replace physicians; rather, it is intended to assist physicians</a:t>
            </a:r>
          </a:p>
        </p:txBody>
      </p:sp>
      <p:sp>
        <p:nvSpPr>
          <p:cNvPr id="82" name="TextBox 33">
            <a:extLst>
              <a:ext uri="{FF2B5EF4-FFF2-40B4-BE49-F238E27FC236}">
                <a16:creationId xmlns:a16="http://schemas.microsoft.com/office/drawing/2014/main" id="{6AB3CE38-74F0-4C0F-A133-52B753FC00F4}"/>
              </a:ext>
            </a:extLst>
          </p:cNvPr>
          <p:cNvSpPr txBox="1"/>
          <p:nvPr/>
        </p:nvSpPr>
        <p:spPr>
          <a:xfrm>
            <a:off x="11506148" y="18846701"/>
            <a:ext cx="4125631" cy="1577355"/>
          </a:xfrm>
          <a:prstGeom prst="rect">
            <a:avLst/>
          </a:prstGeom>
        </p:spPr>
        <p:txBody>
          <a:bodyPr lIns="0" tIns="0" rIns="0" bIns="0" rtlCol="0" anchor="t">
            <a:spAutoFit/>
          </a:bodyPr>
          <a:lstStyle/>
          <a:p>
            <a:pPr algn="ctr">
              <a:lnSpc>
                <a:spcPts val="4200"/>
              </a:lnSpc>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Illustrations are also great aids to help your research poster.</a:t>
            </a:r>
          </a:p>
        </p:txBody>
      </p:sp>
      <p:sp>
        <p:nvSpPr>
          <p:cNvPr id="83" name="TextBox 34">
            <a:extLst>
              <a:ext uri="{FF2B5EF4-FFF2-40B4-BE49-F238E27FC236}">
                <a16:creationId xmlns:a16="http://schemas.microsoft.com/office/drawing/2014/main" id="{2105AE90-D3B6-42CF-B13B-BF501CA20CCB}"/>
              </a:ext>
            </a:extLst>
          </p:cNvPr>
          <p:cNvSpPr txBox="1"/>
          <p:nvPr/>
        </p:nvSpPr>
        <p:spPr>
          <a:xfrm>
            <a:off x="33775569" y="15716820"/>
            <a:ext cx="3278145" cy="492443"/>
          </a:xfrm>
          <a:prstGeom prst="rect">
            <a:avLst/>
          </a:prstGeom>
        </p:spPr>
        <p:txBody>
          <a:bodyPr wrap="square" lIns="0" tIns="0" rIns="0" bIns="0" rtlCol="0" anchor="t">
            <a:spAutoFit/>
          </a:bodyPr>
          <a:lstStyle/>
          <a:p>
            <a:pPr algn="ctr"/>
            <a:r>
              <a:rPr lang="en-US" sz="3200" dirty="0" smtClean="0">
                <a:solidFill>
                  <a:srgbClr val="000001"/>
                </a:solidFill>
                <a:latin typeface="Times New Roman" panose="02020603050405020304" pitchFamily="18" charset="0"/>
                <a:ea typeface="Open Sauce"/>
                <a:cs typeface="Times New Roman" panose="02020603050405020304" pitchFamily="18" charset="0"/>
                <a:sym typeface="Open Sauce"/>
              </a:rPr>
              <a:t>.</a:t>
            </a: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148724" y="18202883"/>
            <a:ext cx="9729118" cy="5909310"/>
          </a:xfrm>
          <a:prstGeom prst="rect">
            <a:avLst/>
          </a:prstGeom>
        </p:spPr>
        <p:txBody>
          <a:bodyPr wrap="square" lIns="0" tIns="0" rIns="0" bIns="0" rtlCol="0" anchor="t">
            <a:spAutoFit/>
          </a:bodyPr>
          <a:lstStyle/>
          <a:p>
            <a:pPr marL="514350" indent="-514350">
              <a:buAutoNum type="arabicPeriod"/>
            </a:pPr>
            <a:r>
              <a:rPr lang="en-US" sz="3200" dirty="0" smtClean="0">
                <a:solidFill>
                  <a:srgbClr val="000001"/>
                </a:solidFill>
                <a:latin typeface="Times New Roman"/>
                <a:ea typeface="Times New Roman"/>
                <a:cs typeface="Times New Roman"/>
                <a:sym typeface="Times New Roman"/>
              </a:rPr>
              <a:t>Mensah </a:t>
            </a:r>
            <a:r>
              <a:rPr lang="en-US" sz="3200" dirty="0">
                <a:solidFill>
                  <a:srgbClr val="000001"/>
                </a:solidFill>
                <a:latin typeface="Times New Roman"/>
                <a:ea typeface="Times New Roman"/>
                <a:cs typeface="Times New Roman"/>
                <a:sym typeface="Times New Roman"/>
              </a:rPr>
              <a:t>GA, </a:t>
            </a:r>
            <a:r>
              <a:rPr lang="en-US" sz="3200" dirty="0" err="1">
                <a:solidFill>
                  <a:srgbClr val="000001"/>
                </a:solidFill>
                <a:latin typeface="Times New Roman"/>
                <a:ea typeface="Times New Roman"/>
                <a:cs typeface="Times New Roman"/>
                <a:sym typeface="Times New Roman"/>
              </a:rPr>
              <a:t>Fuster</a:t>
            </a:r>
            <a:r>
              <a:rPr lang="en-US" sz="3200" dirty="0">
                <a:solidFill>
                  <a:srgbClr val="000001"/>
                </a:solidFill>
                <a:latin typeface="Times New Roman"/>
                <a:ea typeface="Times New Roman"/>
                <a:cs typeface="Times New Roman"/>
                <a:sym typeface="Times New Roman"/>
              </a:rPr>
              <a:t> V, Murray CJ, Roth GA, Abate YH, </a:t>
            </a:r>
            <a:r>
              <a:rPr lang="en-US" sz="3200" dirty="0" err="1">
                <a:solidFill>
                  <a:srgbClr val="000001"/>
                </a:solidFill>
                <a:latin typeface="Times New Roman"/>
                <a:ea typeface="Times New Roman"/>
                <a:cs typeface="Times New Roman"/>
                <a:sym typeface="Times New Roman"/>
              </a:rPr>
              <a:t>Abbasian</a:t>
            </a:r>
            <a:r>
              <a:rPr lang="en-US" sz="3200" dirty="0">
                <a:solidFill>
                  <a:srgbClr val="000001"/>
                </a:solidFill>
                <a:latin typeface="Times New Roman"/>
                <a:ea typeface="Times New Roman"/>
                <a:cs typeface="Times New Roman"/>
                <a:sym typeface="Times New Roman"/>
              </a:rPr>
              <a:t> M, et al. Global burden of cardiovascular diseases and risks, 1990-2022. Journal of the American College of Cardiology. 2023;82(25):2350-473</a:t>
            </a:r>
            <a:r>
              <a:rPr lang="en-US" sz="3200" dirty="0" smtClean="0">
                <a:solidFill>
                  <a:srgbClr val="000001"/>
                </a:solidFill>
                <a:latin typeface="Times New Roman"/>
                <a:ea typeface="Times New Roman"/>
                <a:cs typeface="Times New Roman"/>
                <a:sym typeface="Times New Roman"/>
              </a:rPr>
              <a:t>.</a:t>
            </a:r>
          </a:p>
          <a:p>
            <a:pPr marL="514350" indent="-514350">
              <a:buAutoNum type="arabicPeriod"/>
            </a:pPr>
            <a:r>
              <a:rPr lang="en-US" sz="3200" dirty="0">
                <a:solidFill>
                  <a:srgbClr val="000001"/>
                </a:solidFill>
                <a:latin typeface="Times New Roman"/>
                <a:ea typeface="Times New Roman"/>
                <a:cs typeface="Times New Roman"/>
                <a:sym typeface="Times New Roman"/>
              </a:rPr>
              <a:t>Yang X-y, Li Y-m, Wang J-y, </a:t>
            </a:r>
            <a:r>
              <a:rPr lang="en-US" sz="3200" dirty="0" err="1">
                <a:solidFill>
                  <a:srgbClr val="000001"/>
                </a:solidFill>
                <a:latin typeface="Times New Roman"/>
                <a:ea typeface="Times New Roman"/>
                <a:cs typeface="Times New Roman"/>
                <a:sym typeface="Times New Roman"/>
              </a:rPr>
              <a:t>Jia</a:t>
            </a:r>
            <a:r>
              <a:rPr lang="en-US" sz="3200" dirty="0">
                <a:solidFill>
                  <a:srgbClr val="000001"/>
                </a:solidFill>
                <a:latin typeface="Times New Roman"/>
                <a:ea typeface="Times New Roman"/>
                <a:cs typeface="Times New Roman"/>
                <a:sym typeface="Times New Roman"/>
              </a:rPr>
              <a:t> Y-h, Yi Z, Chen M. Utilizing multimodal artificial intelligence to advance cardiovascular diseases. Precision clinical medicine. 2025;8(3):pbaf016</a:t>
            </a:r>
            <a:r>
              <a:rPr lang="en-US" sz="3200" dirty="0" smtClean="0">
                <a:solidFill>
                  <a:srgbClr val="000001"/>
                </a:solidFill>
                <a:latin typeface="Times New Roman"/>
                <a:ea typeface="Times New Roman"/>
                <a:cs typeface="Times New Roman"/>
                <a:sym typeface="Times New Roman"/>
              </a:rPr>
              <a:t>.</a:t>
            </a:r>
          </a:p>
          <a:p>
            <a:pPr marL="514350" indent="-514350">
              <a:buAutoNum type="arabicPeriod"/>
            </a:pPr>
            <a:r>
              <a:rPr lang="en-US" sz="3200" dirty="0">
                <a:solidFill>
                  <a:srgbClr val="000001"/>
                </a:solidFill>
                <a:latin typeface="Times New Roman"/>
                <a:ea typeface="Times New Roman"/>
                <a:cs typeface="Times New Roman"/>
                <a:sym typeface="Times New Roman"/>
              </a:rPr>
              <a:t>Perez MV, Mahaffey KW, </a:t>
            </a:r>
            <a:r>
              <a:rPr lang="en-US" sz="3200" dirty="0" err="1">
                <a:solidFill>
                  <a:srgbClr val="000001"/>
                </a:solidFill>
                <a:latin typeface="Times New Roman"/>
                <a:ea typeface="Times New Roman"/>
                <a:cs typeface="Times New Roman"/>
                <a:sym typeface="Times New Roman"/>
              </a:rPr>
              <a:t>Hedlin</a:t>
            </a:r>
            <a:r>
              <a:rPr lang="en-US" sz="3200" dirty="0">
                <a:solidFill>
                  <a:srgbClr val="000001"/>
                </a:solidFill>
                <a:latin typeface="Times New Roman"/>
                <a:ea typeface="Times New Roman"/>
                <a:cs typeface="Times New Roman"/>
                <a:sym typeface="Times New Roman"/>
              </a:rPr>
              <a:t> H, Rumsfeld JS, Garcia A, Ferris T, et al. Large-scale assessment of a smartwatch to identify atrial fibrillation. New England Journal of Medicine. 2019;381(20):1909-17.</a:t>
            </a:r>
          </a:p>
        </p:txBody>
      </p:sp>
      <p:pic>
        <p:nvPicPr>
          <p:cNvPr id="91" name="Picture 90">
            <a:extLst>
              <a:ext uri="{FF2B5EF4-FFF2-40B4-BE49-F238E27FC236}">
                <a16:creationId xmlns:a16="http://schemas.microsoft.com/office/drawing/2014/main" id="{3C61FEC5-2F30-4468-AF11-34D87CFAA5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6252" y="20424056"/>
            <a:ext cx="5937815" cy="3956997"/>
          </a:xfrm>
          <a:prstGeom prst="rect">
            <a:avLst/>
          </a:prstGeom>
        </p:spPr>
      </p:pic>
      <p:pic>
        <p:nvPicPr>
          <p:cNvPr id="94" name="Picture 93">
            <a:extLst>
              <a:ext uri="{FF2B5EF4-FFF2-40B4-BE49-F238E27FC236}">
                <a16:creationId xmlns:a16="http://schemas.microsoft.com/office/drawing/2014/main" id="{B71A11B7-B7DC-4855-99EB-2291C9AF030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2409770" y="16663117"/>
            <a:ext cx="4463042" cy="326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B63ACF0F-1920-4A6F-98C4-DA7C14FE7C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0898" y="16043941"/>
            <a:ext cx="10356793" cy="6702145"/>
          </a:xfrm>
          <a:prstGeom prst="rect">
            <a:avLst/>
          </a:prstGeom>
        </p:spPr>
      </p:pic>
      <p:pic>
        <p:nvPicPr>
          <p:cNvPr id="7" name="Picture 6">
            <a:extLst>
              <a:ext uri="{FF2B5EF4-FFF2-40B4-BE49-F238E27FC236}">
                <a16:creationId xmlns:a16="http://schemas.microsoft.com/office/drawing/2014/main" id="{030944CD-76D4-45AC-80FD-AD5450E18F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2867" y="14361391"/>
            <a:ext cx="3507040" cy="2557216"/>
          </a:xfrm>
          <a:prstGeom prst="rect">
            <a:avLst/>
          </a:prstGeom>
        </p:spPr>
      </p:pic>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26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a:solidFill>
                  <a:srgbClr val="000001"/>
                </a:solidFill>
                <a:latin typeface="Times New Roman"/>
                <a:cs typeface="Times New Roman"/>
              </a:rPr>
              <a:t>This study was conducted as a narrative review using searches of PubMed/MEDLINE, Scopus, and Web of Science for studies related to cardiovascular diseases and the application of artificial intelligence published over the last decade.</a:t>
            </a:r>
            <a:endParaRPr lang="en-US" sz="3200" dirty="0">
              <a:solidFill>
                <a:srgbClr val="000001"/>
              </a:solidFill>
              <a:latin typeface="Times New Roman"/>
              <a:cs typeface="Times New Roman"/>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11721742" y="11776348"/>
            <a:ext cx="9857035" cy="3539430"/>
          </a:xfrm>
          <a:prstGeom prst="rect">
            <a:avLst/>
          </a:prstGeom>
          <a:noFill/>
        </p:spPr>
        <p:txBody>
          <a:bodyPr wrap="square" rtlCol="0">
            <a:spAutoFit/>
          </a:bodyPr>
          <a:lstStyle>
            <a:defPPr>
              <a:defRPr kern="1200"/>
            </a:defPPr>
          </a:lstStyle>
          <a:p>
            <a:r>
              <a:rPr lang="en-US" sz="3200" dirty="0">
                <a:latin typeface="Times New Roman" panose="02020603050405020304" pitchFamily="18" charset="0"/>
                <a:ea typeface="Open Sans" panose="020B0606030504020204" pitchFamily="34" charset="0"/>
                <a:cs typeface="Times New Roman" panose="02020603050405020304" pitchFamily="18" charset="0"/>
              </a:rPr>
              <a:t>Wearable devices, including smartwatches and ECG patches, have made it possible to identify abnormalities over a long period and in a non-invasive manner </a:t>
            </a:r>
            <a:r>
              <a:rPr lang="en-US" sz="3200" dirty="0" smtClean="0">
                <a:latin typeface="Times New Roman" panose="02020603050405020304" pitchFamily="18" charset="0"/>
                <a:ea typeface="Open Sans" panose="020B0606030504020204" pitchFamily="34" charset="0"/>
                <a:cs typeface="Times New Roman" panose="02020603050405020304" pitchFamily="18" charset="0"/>
              </a:rPr>
              <a:t>. </a:t>
            </a:r>
            <a:r>
              <a:rPr lang="en-US" sz="3200" dirty="0">
                <a:latin typeface="Times New Roman" panose="02020603050405020304" pitchFamily="18" charset="0"/>
                <a:ea typeface="Open Sans" panose="020B0606030504020204" pitchFamily="34" charset="0"/>
                <a:cs typeface="Times New Roman" panose="02020603050405020304" pitchFamily="18" charset="0"/>
              </a:rPr>
              <a:t>One example is the identification of atrial fibrillation </a:t>
            </a:r>
            <a:r>
              <a:rPr lang="en-US" sz="3200" dirty="0" smtClean="0">
                <a:latin typeface="Times New Roman" panose="02020603050405020304" pitchFamily="18" charset="0"/>
                <a:ea typeface="Open Sans" panose="020B0606030504020204" pitchFamily="34" charset="0"/>
                <a:cs typeface="Times New Roman" panose="02020603050405020304" pitchFamily="18" charset="0"/>
              </a:rPr>
              <a:t>. </a:t>
            </a:r>
            <a:r>
              <a:rPr lang="en-US" sz="3200" dirty="0">
                <a:latin typeface="Times New Roman" panose="02020603050405020304" pitchFamily="18" charset="0"/>
                <a:ea typeface="Open Sans" panose="020B0606030504020204" pitchFamily="34" charset="0"/>
                <a:cs typeface="Times New Roman" panose="02020603050405020304" pitchFamily="18" charset="0"/>
              </a:rPr>
              <a:t>Also, AI, by analyzing different ECG data, cardiac imaging, and data obtained from wearable devices, can be helpful in examining the structure of the heart. </a:t>
            </a: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334550" y="11570410"/>
            <a:ext cx="10058400" cy="4570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200" dirty="0" smtClean="0">
                <a:solidFill>
                  <a:srgbClr val="000001"/>
                </a:solidFill>
                <a:latin typeface="Times New Roman"/>
                <a:cs typeface="Times New Roman"/>
              </a:rPr>
              <a:t>When </a:t>
            </a:r>
            <a:r>
              <a:rPr lang="en-US" sz="3200" dirty="0">
                <a:solidFill>
                  <a:srgbClr val="000001"/>
                </a:solidFill>
                <a:latin typeface="Times New Roman"/>
                <a:cs typeface="Times New Roman"/>
              </a:rPr>
              <a:t>ECG was analyzed using artificial intelligence, patterns reflecting structural abnormalities were shown, and these changes may not be apparent in conventional interpretation. Wearable devices, clinical data, and imaging can provide a more comprehensive assessment for diagnosis and treatment. However, regarding the use of artificial intelligence in the diagnosis and treatment of diseases, we face challenges such as interpretability, data privacy, the need for validation, and population diversity</a:t>
            </a:r>
          </a:p>
        </p:txBody>
      </p:sp>
      <p:pic>
        <p:nvPicPr>
          <p:cNvPr id="2" name="Picture 1"/>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4066252" y="14376521"/>
            <a:ext cx="3350548" cy="2512420"/>
          </a:xfrm>
          <a:prstGeom prst="rect">
            <a:avLst/>
          </a:prstGeom>
        </p:spPr>
      </p:pic>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054565" y="16663117"/>
            <a:ext cx="5454830" cy="3260113"/>
          </a:xfrm>
          <a:prstGeom prst="rect">
            <a:avLst/>
          </a:prstGeom>
        </p:spPr>
      </p:pic>
      <p:pic>
        <p:nvPicPr>
          <p:cNvPr id="4" name="Picture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088930" y="5623166"/>
            <a:ext cx="6788912" cy="4449920"/>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252</TotalTime>
  <Words>517</Words>
  <Application>Microsoft Office PowerPoint</Application>
  <PresentationFormat>Custom</PresentationFormat>
  <Paragraphs>22</Paragraphs>
  <Slides>1</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vt:i4>
      </vt:variant>
    </vt:vector>
  </HeadingPairs>
  <TitlesOfParts>
    <vt:vector size="13" baseType="lpstr">
      <vt:lpstr>Arial</vt:lpstr>
      <vt:lpstr>B Nazanin</vt:lpstr>
      <vt:lpstr>Calibri</vt:lpstr>
      <vt:lpstr>Calibri Light</vt:lpstr>
      <vt:lpstr>inherit</vt:lpstr>
      <vt:lpstr>Libre Baskerville</vt:lpstr>
      <vt:lpstr>Open Sans</vt:lpstr>
      <vt:lpstr>Open Sauce</vt:lpstr>
      <vt:lpstr>Open Sauce Bold</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IranSystem</cp:lastModifiedBy>
  <cp:revision>33</cp:revision>
  <dcterms:created xsi:type="dcterms:W3CDTF">2026-09-07T19:22:54Z</dcterms:created>
  <dcterms:modified xsi:type="dcterms:W3CDTF">2026-10-10T12:46:05Z</dcterms:modified>
</cp:coreProperties>
</file>